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291" r:id="rId18"/>
    <p:sldId id="289" r:id="rId19"/>
    <p:sldId id="29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4171" autoAdjust="0"/>
  </p:normalViewPr>
  <p:slideViewPr>
    <p:cSldViewPr snapToGrid="0">
      <p:cViewPr varScale="1">
        <p:scale>
          <a:sx n="133" d="100"/>
          <a:sy n="133" d="100"/>
        </p:scale>
        <p:origin x="426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6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1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6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전략에 설명하기 앞서서 혼자서 깃을 이용해 개발을 한다면 보통 어떻게 개발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이미지처럼 하나의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이용해서 보통 개발하게 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사람들과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정해진 규칙이 없다면 어떻게 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사람들과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정해진 규칙이 없다면 어떻게 될까요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</a:t>
            </a:r>
            <a:r>
              <a:rPr lang="ko-KR" altLang="en-US" baseline="0" dirty="0" err="1" smtClean="0"/>
              <a:t>브랜치가</a:t>
            </a:r>
            <a:r>
              <a:rPr lang="ko-KR" altLang="en-US" baseline="0" dirty="0" smtClean="0"/>
              <a:t> 있다고 가정해보죠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무엇을 의미하는지 명확하게 파악 할 수 있을까요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또한 협업을 하는 사람들끼리 같은 의미로 해석을 할까요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오늘 제가 설명할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전략이 바로 이것과 관련이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깃은 </a:t>
            </a:r>
            <a:r>
              <a:rPr lang="ko-KR" altLang="en-US" dirty="0" err="1" smtClean="0"/>
              <a:t>브랜치라는</a:t>
            </a:r>
            <a:r>
              <a:rPr lang="ko-KR" altLang="en-US" dirty="0" smtClean="0"/>
              <a:t> 것을 사용하는데요</a:t>
            </a:r>
            <a:r>
              <a:rPr lang="en-US" altLang="ko-KR" dirty="0" smtClean="0"/>
              <a:t>. </a:t>
            </a:r>
            <a:r>
              <a:rPr lang="ko-KR" altLang="en-US" err="1" smtClean="0"/>
              <a:t>브랜치는</a:t>
            </a:r>
            <a:r>
              <a:rPr lang="ko-KR" altLang="en-US" smtClean="0"/>
              <a:t> </a:t>
            </a:r>
            <a:r>
              <a:rPr lang="ko-KR" altLang="en-US" smtClean="0"/>
              <a:t>폴더의 복사본 같은 개념이라고 생각하시면 됩니다</a:t>
            </a:r>
            <a:r>
              <a:rPr lang="en-US" altLang="ko-KR" smtClean="0"/>
              <a:t>.  </a:t>
            </a:r>
            <a:r>
              <a:rPr lang="ko-KR" altLang="en-US" smtClean="0"/>
              <a:t>프로젝트</a:t>
            </a:r>
            <a:r>
              <a:rPr lang="ko-KR" altLang="en-US" baseline="0" smtClean="0"/>
              <a:t> 폴더를 복사해서 복사한 폴더에서 작업하는 것처럼 말입니다</a:t>
            </a:r>
            <a:r>
              <a:rPr lang="en-US" altLang="ko-KR" baseline="0" smtClean="0"/>
              <a:t>. </a:t>
            </a:r>
          </a:p>
          <a:p>
            <a:r>
              <a:rPr lang="ko-KR" altLang="en-US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전략은 깃의 </a:t>
            </a:r>
            <a:r>
              <a:rPr lang="ko-KR" altLang="en-US" err="1" smtClean="0"/>
              <a:t>브랜치를</a:t>
            </a:r>
            <a:r>
              <a:rPr lang="ko-KR" altLang="en-US" smtClean="0"/>
              <a:t> </a:t>
            </a:r>
            <a:r>
              <a:rPr lang="ko-KR" altLang="en-US" smtClean="0"/>
              <a:t>효과적으로 관리하는 </a:t>
            </a:r>
            <a:r>
              <a:rPr lang="ko-KR" altLang="en-US" dirty="0" smtClean="0"/>
              <a:t>전략을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전략을 사용하는 이유는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있지만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협업이 원활해지고 코드의 안정성을 </a:t>
            </a:r>
            <a:r>
              <a:rPr lang="ko-KR" altLang="en-US" dirty="0" err="1" smtClean="0"/>
              <a:t>높일수</a:t>
            </a:r>
            <a:r>
              <a:rPr lang="ko-KR" altLang="en-US" dirty="0" smtClean="0"/>
              <a:t> 있게 </a:t>
            </a:r>
            <a:r>
              <a:rPr lang="ko-KR" altLang="en-US" dirty="0" err="1" smtClean="0"/>
              <a:t>해주기때문에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사용하는거라고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smtClean="0"/>
              <a:t>전략의 </a:t>
            </a:r>
            <a:r>
              <a:rPr lang="ko-KR" altLang="en-US" smtClean="0"/>
              <a:t>대표적인 </a:t>
            </a:r>
            <a:r>
              <a:rPr lang="ko-KR" altLang="en-US" dirty="0" smtClean="0"/>
              <a:t>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2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전략의 대표적인 종류에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-student.tistory.com/83" TargetMode="External"/><Relationship Id="rId2" Type="http://schemas.openxmlformats.org/officeDocument/2006/relationships/hyperlink" Target="https://hudi.blog/git-branch-strategy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isquare.co.uk/blogs/how-to-choose-your-branching-strategy" TargetMode="External"/><Relationship Id="rId4" Type="http://schemas.openxmlformats.org/officeDocument/2006/relationships/hyperlink" Target="https://parkstate.tistory.com/3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307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bg1"/>
                </a:solidFill>
              </a:rPr>
              <a:t>GIT </a:t>
            </a:r>
            <a:r>
              <a:rPr lang="ko-KR" altLang="en-US" sz="9600" b="1" dirty="0" err="1" smtClean="0">
                <a:solidFill>
                  <a:schemeClr val="bg1"/>
                </a:solidFill>
              </a:rPr>
              <a:t>브랜치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 전략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3899" y="1469708"/>
            <a:ext cx="9558141" cy="318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hotfix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운영 배포된 버전에 버그가 있는 경우 긴급하게 생성되는 </a:t>
            </a:r>
            <a:r>
              <a:rPr lang="ko-KR" altLang="en-US" sz="2000">
                <a:solidFill>
                  <a:srgbClr val="FF0000"/>
                </a:solidFill>
                <a:latin typeface="+mn-ea"/>
              </a:rPr>
              <a:t>브랜치</a:t>
            </a:r>
            <a:r>
              <a:rPr lang="ko-KR" altLang="en-US" sz="2000">
                <a:latin typeface="+mn-ea"/>
              </a:rPr>
              <a:t>로 </a:t>
            </a:r>
            <a:endParaRPr lang="en-US" altLang="ko-KR" sz="2000" smtClean="0">
              <a:latin typeface="+mn-ea"/>
            </a:endParaRPr>
          </a:p>
          <a:p>
            <a:pPr marL="457200" lvl="3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main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버그 수정이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</a:t>
            </a:r>
            <a:r>
              <a:rPr lang="en-US" altLang="ko-KR" sz="2000">
                <a:latin typeface="+mn-ea"/>
              </a:rPr>
              <a:t>, main </a:t>
            </a:r>
            <a:r>
              <a:rPr lang="ko-KR" altLang="en-US" sz="2000">
                <a:latin typeface="+mn-ea"/>
              </a:rPr>
              <a:t>브랜치에 병합됨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7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3899" y="1501901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GitHub 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</a:t>
            </a:r>
            <a:r>
              <a:rPr lang="en-US" altLang="ko-KR" sz="2000">
                <a:latin typeface="+mn-ea"/>
              </a:rPr>
              <a:t>feature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브랜치로 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2</a:t>
            </a:r>
            <a:r>
              <a:rPr lang="ko-KR" altLang="en-US" sz="2000" smtClean="0">
                <a:latin typeface="+mn-ea"/>
              </a:rPr>
              <a:t>개의 브랜치로 구성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5" y="2010728"/>
            <a:ext cx="4511774" cy="28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5" y="2010728"/>
            <a:ext cx="4511774" cy="28271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35499" y="1469708"/>
            <a:ext cx="955814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Git Flow</a:t>
            </a:r>
            <a:r>
              <a:rPr lang="ko-KR" altLang="en-US" smtClean="0">
                <a:latin typeface="+mn-ea"/>
              </a:rPr>
              <a:t>의 </a:t>
            </a:r>
            <a:r>
              <a:rPr lang="en-US" altLang="ko-KR" smtClean="0">
                <a:latin typeface="+mn-ea"/>
              </a:rPr>
              <a:t>main</a:t>
            </a:r>
            <a:r>
              <a:rPr lang="ko-KR" altLang="en-US" smtClean="0">
                <a:latin typeface="+mn-ea"/>
              </a:rPr>
              <a:t>브랜치와 동일한 역할</a:t>
            </a:r>
            <a:endParaRPr lang="en-US" altLang="ko-KR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0000"/>
                </a:solidFill>
                <a:latin typeface="+mn-ea"/>
              </a:rPr>
              <a:t>기능 또는 버그 수정을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위한 </a:t>
            </a:r>
            <a:r>
              <a:rPr lang="ko-KR" altLang="en-US" smtClean="0">
                <a:latin typeface="+mn-ea"/>
              </a:rPr>
              <a:t>브랜치로 </a:t>
            </a:r>
            <a:r>
              <a:rPr lang="en-US" altLang="ko-KR" smtClean="0">
                <a:latin typeface="+mn-ea"/>
              </a:rPr>
              <a:t>main </a:t>
            </a:r>
            <a:r>
              <a:rPr lang="ko-KR" altLang="en-US" smtClean="0">
                <a:latin typeface="+mn-ea"/>
              </a:rPr>
              <a:t>브랜치에서 파생됨</a:t>
            </a:r>
            <a:endParaRPr lang="en-US" altLang="ko-KR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기능이 완료되면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를 통해 코드 리뷰를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받고 </a:t>
            </a:r>
            <a:endParaRPr lang="en-US" altLang="ko-KR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mtClean="0">
                <a:solidFill>
                  <a:srgbClr val="FF0000"/>
                </a:solidFill>
                <a:latin typeface="+mn-ea"/>
              </a:rPr>
              <a:t>     main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브랜치로 병합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3899" y="1501901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GitLab 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feature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production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</a:t>
            </a: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pre-production </a:t>
            </a:r>
            <a:r>
              <a:rPr lang="ko-KR" altLang="en-US" sz="2000" smtClean="0">
                <a:latin typeface="+mn-ea"/>
              </a:rPr>
              <a:t>브랜치로 </a:t>
            </a:r>
            <a:r>
              <a:rPr lang="ko-KR" altLang="en-US" sz="2000">
                <a:latin typeface="+mn-ea"/>
              </a:rPr>
              <a:t>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4</a:t>
            </a:r>
            <a:r>
              <a:rPr lang="ko-KR" altLang="en-US" sz="2000" smtClean="0">
                <a:latin typeface="+mn-ea"/>
              </a:rPr>
              <a:t>개의 브랜치로 구성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25" y="1828535"/>
            <a:ext cx="4000674" cy="34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25" y="1828535"/>
            <a:ext cx="4000674" cy="34634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16299" y="1501901"/>
            <a:ext cx="9558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Git Flow</a:t>
            </a:r>
            <a:r>
              <a:rPr lang="ko-KR" altLang="en-US" smtClean="0">
                <a:latin typeface="+mn-ea"/>
              </a:rPr>
              <a:t>의 </a:t>
            </a:r>
            <a:r>
              <a:rPr lang="en-US" altLang="ko-KR">
                <a:latin typeface="+mn-ea"/>
              </a:rPr>
              <a:t>develop </a:t>
            </a:r>
            <a:r>
              <a:rPr lang="ko-KR" altLang="en-US" smtClean="0">
                <a:latin typeface="+mn-ea"/>
              </a:rPr>
              <a:t>브랜치와 동일한 역할</a:t>
            </a:r>
            <a:endParaRPr lang="en-US" altLang="ko-KR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FF0000"/>
                </a:solidFill>
                <a:latin typeface="+mn-ea"/>
              </a:rPr>
              <a:t>기능 또는 버그 수정을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위한 </a:t>
            </a:r>
            <a:r>
              <a:rPr lang="ko-KR" altLang="en-US" smtClean="0">
                <a:latin typeface="+mn-ea"/>
              </a:rPr>
              <a:t>브랜치로 </a:t>
            </a:r>
            <a:r>
              <a:rPr lang="en-US" altLang="ko-KR" smtClean="0">
                <a:latin typeface="+mn-ea"/>
              </a:rPr>
              <a:t>main </a:t>
            </a:r>
            <a:r>
              <a:rPr lang="ko-KR" altLang="en-US" smtClean="0">
                <a:latin typeface="+mn-ea"/>
              </a:rPr>
              <a:t>브랜치에서 파생됨</a:t>
            </a:r>
            <a:endParaRPr lang="en-US" altLang="ko-KR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기능이 완료되면 </a:t>
            </a:r>
            <a:r>
              <a:rPr lang="en-US" altLang="ko-KR" smtClean="0"/>
              <a:t>merge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>
                <a:latin typeface="+mn-ea"/>
              </a:rPr>
              <a:t>request</a:t>
            </a:r>
            <a:r>
              <a:rPr lang="ko-KR" altLang="en-US">
                <a:latin typeface="+mn-ea"/>
              </a:rPr>
              <a:t>를 통해 코드 리뷰를 </a:t>
            </a:r>
            <a:r>
              <a:rPr lang="ko-KR" altLang="en-US">
                <a:latin typeface="+mn-ea"/>
              </a:rPr>
              <a:t>받고 </a:t>
            </a:r>
            <a:endParaRPr lang="en-US" altLang="ko-KR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mtClean="0">
                <a:latin typeface="+mn-ea"/>
              </a:rPr>
              <a:t>    main </a:t>
            </a:r>
            <a:r>
              <a:rPr lang="ko-KR" altLang="en-US">
                <a:latin typeface="+mn-ea"/>
              </a:rPr>
              <a:t>브랜치로 병합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25" y="1828535"/>
            <a:ext cx="4000674" cy="34634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25899" y="1501901"/>
            <a:ext cx="955814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pre-production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운영 배포를 위한 </a:t>
            </a:r>
            <a:r>
              <a:rPr lang="en-US" altLang="ko-KR" smtClean="0">
                <a:solidFill>
                  <a:srgbClr val="FF0000"/>
                </a:solidFill>
                <a:latin typeface="+mn-ea"/>
              </a:rPr>
              <a:t>QA </a:t>
            </a:r>
            <a:r>
              <a:rPr lang="ko-KR" altLang="en-US" smtClean="0">
                <a:solidFill>
                  <a:srgbClr val="FF0000"/>
                </a:solidFill>
                <a:latin typeface="+mn-ea"/>
              </a:rPr>
              <a:t>브랜치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production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5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4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>
                <a:latin typeface="+mn-ea"/>
                <a:hlinkClick r:id="rId2"/>
              </a:rPr>
              <a:t>hudi.blog/git-branch-strategy</a:t>
            </a:r>
            <a:r>
              <a:rPr lang="en-US" altLang="ko-KR" smtClean="0">
                <a:latin typeface="+mn-ea"/>
                <a:hlinkClick r:id="rId2"/>
              </a:rPr>
              <a:t>/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</a:t>
            </a:r>
            <a:r>
              <a:rPr lang="en-US" altLang="ko-KR">
                <a:latin typeface="+mn-ea"/>
                <a:hlinkClick r:id="rId3"/>
              </a:rPr>
              <a:t>://</a:t>
            </a:r>
            <a:r>
              <a:rPr lang="en-US" altLang="ko-KR" smtClean="0">
                <a:latin typeface="+mn-ea"/>
                <a:hlinkClick r:id="rId3"/>
              </a:rPr>
              <a:t>be-student.tistory.com/83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</a:t>
            </a:r>
            <a:r>
              <a:rPr lang="en-US" altLang="ko-KR">
                <a:latin typeface="+mn-ea"/>
                <a:hlinkClick r:id="rId4"/>
              </a:rPr>
              <a:t>://</a:t>
            </a:r>
            <a:r>
              <a:rPr lang="en-US" altLang="ko-KR" smtClean="0">
                <a:latin typeface="+mn-ea"/>
                <a:hlinkClick r:id="rId4"/>
              </a:rPr>
              <a:t>parkstate.tistory.com/33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5"/>
              </a:rPr>
              <a:t>https</a:t>
            </a:r>
            <a:r>
              <a:rPr lang="en-US" altLang="ko-KR">
                <a:latin typeface="+mn-ea"/>
                <a:hlinkClick r:id="rId5"/>
              </a:rPr>
              <a:t>://</a:t>
            </a:r>
            <a:r>
              <a:rPr lang="en-US" altLang="ko-KR" smtClean="0">
                <a:latin typeface="+mn-ea"/>
                <a:hlinkClick r:id="rId5"/>
              </a:rPr>
              <a:t>www.eisquare.co.uk/blogs/how-to-choose-your-branching-strategy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서론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latin typeface="+mn-ea"/>
              </a:rPr>
              <a:t>Git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브랜치</a:t>
            </a:r>
            <a:r>
              <a:rPr lang="ko-KR" altLang="en-US" sz="2400" b="1" dirty="0" smtClean="0">
                <a:latin typeface="+mn-ea"/>
              </a:rPr>
              <a:t> 전략이란</a:t>
            </a:r>
            <a:r>
              <a:rPr lang="en-US" altLang="ko-KR" sz="2400" b="1" dirty="0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err="1" smtClean="0">
                <a:latin typeface="+mn-ea"/>
              </a:rPr>
              <a:t>Git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브랜치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smtClean="0">
                <a:latin typeface="+mn-ea"/>
              </a:rPr>
              <a:t>전략 </a:t>
            </a:r>
            <a:r>
              <a:rPr lang="ko-KR" altLang="en-US" sz="2400" b="1" smtClean="0">
                <a:latin typeface="+mn-ea"/>
              </a:rPr>
              <a:t>종류</a:t>
            </a:r>
            <a:endParaRPr lang="en-US" altLang="ko-KR" sz="2400" b="1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 Flow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GitHub Flow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smtClean="0">
                <a:latin typeface="+mn-ea"/>
              </a:rPr>
              <a:t>GitLab Flow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+mn-ea"/>
              </a:rPr>
              <a:t>4. </a:t>
            </a: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825219" y="307879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825219" y="2523695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6611" y="1659850"/>
            <a:ext cx="9558141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+mn-ea"/>
              </a:rPr>
              <a:t>혼자서 </a:t>
            </a:r>
            <a:r>
              <a:rPr lang="en-US" altLang="ko-KR" sz="2400" dirty="0" err="1" smtClean="0">
                <a:latin typeface="+mn-ea"/>
              </a:rPr>
              <a:t>Git</a:t>
            </a:r>
            <a:r>
              <a:rPr lang="ko-KR" altLang="en-US" sz="2400" dirty="0" smtClean="0">
                <a:latin typeface="+mn-ea"/>
              </a:rPr>
              <a:t>을 이용해 개발을 한다면</a:t>
            </a:r>
            <a:r>
              <a:rPr lang="en-US" altLang="ko-KR" sz="2400" dirty="0" smtClean="0">
                <a:latin typeface="+mn-ea"/>
              </a:rPr>
              <a:t>?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32" y="2478701"/>
            <a:ext cx="4135284" cy="351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2602557"/>
            <a:ext cx="2671812" cy="26718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3139" y="1877335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여러 사람들과 협업시 </a:t>
            </a:r>
            <a:r>
              <a:rPr lang="en-US" altLang="ko-KR" sz="2400">
                <a:latin typeface="+mn-ea"/>
              </a:rPr>
              <a:t>Git </a:t>
            </a:r>
            <a:r>
              <a:rPr lang="ko-KR" altLang="en-US" sz="2400">
                <a:latin typeface="+mn-ea"/>
              </a:rPr>
              <a:t>관련 정해진 규칙이 없다면</a:t>
            </a:r>
            <a:r>
              <a:rPr lang="en-US" altLang="ko-KR" sz="2400">
                <a:latin typeface="+mn-ea"/>
              </a:rPr>
              <a:t>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</a:t>
            </a:r>
            <a:r>
              <a:rPr lang="ko-KR" altLang="en-US" sz="240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test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D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5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전략이란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261401"/>
            <a:ext cx="3017520" cy="30175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23139" y="1877335"/>
            <a:ext cx="95581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+mn-ea"/>
              </a:rPr>
              <a:t>브랜치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폴더의 복사본 같은 개념</a:t>
            </a:r>
            <a:endParaRPr lang="en-US" altLang="ko-KR" sz="240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Git </a:t>
            </a:r>
            <a:r>
              <a:rPr lang="ko-KR" altLang="en-US" sz="2400" dirty="0" err="1" smtClean="0">
                <a:latin typeface="+mn-ea"/>
              </a:rPr>
              <a:t>브랜치</a:t>
            </a:r>
            <a:r>
              <a:rPr lang="ko-KR" altLang="en-US" sz="2400" dirty="0" smtClean="0">
                <a:latin typeface="+mn-ea"/>
              </a:rPr>
              <a:t> 전략 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</a:t>
            </a:r>
            <a:r>
              <a:rPr lang="ko-KR" altLang="en-US" sz="2400" dirty="0" smtClean="0">
                <a:latin typeface="+mn-ea"/>
              </a:rPr>
              <a:t>의 </a:t>
            </a:r>
            <a:r>
              <a:rPr lang="ko-KR" altLang="en-US" sz="2400" err="1" smtClean="0">
                <a:latin typeface="+mn-ea"/>
              </a:rPr>
              <a:t>브랜치를</a:t>
            </a:r>
            <a:r>
              <a:rPr lang="ko-KR" altLang="en-US" sz="2400" smtClean="0">
                <a:latin typeface="+mn-ea"/>
              </a:rPr>
              <a:t> </a:t>
            </a:r>
            <a:r>
              <a:rPr lang="ko-KR" altLang="en-US" sz="2400" smtClean="0">
                <a:latin typeface="+mn-ea"/>
              </a:rPr>
              <a:t>효과적으로 관리하는 </a:t>
            </a:r>
            <a:r>
              <a:rPr lang="ko-KR" altLang="en-US" sz="2400" dirty="0" smtClean="0">
                <a:latin typeface="+mn-ea"/>
              </a:rPr>
              <a:t>전략</a:t>
            </a:r>
            <a:endParaRPr lang="en-US" altLang="ko-KR" sz="2400" dirty="0" smtClean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협업이 원활해지고 코드의 안정성을 높일 수 있게 해줌</a:t>
            </a:r>
            <a:endParaRPr lang="en-US" altLang="ko-KR" sz="2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0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890701"/>
            <a:ext cx="95581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</a:t>
            </a:r>
            <a:r>
              <a:rPr lang="en-US" altLang="ko-KR" sz="2400" dirty="0" smtClean="0">
                <a:latin typeface="+mn-ea"/>
              </a:rPr>
              <a:t> Flow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n-ea"/>
              </a:rPr>
              <a:t>GitHub</a:t>
            </a:r>
            <a:r>
              <a:rPr lang="en-US" altLang="ko-KR" sz="2400" dirty="0" smtClean="0">
                <a:latin typeface="+mn-ea"/>
              </a:rPr>
              <a:t> Flow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GitLab</a:t>
            </a:r>
            <a:r>
              <a:rPr lang="en-US" altLang="ko-KR" sz="240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0212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3899" y="1501901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err="1" smtClean="0">
                <a:latin typeface="+mn-ea"/>
              </a:rPr>
              <a:t>Git</a:t>
            </a:r>
            <a:r>
              <a:rPr lang="en-US" altLang="ko-KR" sz="2400" smtClean="0">
                <a:latin typeface="+mn-ea"/>
              </a:rPr>
              <a:t> </a:t>
            </a:r>
            <a:r>
              <a:rPr lang="en-US" altLang="ko-KR" sz="2400" smtClean="0">
                <a:latin typeface="+mn-ea"/>
              </a:rPr>
              <a:t>Flow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main</a:t>
            </a:r>
            <a:r>
              <a:rPr lang="ko-KR" altLang="en-US" sz="2000" smtClean="0">
                <a:latin typeface="+mn-ea"/>
              </a:rPr>
              <a:t> 브랜치</a:t>
            </a:r>
            <a:r>
              <a:rPr lang="en-US" altLang="ko-KR" sz="2000" smtClean="0">
                <a:latin typeface="+mn-ea"/>
              </a:rPr>
              <a:t>,  develop </a:t>
            </a:r>
            <a:r>
              <a:rPr lang="ko-KR" altLang="en-US" sz="2000" smtClean="0">
                <a:latin typeface="+mn-ea"/>
              </a:rPr>
              <a:t>브랜치</a:t>
            </a:r>
            <a:r>
              <a:rPr lang="en-US" altLang="ko-KR" sz="2000" smtClean="0">
                <a:latin typeface="+mn-ea"/>
              </a:rPr>
              <a:t>, </a:t>
            </a:r>
          </a:p>
          <a:p>
            <a:pPr lvl="1">
              <a:lnSpc>
                <a:spcPct val="250000"/>
              </a:lnSpc>
            </a:pPr>
            <a:r>
              <a:rPr lang="en-US" altLang="ko-KR" sz="2000">
                <a:latin typeface="+mn-ea"/>
              </a:rPr>
              <a:t> </a:t>
            </a:r>
            <a:r>
              <a:rPr lang="en-US" altLang="ko-KR" sz="2000" smtClean="0">
                <a:latin typeface="+mn-ea"/>
              </a:rPr>
              <a:t>   </a:t>
            </a:r>
            <a:r>
              <a:rPr lang="ko-KR" altLang="en-US" sz="2000" smtClean="0">
                <a:latin typeface="+mn-ea"/>
              </a:rPr>
              <a:t>보조 브랜치</a:t>
            </a:r>
            <a:r>
              <a:rPr lang="en-US" altLang="ko-KR" sz="2000">
                <a:latin typeface="+mn-ea"/>
              </a:rPr>
              <a:t>(</a:t>
            </a:r>
            <a:r>
              <a:rPr lang="en-US" altLang="ko-KR" sz="2000">
                <a:latin typeface="+mn-ea"/>
              </a:rPr>
              <a:t>feature</a:t>
            </a:r>
            <a:r>
              <a:rPr lang="en-US" altLang="ko-KR" sz="2000">
                <a:latin typeface="+mn-ea"/>
              </a:rPr>
              <a:t>, </a:t>
            </a:r>
            <a:r>
              <a:rPr lang="en-US" altLang="ko-KR" sz="2000">
                <a:latin typeface="+mn-ea"/>
              </a:rPr>
              <a:t>release</a:t>
            </a:r>
            <a:r>
              <a:rPr lang="en-US" altLang="ko-KR" sz="2000">
                <a:latin typeface="+mn-ea"/>
              </a:rPr>
              <a:t>, </a:t>
            </a:r>
            <a:r>
              <a:rPr lang="en-US" altLang="ko-KR" sz="2000" smtClean="0">
                <a:latin typeface="+mn-ea"/>
              </a:rPr>
              <a:t>hotfix)</a:t>
            </a:r>
            <a:r>
              <a:rPr lang="ko-KR" altLang="en-US" sz="2000" smtClean="0">
                <a:latin typeface="+mn-ea"/>
              </a:rPr>
              <a:t>로 구성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크게 </a:t>
            </a:r>
            <a:r>
              <a:rPr lang="en-US" altLang="ko-KR" sz="2000" smtClean="0">
                <a:latin typeface="+mn-ea"/>
              </a:rPr>
              <a:t>5</a:t>
            </a:r>
            <a:r>
              <a:rPr lang="ko-KR" altLang="en-US" sz="2000" smtClean="0">
                <a:latin typeface="+mn-ea"/>
              </a:rPr>
              <a:t>가지의 브랜치가 있음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704225"/>
            <a:ext cx="3362760" cy="46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3899" y="1501901"/>
            <a:ext cx="9558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main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운영 소스코드가 있는 브랜치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각 버전마다 </a:t>
            </a:r>
            <a:r>
              <a:rPr lang="en-US" altLang="ko-KR" smtClean="0">
                <a:latin typeface="+mn-ea"/>
              </a:rPr>
              <a:t>Tag</a:t>
            </a:r>
            <a:r>
              <a:rPr lang="ko-KR" altLang="en-US" smtClean="0">
                <a:latin typeface="+mn-ea"/>
              </a:rPr>
              <a:t>를 이용해 표시함</a:t>
            </a:r>
            <a:endParaRPr lang="en-US" altLang="ko-KR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develop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개발 소스코드가 있는 브랜치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개발이 완료되면 </a:t>
            </a:r>
            <a:r>
              <a:rPr lang="en-US" altLang="ko-KR" smtClean="0">
                <a:latin typeface="+mn-ea"/>
              </a:rPr>
              <a:t>main </a:t>
            </a:r>
            <a:r>
              <a:rPr lang="ko-KR" altLang="en-US" smtClean="0">
                <a:latin typeface="+mn-ea"/>
              </a:rPr>
              <a:t>브랜치로 병합됨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704225"/>
            <a:ext cx="3362760" cy="46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+mj-ea"/>
              </a:rPr>
              <a:t>Git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+mj-ea"/>
              </a:rPr>
              <a:t>브랜치</a:t>
            </a:r>
            <a:r>
              <a:rPr lang="ko-KR" altLang="en-US" sz="5400" b="1" dirty="0" smtClean="0">
                <a:solidFill>
                  <a:schemeClr val="bg1"/>
                </a:solidFill>
                <a:latin typeface="+mj-ea"/>
              </a:rPr>
              <a:t> 전략 종류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4299" y="1561133"/>
            <a:ext cx="9558141" cy="488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feature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하나의 기능을 위한 브랜치</a:t>
            </a:r>
            <a:r>
              <a:rPr lang="ko-KR" altLang="en-US" sz="2000">
                <a:latin typeface="+mn-ea"/>
              </a:rPr>
              <a:t>로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기능 개발이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브랜치로 병함됨</a:t>
            </a:r>
            <a:endParaRPr lang="en-US" altLang="ko-KR" sz="2000" smtClean="0">
              <a:latin typeface="+mn-ea"/>
            </a:endParaRPr>
          </a:p>
          <a:p>
            <a:pPr marL="3429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release </a:t>
            </a:r>
            <a:r>
              <a:rPr lang="ko-KR" altLang="en-US" sz="2400" smtClean="0">
                <a:latin typeface="+mn-ea"/>
              </a:rPr>
              <a:t>브랜치</a:t>
            </a:r>
            <a:endParaRPr lang="en-US" altLang="ko-KR" sz="24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+mn-ea"/>
              </a:rPr>
              <a:t>사소한 버그 수정을 위한 브랜치</a:t>
            </a:r>
            <a:r>
              <a:rPr lang="ko-KR" altLang="en-US" sz="2000">
                <a:latin typeface="+mn-ea"/>
              </a:rPr>
              <a:t>로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브랜치에서 </a:t>
            </a:r>
            <a:r>
              <a:rPr lang="ko-KR" altLang="en-US" sz="2000" smtClean="0">
                <a:latin typeface="+mn-ea"/>
              </a:rPr>
              <a:t>파생됨</a:t>
            </a:r>
            <a:endParaRPr lang="en-US" altLang="ko-KR" sz="2000" smtClean="0">
              <a:latin typeface="+mn-ea"/>
            </a:endParaRPr>
          </a:p>
          <a:p>
            <a:pPr marL="8001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버그 수정이 끝나면 </a:t>
            </a:r>
            <a:r>
              <a:rPr lang="en-US" altLang="ko-KR" sz="2000">
                <a:latin typeface="+mn-ea"/>
              </a:rPr>
              <a:t>develop </a:t>
            </a:r>
            <a:r>
              <a:rPr lang="ko-KR" altLang="en-US" sz="2000">
                <a:latin typeface="+mn-ea"/>
              </a:rPr>
              <a:t>브랜치</a:t>
            </a:r>
            <a:r>
              <a:rPr lang="en-US" altLang="ko-KR" sz="2000">
                <a:latin typeface="+mn-ea"/>
              </a:rPr>
              <a:t>, main </a:t>
            </a:r>
            <a:r>
              <a:rPr lang="ko-KR" altLang="en-US" sz="2000">
                <a:latin typeface="+mn-ea"/>
              </a:rPr>
              <a:t>브랜치에 </a:t>
            </a:r>
            <a:r>
              <a:rPr lang="ko-KR" altLang="en-US" sz="2000" smtClean="0">
                <a:latin typeface="+mn-ea"/>
              </a:rPr>
              <a:t>병합됨</a:t>
            </a: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618</Words>
  <Application>Microsoft Office PowerPoint</Application>
  <PresentationFormat>와이드스크린</PresentationFormat>
  <Paragraphs>119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491</cp:revision>
  <dcterms:created xsi:type="dcterms:W3CDTF">2024-06-11T12:37:20Z</dcterms:created>
  <dcterms:modified xsi:type="dcterms:W3CDTF">2024-09-11T14:14:55Z</dcterms:modified>
</cp:coreProperties>
</file>