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332" r:id="rId4"/>
    <p:sldId id="371" r:id="rId5"/>
    <p:sldId id="359" r:id="rId6"/>
    <p:sldId id="361" r:id="rId7"/>
    <p:sldId id="360" r:id="rId8"/>
    <p:sldId id="368" r:id="rId9"/>
    <p:sldId id="365" r:id="rId10"/>
    <p:sldId id="369" r:id="rId11"/>
    <p:sldId id="370" r:id="rId12"/>
    <p:sldId id="363" r:id="rId13"/>
    <p:sldId id="364" r:id="rId14"/>
    <p:sldId id="291" r:id="rId15"/>
    <p:sldId id="289" r:id="rId16"/>
    <p:sldId id="29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j4303@naver.com" initials="p" lastIdx="1" clrIdx="0">
    <p:extLst>
      <p:ext uri="{19B8F6BF-5375-455C-9EA6-DF929625EA0E}">
        <p15:presenceInfo xmlns:p15="http://schemas.microsoft.com/office/powerpoint/2012/main" userId="pej4303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FD"/>
    <a:srgbClr val="EBECF0"/>
    <a:srgbClr val="E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82688" autoAdjust="0"/>
  </p:normalViewPr>
  <p:slideViewPr>
    <p:cSldViewPr snapToGrid="0">
      <p:cViewPr varScale="1">
        <p:scale>
          <a:sx n="131" d="100"/>
          <a:sy n="131" d="100"/>
        </p:scale>
        <p:origin x="137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1B26F-F50B-4CD1-A949-8E2161FF5783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2F4E-FA46-4132-9467-783E71E5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29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5E8B1-1EC4-4F51-B647-F3992F4E116F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0D0A-B9F0-4AF4-81BB-E4A6A74A9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5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2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44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11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21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721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컬렉션 클래스와 같은 객체 기반 데이터 구조와 함께 사용되기 위해서</a:t>
            </a:r>
          </a:p>
          <a:p>
            <a:r>
              <a:rPr lang="ko-KR" altLang="en-US" smtClean="0"/>
              <a:t>기본 타입은 객체가 아니기 때문에</a:t>
            </a:r>
            <a:r>
              <a:rPr lang="en-US" altLang="ko-KR" smtClean="0"/>
              <a:t>, </a:t>
            </a:r>
            <a:r>
              <a:rPr lang="ko-KR" altLang="en-US" smtClean="0"/>
              <a:t>컬렉션 클래스</a:t>
            </a: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: ArrayList, HashMap)</a:t>
            </a:r>
            <a:r>
              <a:rPr lang="ko-KR" altLang="en-US" smtClean="0"/>
              <a:t>와 같은 객체 기반 자료구조에 저장할 수 없습니다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래퍼클래스는 기본 타입을 객체로 변환하여 이러한 문제를 해결합니다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null </a:t>
            </a:r>
            <a:r>
              <a:rPr lang="ko-KR" altLang="en-US" smtClean="0"/>
              <a:t>값을 허용해야 하는 경우</a:t>
            </a:r>
          </a:p>
          <a:p>
            <a:r>
              <a:rPr lang="ko-KR" altLang="en-US" smtClean="0"/>
              <a:t>기본 타입은 </a:t>
            </a:r>
            <a:r>
              <a:rPr lang="en-US" altLang="ko-KR" smtClean="0"/>
              <a:t>null </a:t>
            </a:r>
            <a:r>
              <a:rPr lang="ko-KR" altLang="en-US" smtClean="0"/>
              <a:t>값을 가질 수 없으므로</a:t>
            </a:r>
            <a:r>
              <a:rPr lang="en-US" altLang="ko-KR" smtClean="0"/>
              <a:t>, </a:t>
            </a:r>
            <a:r>
              <a:rPr lang="ko-KR" altLang="en-US" smtClean="0"/>
              <a:t>값이 없음을 표현하거나 초기화를 위해 </a:t>
            </a:r>
            <a:r>
              <a:rPr lang="en-US" altLang="ko-KR" smtClean="0"/>
              <a:t>null </a:t>
            </a:r>
            <a:r>
              <a:rPr lang="ko-KR" altLang="en-US" smtClean="0"/>
              <a:t>값을 사용할 때 래퍼클래스가 필요합니다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31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5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898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03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787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26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2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A8B8-4B32-40BD-93B2-584DE8743A8B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pPr/>
              <a:t>‹#›</a:t>
            </a:fld>
            <a:endParaRPr lang="ko-KR" altLang="en-US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23051/%EB%9E%98%ED%8D%BC-%ED%81%B4%EB%9E%98%EC%8A%A4%EB%9E%80-wrapper-class-cc5aa6f7cdd1" TargetMode="External"/><Relationship Id="rId2" Type="http://schemas.openxmlformats.org/officeDocument/2006/relationships/hyperlink" Target="https://www.tcpschool.com/java/java_api_wrapper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elog.io/@guswns3371/Wrapper-Class%EB%9E%8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3130" y="1847341"/>
            <a:ext cx="10512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smtClean="0">
                <a:solidFill>
                  <a:schemeClr val="bg1"/>
                </a:solidFill>
              </a:rPr>
              <a:t>래퍼 클래스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3100" y="5987645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+mn-ea"/>
              </a:rPr>
              <a:t>발표자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박은주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7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</a:rPr>
              <a:t>오토박싱</a:t>
            </a:r>
            <a:r>
              <a:rPr lang="en-US" altLang="ko-KR" sz="5400" b="1" smtClean="0">
                <a:solidFill>
                  <a:schemeClr val="bg1"/>
                </a:solidFill>
              </a:rPr>
              <a:t>, </a:t>
            </a:r>
            <a:r>
              <a:rPr lang="ko-KR" altLang="en-US" sz="5400" b="1" smtClean="0">
                <a:solidFill>
                  <a:schemeClr val="bg1"/>
                </a:solidFill>
              </a:rPr>
              <a:t>오토언박싱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55" y="1572120"/>
            <a:ext cx="6889191" cy="28169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154" y="5051061"/>
            <a:ext cx="2724150" cy="628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6154" y="4561027"/>
            <a:ext cx="152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2224" y="4970593"/>
            <a:ext cx="2435962" cy="779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33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</a:rPr>
              <a:t>오토박싱</a:t>
            </a:r>
            <a:r>
              <a:rPr lang="en-US" altLang="ko-KR" sz="5400" b="1" smtClean="0">
                <a:solidFill>
                  <a:schemeClr val="bg1"/>
                </a:solidFill>
              </a:rPr>
              <a:t>, </a:t>
            </a:r>
            <a:r>
              <a:rPr lang="ko-KR" altLang="en-US" sz="5400" b="1" smtClean="0">
                <a:solidFill>
                  <a:schemeClr val="bg1"/>
                </a:solidFill>
              </a:rPr>
              <a:t>오토언박싱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55" y="1572120"/>
            <a:ext cx="6889191" cy="281699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154" y="5051061"/>
            <a:ext cx="2724150" cy="628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06154" y="4561027"/>
            <a:ext cx="152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92224" y="4970593"/>
            <a:ext cx="2435962" cy="7791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86" y="4154566"/>
            <a:ext cx="7368603" cy="2411208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893101" y="4747565"/>
            <a:ext cx="899769" cy="223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893100" y="5080236"/>
            <a:ext cx="980238" cy="223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정리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래퍼 클래스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기본형 타입을 객체로 다룰 수 있게 해주는 클래스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컬렉션과 </a:t>
            </a:r>
            <a:r>
              <a:rPr lang="ko-KR" altLang="en-US" sz="2000">
                <a:latin typeface="+mn-ea"/>
              </a:rPr>
              <a:t>같은 객체 기반 자료 </a:t>
            </a:r>
            <a:r>
              <a:rPr lang="ko-KR" altLang="en-US" sz="2000">
                <a:latin typeface="+mn-ea"/>
              </a:rPr>
              <a:t>구조에서 </a:t>
            </a:r>
            <a:r>
              <a:rPr lang="ko-KR" altLang="en-US" sz="2000" smtClean="0">
                <a:latin typeface="+mn-ea"/>
              </a:rPr>
              <a:t>기본 </a:t>
            </a:r>
            <a:r>
              <a:rPr lang="ko-KR" altLang="en-US" sz="2000">
                <a:latin typeface="+mn-ea"/>
              </a:rPr>
              <a:t>타입을 </a:t>
            </a:r>
            <a:r>
              <a:rPr lang="ko-KR" altLang="en-US" sz="2000" smtClean="0">
                <a:latin typeface="+mn-ea"/>
              </a:rPr>
              <a:t>저장하기 위해서 만들어졌음</a:t>
            </a:r>
            <a:endParaRPr lang="en-US" altLang="ko-KR" sz="200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래퍼 </a:t>
            </a:r>
            <a:r>
              <a:rPr lang="ko-KR" altLang="en-US" sz="2400" smtClean="0">
                <a:latin typeface="+mn-ea"/>
              </a:rPr>
              <a:t>클래스 </a:t>
            </a:r>
            <a:r>
              <a:rPr lang="ko-KR" altLang="en-US" sz="2400" smtClean="0">
                <a:latin typeface="+mn-ea"/>
              </a:rPr>
              <a:t>특징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null </a:t>
            </a:r>
            <a:r>
              <a:rPr lang="ko-KR" altLang="en-US" sz="2000" smtClean="0">
                <a:latin typeface="+mn-ea"/>
              </a:rPr>
              <a:t>값을 처리 할 수 있으며</a:t>
            </a:r>
            <a:r>
              <a:rPr lang="en-US" altLang="ko-KR" sz="2000" smtClean="0">
                <a:latin typeface="+mn-ea"/>
              </a:rPr>
              <a:t> </a:t>
            </a:r>
            <a:r>
              <a:rPr lang="ko-KR" altLang="en-US" sz="2000" smtClean="0">
                <a:latin typeface="+mn-ea"/>
              </a:rPr>
              <a:t>불변 객체임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02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정리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오토박싱과 오토언박싱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자바에서 기본형 타입과 래퍼 클래스간의 자동 </a:t>
            </a:r>
            <a:r>
              <a:rPr lang="ko-KR" altLang="en-US" sz="2000" smtClean="0">
                <a:latin typeface="+mn-ea"/>
              </a:rPr>
              <a:t>형변환을 </a:t>
            </a:r>
            <a:r>
              <a:rPr lang="ko-KR" altLang="en-US" sz="2000" smtClean="0">
                <a:latin typeface="+mn-ea"/>
              </a:rPr>
              <a:t>의미함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개발자가 명시적으로 변환할 필요 없어서 코드가 간결해짐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65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5480" y="1490424"/>
            <a:ext cx="8488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smtClean="0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9240" y="1527646"/>
            <a:ext cx="98831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smtClean="0">
                <a:solidFill>
                  <a:schemeClr val="bg1"/>
                </a:solidFill>
              </a:rPr>
              <a:t>감사합니다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참고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2062" y="1949768"/>
            <a:ext cx="103279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  <a:hlinkClick r:id="rId2"/>
              </a:rPr>
              <a:t>https</a:t>
            </a:r>
            <a:r>
              <a:rPr lang="en-US" altLang="ko-KR">
                <a:latin typeface="+mn-ea"/>
                <a:hlinkClick r:id="rId2"/>
              </a:rPr>
              <a:t>://</a:t>
            </a:r>
            <a:r>
              <a:rPr lang="en-US" altLang="ko-KR" smtClean="0">
                <a:latin typeface="+mn-ea"/>
                <a:hlinkClick r:id="rId2"/>
              </a:rPr>
              <a:t>www.tcpschool.com/java/java_api_wrapper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3"/>
              </a:rPr>
              <a:t>https://medium.com/@s23051/%EB%9E%98%ED%8D%BC-%</a:t>
            </a:r>
            <a:r>
              <a:rPr lang="en-US" altLang="ko-KR" smtClean="0">
                <a:latin typeface="+mn-ea"/>
                <a:hlinkClick r:id="rId3"/>
              </a:rPr>
              <a:t>ED%81%B4%EB%9E%98%EC%8A%A4%EB%9E%80-wrapper-class-cc5aa6f7cdd1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bg1">
                    <a:lumMod val="65000"/>
                  </a:schemeClr>
                </a:solidFill>
                <a:latin typeface="+mn-ea"/>
                <a:hlinkClick r:id="rId4"/>
              </a:rPr>
              <a:t>https://velog.io/@</a:t>
            </a:r>
            <a:r>
              <a:rPr lang="en-US" altLang="ko-KR" smtClean="0">
                <a:solidFill>
                  <a:schemeClr val="bg1">
                    <a:lumMod val="65000"/>
                  </a:schemeClr>
                </a:solidFill>
                <a:latin typeface="+mn-ea"/>
                <a:hlinkClick r:id="rId4"/>
              </a:rPr>
              <a:t>guswns3371/Wrapper-Class%EB%9E%80</a:t>
            </a:r>
            <a:endParaRPr lang="en-US" altLang="ko-KR" smtClean="0">
              <a:solidFill>
                <a:schemeClr val="bg1">
                  <a:lumMod val="6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" y="587171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5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3306" y="1797795"/>
            <a:ext cx="98374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래퍼 클래스</a:t>
            </a:r>
            <a:r>
              <a:rPr lang="en-US" altLang="ko-KR" sz="2400" b="1" smtClean="0">
                <a:latin typeface="+mn-ea"/>
              </a:rPr>
              <a:t>(Wrapper Class)</a:t>
            </a:r>
            <a:r>
              <a:rPr lang="ko-KR" altLang="en-US" sz="2400" b="1" smtClean="0">
                <a:latin typeface="+mn-ea"/>
              </a:rPr>
              <a:t>란</a:t>
            </a:r>
            <a:r>
              <a:rPr lang="en-US" altLang="ko-KR" sz="2400" b="1" smtClean="0">
                <a:latin typeface="+mn-ea"/>
              </a:rPr>
              <a:t>?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래퍼 클래스의 특징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오토박싱</a:t>
            </a:r>
            <a:r>
              <a:rPr lang="en-US" altLang="ko-KR" sz="2400" b="1" smtClean="0">
                <a:latin typeface="+mn-ea"/>
              </a:rPr>
              <a:t>(</a:t>
            </a:r>
            <a:r>
              <a:rPr lang="en-US" altLang="ko-KR" sz="2400" b="1">
                <a:latin typeface="+mn-ea"/>
              </a:rPr>
              <a:t>AutoBoxing</a:t>
            </a:r>
            <a:r>
              <a:rPr lang="en-US" altLang="ko-KR" sz="2400" b="1" smtClean="0">
                <a:latin typeface="+mn-ea"/>
              </a:rPr>
              <a:t>), </a:t>
            </a:r>
            <a:r>
              <a:rPr lang="ko-KR" altLang="en-US" sz="2400" b="1" smtClean="0">
                <a:latin typeface="+mn-ea"/>
              </a:rPr>
              <a:t>오토언박싱</a:t>
            </a:r>
            <a:r>
              <a:rPr lang="en-US" altLang="ko-KR" sz="2400" b="1" smtClean="0">
                <a:latin typeface="+mn-ea"/>
              </a:rPr>
              <a:t>(</a:t>
            </a:r>
            <a:r>
              <a:rPr lang="en-US" altLang="ko-KR" sz="2400" b="1" smtClean="0"/>
              <a:t>AutoUnboxing</a:t>
            </a:r>
            <a:r>
              <a:rPr lang="en-US" altLang="ko-KR" sz="2400" b="1" smtClean="0">
                <a:latin typeface="+mn-ea"/>
              </a:rPr>
              <a:t>)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정리</a:t>
            </a:r>
            <a:endParaRPr lang="en-US" altLang="ko-KR" sz="2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래퍼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정의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기본형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(primitive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타입을 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객체처럼 사용할 수 있게 해주는 클래스</a:t>
            </a:r>
            <a:endParaRPr lang="en-US" altLang="ko-KR" sz="20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정육면체 1"/>
          <p:cNvSpPr/>
          <p:nvPr/>
        </p:nvSpPr>
        <p:spPr>
          <a:xfrm>
            <a:off x="5998466" y="3758330"/>
            <a:ext cx="1946820" cy="1835738"/>
          </a:xfrm>
          <a:prstGeom prst="cub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998466" y="4676199"/>
            <a:ext cx="148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기본형</a:t>
            </a:r>
            <a:endParaRPr lang="ko-KR" alt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2449375" y="4705459"/>
            <a:ext cx="148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기본형</a:t>
            </a:r>
            <a:endParaRPr lang="ko-KR" altLang="en-US" sz="2400"/>
          </a:p>
        </p:txBody>
      </p:sp>
      <p:sp>
        <p:nvSpPr>
          <p:cNvPr id="7" name="오른쪽 화살표 6"/>
          <p:cNvSpPr/>
          <p:nvPr/>
        </p:nvSpPr>
        <p:spPr>
          <a:xfrm>
            <a:off x="3934361" y="4676199"/>
            <a:ext cx="1749550" cy="43712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934361" y="4363245"/>
            <a:ext cx="1484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latin typeface="+mn-ea"/>
              </a:rPr>
              <a:t>포장</a:t>
            </a:r>
            <a:r>
              <a:rPr lang="en-US" altLang="ko-KR" sz="1600" smtClean="0">
                <a:latin typeface="+mn-ea"/>
              </a:rPr>
              <a:t>(wrap)</a:t>
            </a:r>
            <a:endParaRPr lang="ko-KR" altLang="en-US" sz="160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8466" y="5698888"/>
            <a:ext cx="148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mtClean="0"/>
              <a:t>객체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1030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래퍼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8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주요 래퍼 클래스</a:t>
            </a:r>
            <a:endParaRPr lang="ko-KR" altLang="en-US" sz="2400" smtClean="0">
              <a:latin typeface="+mn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1725"/>
              </p:ext>
            </p:extLst>
          </p:nvPr>
        </p:nvGraphicFramePr>
        <p:xfrm>
          <a:off x="2192935" y="2563096"/>
          <a:ext cx="81280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334359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97412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기본 타입</a:t>
                      </a:r>
                      <a:endParaRPr lang="ko-KR" altLang="en-US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mtClean="0">
                          <a:solidFill>
                            <a:schemeClr val="bg1"/>
                          </a:solidFill>
                        </a:rPr>
                        <a:t>래퍼 클래스</a:t>
                      </a:r>
                      <a:endParaRPr lang="ko-KR" altLang="en-US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64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byte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Byte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24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short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Short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2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Integer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7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long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Long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69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float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Float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74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40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char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Character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4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boolean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Boolean</a:t>
                      </a:r>
                      <a:endParaRPr lang="ko-KR" altLang="en-US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49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래퍼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만들어진 계기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컬렉션 클래스와 같은 객체 기반 데이터 구조와 함께 사용되기 위해서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null </a:t>
            </a:r>
            <a:r>
              <a:rPr lang="ko-KR" altLang="en-US" sz="2000" smtClean="0">
                <a:latin typeface="+mn-ea"/>
              </a:rPr>
              <a:t>값을 허용해야 되는 경우</a:t>
            </a:r>
            <a:endParaRPr lang="en-US" altLang="ko-KR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4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>
                <a:solidFill>
                  <a:schemeClr val="bg1"/>
                </a:solidFill>
                <a:latin typeface="+mj-ea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+mj-ea"/>
              </a:rPr>
              <a:t>래퍼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클래스란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56" y="1775612"/>
            <a:ext cx="8180540" cy="2576931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611807" y="4258895"/>
            <a:ext cx="542597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출처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) https://velog.io/@guswns3371/Wrapper-Class%EB%9E%80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734699" y="4652448"/>
            <a:ext cx="9558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래퍼 클래스는 모두 </a:t>
            </a:r>
            <a:r>
              <a:rPr lang="en-US" altLang="ko-KR" sz="2000" smtClean="0">
                <a:latin typeface="+mn-ea"/>
              </a:rPr>
              <a:t>java.lang </a:t>
            </a:r>
            <a:r>
              <a:rPr lang="ko-KR" altLang="en-US" sz="2000" smtClean="0">
                <a:latin typeface="+mn-ea"/>
              </a:rPr>
              <a:t>패키지에 포함되어 있음</a:t>
            </a:r>
            <a:endParaRPr lang="en-US" altLang="ko-KR" sz="2000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숫자를 다루는 래퍼 클래스는 모두 </a:t>
            </a:r>
            <a:r>
              <a:rPr lang="en-US" altLang="ko-KR" sz="2000" smtClean="0">
                <a:latin typeface="+mn-ea"/>
              </a:rPr>
              <a:t>Number </a:t>
            </a:r>
            <a:r>
              <a:rPr lang="ko-KR" altLang="en-US" sz="2000" smtClean="0">
                <a:latin typeface="+mn-ea"/>
              </a:rPr>
              <a:t>클래스를 상속받음</a:t>
            </a: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3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래퍼 클래스의 특징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solidFill>
                  <a:srgbClr val="FF0000"/>
                </a:solidFill>
                <a:latin typeface="+mn-ea"/>
              </a:rPr>
              <a:t>null </a:t>
            </a:r>
            <a:r>
              <a:rPr lang="ko-KR" altLang="en-US" sz="2400" smtClean="0">
                <a:solidFill>
                  <a:srgbClr val="FF0000"/>
                </a:solidFill>
                <a:latin typeface="+mn-ea"/>
              </a:rPr>
              <a:t>값 허용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기본형 타입은 </a:t>
            </a:r>
            <a:r>
              <a:rPr lang="en-US" altLang="ko-KR" sz="2000" smtClean="0">
                <a:latin typeface="+mn-ea"/>
              </a:rPr>
              <a:t>null</a:t>
            </a:r>
            <a:r>
              <a:rPr lang="ko-KR" altLang="en-US" sz="2000" smtClean="0">
                <a:latin typeface="+mn-ea"/>
              </a:rPr>
              <a:t>을 가질수 </a:t>
            </a:r>
            <a:r>
              <a:rPr lang="ko-KR" altLang="en-US" sz="2000" smtClean="0">
                <a:latin typeface="+mn-ea"/>
              </a:rPr>
              <a:t>없지만</a:t>
            </a:r>
            <a:endParaRPr lang="en-US" altLang="ko-KR" sz="2000"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en-US" altLang="ko-KR" sz="2000" smtClean="0">
                <a:latin typeface="+mn-ea"/>
              </a:rPr>
              <a:t>    </a:t>
            </a:r>
            <a:r>
              <a:rPr lang="ko-KR" altLang="en-US" sz="2000" smtClean="0">
                <a:latin typeface="+mn-ea"/>
              </a:rPr>
              <a:t>래퍼 클래스는 </a:t>
            </a:r>
            <a:r>
              <a:rPr lang="ko-KR" altLang="en-US" sz="2000" smtClean="0">
                <a:latin typeface="+mn-ea"/>
              </a:rPr>
              <a:t>객체이므로 </a:t>
            </a:r>
            <a:r>
              <a:rPr lang="en-US" altLang="ko-KR" sz="2000" smtClean="0">
                <a:latin typeface="+mn-ea"/>
              </a:rPr>
              <a:t>null </a:t>
            </a:r>
            <a:r>
              <a:rPr lang="ko-KR" altLang="en-US" sz="2000" smtClean="0">
                <a:latin typeface="+mn-ea"/>
              </a:rPr>
              <a:t>값 </a:t>
            </a:r>
            <a:r>
              <a:rPr lang="ko-KR" altLang="en-US" sz="2000" smtClean="0">
                <a:latin typeface="+mn-ea"/>
              </a:rPr>
              <a:t>허용이 가능함</a:t>
            </a:r>
            <a:endParaRPr lang="en-US" altLang="ko-KR" sz="2000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solidFill>
                  <a:srgbClr val="FF0000"/>
                </a:solidFill>
                <a:latin typeface="+mn-ea"/>
              </a:rPr>
              <a:t>불변성</a:t>
            </a:r>
            <a:r>
              <a:rPr lang="en-US" altLang="ko-KR" sz="2400" smtClean="0">
                <a:solidFill>
                  <a:srgbClr val="FF0000"/>
                </a:solidFill>
                <a:latin typeface="+mn-ea"/>
              </a:rPr>
              <a:t>(Immutability)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final</a:t>
            </a:r>
            <a:r>
              <a:rPr lang="ko-KR" altLang="en-US" sz="2000" smtClean="0">
                <a:latin typeface="+mn-ea"/>
              </a:rPr>
              <a:t>로 되어있어서 객체 값을 변경 할 수 없음</a:t>
            </a:r>
            <a:endParaRPr lang="en-US" altLang="ko-KR" sz="200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64" y="5783491"/>
            <a:ext cx="27717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2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</a:rPr>
              <a:t>오토박싱</a:t>
            </a:r>
            <a:r>
              <a:rPr lang="en-US" altLang="ko-KR" sz="5400" b="1" smtClean="0">
                <a:solidFill>
                  <a:schemeClr val="bg1"/>
                </a:solidFill>
              </a:rPr>
              <a:t>, </a:t>
            </a:r>
            <a:r>
              <a:rPr lang="ko-KR" altLang="en-US" sz="5400" b="1" smtClean="0">
                <a:solidFill>
                  <a:schemeClr val="bg1"/>
                </a:solidFill>
              </a:rPr>
              <a:t>오토언박싱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7464" y="3309552"/>
            <a:ext cx="3090765" cy="8309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800" smtClean="0"/>
              <a:t>기본형</a:t>
            </a:r>
            <a:endParaRPr lang="ko-KR" altLang="en-US" sz="4800"/>
          </a:p>
        </p:txBody>
      </p:sp>
      <p:sp>
        <p:nvSpPr>
          <p:cNvPr id="8" name="TextBox 7"/>
          <p:cNvSpPr txBox="1"/>
          <p:nvPr/>
        </p:nvSpPr>
        <p:spPr>
          <a:xfrm>
            <a:off x="8132067" y="2940220"/>
            <a:ext cx="2160420" cy="15696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4800" smtClean="0"/>
              <a:t>래퍼 클래스</a:t>
            </a:r>
            <a:endParaRPr lang="ko-KR" altLang="en-US" sz="4800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4449472" y="3240634"/>
            <a:ext cx="3293056" cy="731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4352544" y="4109158"/>
            <a:ext cx="336499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8132067" y="2940220"/>
            <a:ext cx="2160420" cy="1583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802636" y="2933325"/>
            <a:ext cx="2160420" cy="1583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4851526" y="2755554"/>
            <a:ext cx="23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박싱</a:t>
            </a:r>
            <a:r>
              <a:rPr lang="en-US" altLang="ko-KR" smtClean="0"/>
              <a:t>(Boxing)</a:t>
            </a: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879238" y="4325214"/>
            <a:ext cx="23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언</a:t>
            </a:r>
            <a:r>
              <a:rPr lang="ko-KR" altLang="en-US" smtClean="0"/>
              <a:t>박싱</a:t>
            </a:r>
            <a:r>
              <a:rPr lang="en-US" altLang="ko-KR" smtClean="0"/>
              <a:t>(Unboxing)</a:t>
            </a:r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308" y="1927085"/>
            <a:ext cx="6715125" cy="4953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452" y="5001757"/>
            <a:ext cx="6219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</a:rPr>
              <a:t>오토박싱</a:t>
            </a:r>
            <a:r>
              <a:rPr lang="en-US" altLang="ko-KR" sz="5400" b="1" smtClean="0">
                <a:solidFill>
                  <a:schemeClr val="bg1"/>
                </a:solidFill>
              </a:rPr>
              <a:t>, </a:t>
            </a:r>
            <a:r>
              <a:rPr lang="ko-KR" altLang="en-US" sz="5400" b="1" smtClean="0">
                <a:solidFill>
                  <a:schemeClr val="bg1"/>
                </a:solidFill>
              </a:rPr>
              <a:t>오토언박싱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34699" y="1536173"/>
            <a:ext cx="955814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오토박싱</a:t>
            </a:r>
            <a:r>
              <a:rPr lang="en-US" altLang="ko-KR" sz="2400" smtClean="0">
                <a:latin typeface="+mn-ea"/>
              </a:rPr>
              <a:t>(AutoBoxing), </a:t>
            </a:r>
            <a:r>
              <a:rPr lang="ko-KR" altLang="en-US" sz="2400" smtClean="0">
                <a:latin typeface="+mn-ea"/>
              </a:rPr>
              <a:t>오토언박싱</a:t>
            </a:r>
            <a:r>
              <a:rPr lang="en-US" altLang="ko-KR" sz="2400" smtClean="0">
                <a:latin typeface="+mn-ea"/>
              </a:rPr>
              <a:t>(AutoUnboxing)</a:t>
            </a:r>
            <a:endParaRPr lang="ko-KR" altLang="en-US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기본형 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타입과 래퍼 클래스간의 자동 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형변환을 의미하며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,</a:t>
            </a:r>
          </a:p>
          <a:p>
            <a:pPr lvl="1">
              <a:lnSpc>
                <a:spcPct val="250000"/>
              </a:lnSpc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    컴파일 단계에서 수행됨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자바 </a:t>
            </a:r>
            <a:r>
              <a:rPr lang="en-US" altLang="ko-KR" sz="2000" smtClean="0">
                <a:latin typeface="+mn-ea"/>
              </a:rPr>
              <a:t>1.5</a:t>
            </a:r>
            <a:r>
              <a:rPr lang="ko-KR" altLang="en-US" sz="2000" smtClean="0">
                <a:latin typeface="+mn-ea"/>
              </a:rPr>
              <a:t>부터 </a:t>
            </a:r>
            <a:r>
              <a:rPr lang="ko-KR" altLang="en-US" sz="2000" smtClean="0">
                <a:latin typeface="+mn-ea"/>
              </a:rPr>
              <a:t>추가되었음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코드가 간결해지는 장점이 있지만</a:t>
            </a:r>
            <a:r>
              <a:rPr lang="en-US" altLang="ko-KR" sz="2000" smtClean="0">
                <a:latin typeface="+mn-ea"/>
              </a:rPr>
              <a:t>,</a:t>
            </a:r>
            <a:r>
              <a:rPr lang="ko-KR" altLang="en-US" sz="2000" smtClean="0">
                <a:latin typeface="+mn-ea"/>
              </a:rPr>
              <a:t> </a:t>
            </a:r>
            <a:endParaRPr lang="en-US" altLang="ko-KR" sz="2000" smtClean="0">
              <a:latin typeface="+mn-ea"/>
            </a:endParaRPr>
          </a:p>
          <a:p>
            <a:pPr lvl="1">
              <a:lnSpc>
                <a:spcPct val="250000"/>
              </a:lnSpc>
            </a:pPr>
            <a:r>
              <a:rPr lang="en-US" altLang="ko-KR" sz="2000" smtClean="0">
                <a:latin typeface="+mn-ea"/>
              </a:rPr>
              <a:t>    NPE </a:t>
            </a:r>
            <a:r>
              <a:rPr lang="ko-KR" altLang="en-US" sz="2000" smtClean="0">
                <a:latin typeface="+mn-ea"/>
              </a:rPr>
              <a:t>오류가 발생할 수 있다는 단점이 있음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79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388</Words>
  <Application>Microsoft Office PowerPoint</Application>
  <PresentationFormat>와이드스크린</PresentationFormat>
  <Paragraphs>99</Paragraphs>
  <Slides>16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pej4303@naver.com</dc:creator>
  <cp:lastModifiedBy>pej4303@naver.com</cp:lastModifiedBy>
  <cp:revision>811</cp:revision>
  <dcterms:created xsi:type="dcterms:W3CDTF">2024-06-11T12:37:20Z</dcterms:created>
  <dcterms:modified xsi:type="dcterms:W3CDTF">2024-11-19T16:54:16Z</dcterms:modified>
</cp:coreProperties>
</file>