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62" r:id="rId3"/>
    <p:sldId id="292" r:id="rId4"/>
    <p:sldId id="297" r:id="rId5"/>
    <p:sldId id="301" r:id="rId6"/>
    <p:sldId id="299" r:id="rId7"/>
    <p:sldId id="302" r:id="rId8"/>
    <p:sldId id="317" r:id="rId9"/>
    <p:sldId id="293" r:id="rId10"/>
    <p:sldId id="303" r:id="rId11"/>
    <p:sldId id="314" r:id="rId12"/>
    <p:sldId id="305" r:id="rId13"/>
    <p:sldId id="313" r:id="rId14"/>
    <p:sldId id="318" r:id="rId15"/>
    <p:sldId id="306" r:id="rId16"/>
    <p:sldId id="319" r:id="rId17"/>
    <p:sldId id="315" r:id="rId18"/>
    <p:sldId id="316" r:id="rId19"/>
    <p:sldId id="308" r:id="rId20"/>
    <p:sldId id="309" r:id="rId21"/>
    <p:sldId id="310" r:id="rId22"/>
    <p:sldId id="311" r:id="rId23"/>
    <p:sldId id="320" r:id="rId24"/>
    <p:sldId id="312" r:id="rId25"/>
    <p:sldId id="294" r:id="rId26"/>
    <p:sldId id="321" r:id="rId27"/>
    <p:sldId id="291" r:id="rId28"/>
    <p:sldId id="289" r:id="rId29"/>
    <p:sldId id="290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j4303@naver.com" initials="p" lastIdx="1" clrIdx="0">
    <p:extLst>
      <p:ext uri="{19B8F6BF-5375-455C-9EA6-DF929625EA0E}">
        <p15:presenceInfo xmlns:p15="http://schemas.microsoft.com/office/powerpoint/2012/main" userId="pej4303@naver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0684" autoAdjust="0"/>
  </p:normalViewPr>
  <p:slideViewPr>
    <p:cSldViewPr snapToGrid="0">
      <p:cViewPr varScale="1">
        <p:scale>
          <a:sx n="144" d="100"/>
          <a:sy n="144" d="100"/>
        </p:scale>
        <p:origin x="858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9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5E8B1-1EC4-4F51-B647-F3992F4E116F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90D0A-B9F0-4AF4-81BB-E4A6A74A9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5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먼저 캐시에 대해 알아보죠</a:t>
            </a:r>
            <a:r>
              <a:rPr lang="en-US" altLang="ko-KR" smtClean="0"/>
              <a:t>. </a:t>
            </a:r>
            <a:r>
              <a:rPr lang="ko-KR" altLang="en-US" smtClean="0"/>
              <a:t>캐시가 무엇이고 언제 왜 사용하는지에 대해 이야기</a:t>
            </a:r>
            <a:r>
              <a:rPr lang="ko-KR" altLang="en-US" baseline="0" smtClean="0"/>
              <a:t> 해보도록 하겠습니다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709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어디에 명시를 해서 보내주냐 바로 </a:t>
            </a:r>
            <a:r>
              <a:rPr lang="en-US" altLang="ko-KR" baseline="0" smtClean="0"/>
              <a:t>Cache-Control </a:t>
            </a:r>
            <a:r>
              <a:rPr lang="ko-KR" altLang="en-US" baseline="0" smtClean="0"/>
              <a:t>라는 캐시제어 헤더를 이용해서 보냅니다</a:t>
            </a:r>
            <a:r>
              <a:rPr lang="en-US" altLang="ko-KR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224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캐시 방법은 시간 기반과 파일 기반이 있는데요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30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먼저 시간기반에 대해 알아보죠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009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좀 </a:t>
            </a:r>
            <a:r>
              <a:rPr lang="ko-KR" altLang="en-US" smtClean="0"/>
              <a:t>전에 말한 캐시제어 헤더에 </a:t>
            </a:r>
            <a:r>
              <a:rPr lang="en-US" altLang="ko-KR" smtClean="0"/>
              <a:t>max-age </a:t>
            </a:r>
            <a:r>
              <a:rPr lang="ko-KR" altLang="en-US" smtClean="0"/>
              <a:t>속성을 이용하여 </a:t>
            </a:r>
            <a:r>
              <a:rPr lang="en-US" altLang="ko-KR" smtClean="0"/>
              <a:t>60</a:t>
            </a:r>
            <a:r>
              <a:rPr lang="ko-KR" altLang="en-US" smtClean="0"/>
              <a:t>초동안 해당 리소스가 유효하다는 정보와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함께 마지막 수정일도 같이 보내줍니다</a:t>
            </a:r>
            <a:r>
              <a:rPr lang="en-US" altLang="ko-KR" baseline="0" smtClean="0"/>
              <a:t>.</a:t>
            </a:r>
            <a:endParaRPr lang="en-US" altLang="ko-KR" smtClean="0"/>
          </a:p>
          <a:p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93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브라우저는 </a:t>
            </a:r>
            <a:r>
              <a:rPr lang="en-US" altLang="ko-KR" smtClean="0"/>
              <a:t>60</a:t>
            </a:r>
            <a:r>
              <a:rPr lang="ko-KR" altLang="en-US" smtClean="0"/>
              <a:t>초가 지나면 브라우저 캐시에 있는 리소스를 가져와서 보여주는게 아니라 다시 서버에 요청을 하게 되겠죠</a:t>
            </a:r>
            <a:r>
              <a:rPr lang="en-US" altLang="ko-KR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705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smtClean="0"/>
              <a:t>재요청을 할때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이제는 </a:t>
            </a:r>
            <a:r>
              <a:rPr lang="en-US" altLang="ko-KR" baseline="0" smtClean="0"/>
              <a:t>If-Modified-Since </a:t>
            </a:r>
            <a:r>
              <a:rPr lang="ko-KR" altLang="en-US" baseline="0" smtClean="0"/>
              <a:t>라는 속성에 수정일 넣어서 보냅니다</a:t>
            </a:r>
            <a:r>
              <a:rPr lang="en-US" altLang="ko-KR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147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서버에서는 수정일을 비교해서 리소스가 변경되었으면 다시 리소스를 보내고 아니면 </a:t>
            </a:r>
            <a:r>
              <a:rPr lang="en-US" altLang="ko-KR" baseline="0" smtClean="0"/>
              <a:t>304 </a:t>
            </a:r>
            <a:r>
              <a:rPr lang="ko-KR" altLang="en-US" baseline="0" smtClean="0"/>
              <a:t>응답 헤더만 보냅니다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하지만 시간 기반으로 하는건 한계점이 있습니다</a:t>
            </a:r>
            <a:r>
              <a:rPr lang="en-US" altLang="ko-KR" baseline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426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만약 시간이 지나도 리소스가 변하지 않았다면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재요청을 할 필요가 없겠죠</a:t>
            </a:r>
            <a:r>
              <a:rPr lang="en-US" altLang="ko-KR" baseline="0" smtClean="0"/>
              <a:t>.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30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smtClean="0"/>
              <a:t>그래서 대안으로 나온 다른 방법이 바로 </a:t>
            </a:r>
            <a:r>
              <a:rPr lang="en-US" altLang="ko-KR" baseline="0" smtClean="0"/>
              <a:t>Etag</a:t>
            </a:r>
            <a:r>
              <a:rPr lang="ko-KR" altLang="en-US" baseline="0" smtClean="0"/>
              <a:t>입니다</a:t>
            </a:r>
            <a:r>
              <a:rPr lang="en-US" altLang="ko-KR" baseline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Etag</a:t>
            </a:r>
            <a:r>
              <a:rPr lang="ko-KR" altLang="en-US" smtClean="0"/>
              <a:t>는 파일 기반으로 이 리소스가 유효한지 판단하는 방법입니다</a:t>
            </a:r>
            <a:r>
              <a:rPr lang="en-US" altLang="ko-KR" smtClean="0"/>
              <a:t>. Etag</a:t>
            </a:r>
            <a:r>
              <a:rPr lang="ko-KR" altLang="en-US" smtClean="0"/>
              <a:t>는 데이터의 해시값이라고 보면 됩니다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32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Etag</a:t>
            </a:r>
            <a:r>
              <a:rPr lang="ko-KR" altLang="en-US" smtClean="0"/>
              <a:t>를 이용하여 동작하는 방식에 대해 알아보죠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서버는 이제 </a:t>
            </a:r>
            <a:r>
              <a:rPr lang="en-US" altLang="ko-KR" smtClean="0"/>
              <a:t>max-age</a:t>
            </a:r>
            <a:r>
              <a:rPr lang="ko-KR" altLang="en-US" smtClean="0"/>
              <a:t>와 </a:t>
            </a:r>
            <a:r>
              <a:rPr lang="en-US" altLang="ko-KR" smtClean="0"/>
              <a:t>Etag</a:t>
            </a:r>
            <a:r>
              <a:rPr lang="ko-KR" altLang="en-US" smtClean="0"/>
              <a:t>를 같이 보내줍니다</a:t>
            </a:r>
            <a:r>
              <a:rPr lang="en-US" altLang="ko-KR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8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캐시는 데이터를 미리 복사해 놓은 저장소를 의미합니다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128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아까와 마찬가지로 </a:t>
            </a:r>
            <a:r>
              <a:rPr lang="en-US" altLang="ko-KR" smtClean="0"/>
              <a:t>60</a:t>
            </a:r>
            <a:r>
              <a:rPr lang="ko-KR" altLang="en-US" smtClean="0"/>
              <a:t>초가 지났을때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브라우저는 다시 서버에 재요청을 하겠죠</a:t>
            </a:r>
            <a:r>
              <a:rPr lang="en-US" altLang="ko-KR" baseline="0" smtClean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7349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재요청을 </a:t>
            </a:r>
            <a:r>
              <a:rPr lang="ko-KR" altLang="en-US" baseline="0" smtClean="0"/>
              <a:t>할때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이제는 </a:t>
            </a:r>
            <a:r>
              <a:rPr lang="en-US" altLang="ko-KR" baseline="0" smtClean="0"/>
              <a:t>If-None-Match </a:t>
            </a:r>
            <a:r>
              <a:rPr lang="ko-KR" altLang="en-US" baseline="0" smtClean="0"/>
              <a:t>라는 속성에 이태그값을 넣어서 보냅니다</a:t>
            </a:r>
            <a:r>
              <a:rPr lang="en-US" altLang="ko-KR" baseline="0" smtClean="0"/>
              <a:t>.</a:t>
            </a:r>
            <a:r>
              <a:rPr lang="ko-KR" altLang="en-US" baseline="0" smtClean="0"/>
              <a:t> 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38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smtClean="0"/>
              <a:t>서버에서는 이태그값을 비교해서 리소스가 변경되었으면 다시 리소스를 보내고 아니면 </a:t>
            </a:r>
            <a:r>
              <a:rPr lang="en-US" altLang="ko-KR" baseline="0" smtClean="0"/>
              <a:t>304 </a:t>
            </a:r>
            <a:r>
              <a:rPr lang="ko-KR" altLang="en-US" baseline="0" smtClean="0"/>
              <a:t>응답 헤더만 보냅니다</a:t>
            </a:r>
            <a:r>
              <a:rPr lang="en-US" altLang="ko-KR" baseline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264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마지막으로</a:t>
            </a:r>
            <a:r>
              <a:rPr lang="ko-KR" altLang="en-US" baseline="0" smtClean="0"/>
              <a:t> 오늘 발표 내용을 정리하면서 끝내도록 하겠습니다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캐시는 데이터를 미리 복사해놓은 저장소를 의미하며 데이터를 미리 복사해놓음으로써 데이터 접근 속도를 향상시킬수 있어서 사용합니다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509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HTTP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캐시는 웹 리소스를 저장하여 재요청시 더 빠르게 제공하는 기술을 의미하며 서버가 캐시 제어 헤더를 이용해서 유효한 리소스라는것을 명시해줍니다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캐시 방법에는 </a:t>
            </a:r>
            <a:r>
              <a:rPr lang="en-US" altLang="ko-KR" baseline="0" smtClean="0"/>
              <a:t>max-age</a:t>
            </a:r>
            <a:r>
              <a:rPr lang="ko-KR" altLang="en-US" baseline="0" smtClean="0"/>
              <a:t>를 이용한 시간 기반과 </a:t>
            </a:r>
            <a:r>
              <a:rPr lang="en-US" altLang="ko-KR" baseline="0" smtClean="0"/>
              <a:t>Etag</a:t>
            </a:r>
            <a:r>
              <a:rPr lang="ko-KR" altLang="en-US" baseline="0" smtClean="0"/>
              <a:t>를 이용한 파일 기반이 있습니다</a:t>
            </a:r>
            <a:r>
              <a:rPr lang="en-US" altLang="ko-KR" baseline="0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033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데이터를 가져오는 속도가 느린 경우이거나 동일한 데이터를 반복적으로 접근해야 되는 경우에 주로 사용이 되고요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55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따라서 데이터를 미리 복사해놓음으로써 데이터 접근 속도를 향상시킬 수 있어서 캐시를 사용하는 것입니다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6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보시다시피 캐시의 종류가 이렇게 다양한데요</a:t>
            </a:r>
            <a:r>
              <a:rPr lang="en-US" altLang="ko-KR" smtClean="0"/>
              <a:t>. </a:t>
            </a:r>
            <a:r>
              <a:rPr lang="ko-KR" altLang="en-US" smtClean="0"/>
              <a:t>그중에서도 오늘은 </a:t>
            </a:r>
            <a:r>
              <a:rPr lang="en-US" altLang="ko-KR" smtClean="0"/>
              <a:t>HTTP </a:t>
            </a:r>
            <a:r>
              <a:rPr lang="ko-KR" altLang="en-US" smtClean="0"/>
              <a:t>캐시에 대해서 알아볼까 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39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보시다시피 캐시의 종류가 이렇게 다양한데요</a:t>
            </a:r>
            <a:r>
              <a:rPr lang="en-US" altLang="ko-KR" smtClean="0"/>
              <a:t>. </a:t>
            </a:r>
            <a:r>
              <a:rPr lang="ko-KR" altLang="en-US" smtClean="0"/>
              <a:t>그중에서도 오늘은 </a:t>
            </a:r>
            <a:r>
              <a:rPr lang="en-US" altLang="ko-KR" smtClean="0"/>
              <a:t>HTTP </a:t>
            </a:r>
            <a:r>
              <a:rPr lang="ko-KR" altLang="en-US" smtClean="0"/>
              <a:t>캐시에 대해서 알아볼까 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25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HTTP</a:t>
            </a:r>
            <a:r>
              <a:rPr lang="ko-KR" altLang="en-US" smtClean="0"/>
              <a:t>캐시는 </a:t>
            </a:r>
            <a:r>
              <a:rPr lang="en-US" altLang="ko-KR" smtClean="0"/>
              <a:t>CSS,</a:t>
            </a:r>
            <a:r>
              <a:rPr lang="en-US" altLang="ko-KR" baseline="0" smtClean="0"/>
              <a:t> JS, </a:t>
            </a:r>
            <a:r>
              <a:rPr lang="ko-KR" altLang="en-US" baseline="0" smtClean="0"/>
              <a:t>이미지 등의 웹 리소스</a:t>
            </a:r>
            <a:r>
              <a:rPr lang="ko-KR" altLang="en-US" smtClean="0"/>
              <a:t>를 저장하여 동일한 리소스를 재요청시 더 빠르게 제공하는 기술입니다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862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동작 과정에 대해 알아보죠</a:t>
            </a:r>
            <a:r>
              <a:rPr lang="en-US" altLang="ko-KR" smtClean="0"/>
              <a:t>. </a:t>
            </a:r>
            <a:r>
              <a:rPr lang="ko-KR" altLang="en-US" smtClean="0"/>
              <a:t>먼저 클라이언트인 웹 브라우저에서 서버로 요청을 합니다</a:t>
            </a:r>
            <a:r>
              <a:rPr lang="en-US" altLang="ko-KR" smtClean="0"/>
              <a:t>. </a:t>
            </a:r>
            <a:r>
              <a:rPr lang="ko-KR" altLang="en-US" smtClean="0"/>
              <a:t>그럼 서버에서는 리소스를 응답 하겠죠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정적 리소스인 자바스크립트나 </a:t>
            </a:r>
            <a:r>
              <a:rPr lang="en-US" altLang="ko-KR" smtClean="0"/>
              <a:t>css, </a:t>
            </a:r>
            <a:r>
              <a:rPr lang="ko-KR" altLang="en-US" smtClean="0"/>
              <a:t>이미지는 브라우저 캐시에 저장해놓고 재사용하게 되는데요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브라우저는 재요청 하기전에 브라우저 캐시에 해당 리소스가 있으면 그걸 사용합니다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그럼 여기서 리소스가 변경되었다고 가정해보죠</a:t>
            </a:r>
            <a:r>
              <a:rPr lang="en-US" altLang="ko-KR" smtClean="0"/>
              <a:t>. </a:t>
            </a:r>
            <a:r>
              <a:rPr lang="en-US" altLang="ko-KR" baseline="0" smtClean="0"/>
              <a:t> </a:t>
            </a:r>
            <a:r>
              <a:rPr lang="ko-KR" altLang="en-US" smtClean="0"/>
              <a:t>브라우저는 리소스가 변경되었는지 어떻게 알 수 있을까요</a:t>
            </a:r>
            <a:r>
              <a:rPr lang="en-US" altLang="ko-KR" smtClean="0"/>
              <a:t>?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711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바로 서버가 응답시 유효한 리소스 라는걸 명시해서 보내줌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6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2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5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6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29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8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3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A8B8-4B32-40BD-93B2-584DE8743A8B}" type="datetimeFigureOut">
              <a:rPr lang="ko-KR" altLang="en-US" smtClean="0"/>
              <a:t>2024-07-06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pPr/>
              <a:t>‹#›</a:t>
            </a:fld>
            <a:endParaRPr lang="ko-KR" altLang="en-US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ko/docs/Web/HTTP/Caching" TargetMode="External"/><Relationship Id="rId2" Type="http://schemas.openxmlformats.org/officeDocument/2006/relationships/hyperlink" Target="https://jeonghwan-kim.github.io/2024/02/08/http-caching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mozilla.org/ko/docs/Web/HTTP/Conditional_request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3130" y="1485669"/>
            <a:ext cx="103071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800" b="1" smtClean="0">
                <a:solidFill>
                  <a:schemeClr val="bg1"/>
                </a:solidFill>
              </a:rPr>
              <a:t>HTTP</a:t>
            </a:r>
            <a:r>
              <a:rPr lang="en-US" altLang="ko-KR" sz="9600" b="1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3800" b="1" smtClean="0">
                <a:solidFill>
                  <a:schemeClr val="bg1"/>
                </a:solidFill>
                <a:latin typeface="+mn-ea"/>
              </a:rPr>
              <a:t>Cache</a:t>
            </a:r>
            <a:endParaRPr lang="ko-KR" altLang="en-US" sz="28700" b="1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63100" y="5987645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+mn-ea"/>
              </a:rPr>
              <a:t>발표자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박은주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07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3.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HTTP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캐시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동작 과정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35050" y="2590800"/>
            <a:ext cx="3016250" cy="2990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72873" y="2093447"/>
            <a:ext cx="2945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클라이언트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웹 브라우저</a:t>
            </a:r>
            <a:r>
              <a:rPr lang="en-US" altLang="ko-KR" smtClean="0">
                <a:latin typeface="+mn-ea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002323" y="2120216"/>
            <a:ext cx="164967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서버</a:t>
            </a:r>
            <a:endParaRPr lang="en-US" altLang="ko-KR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70850" y="2601278"/>
            <a:ext cx="3016250" cy="2990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4051300" y="3435350"/>
            <a:ext cx="401955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 flipV="1">
            <a:off x="4051300" y="4584700"/>
            <a:ext cx="4019550" cy="63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4783702" y="2865202"/>
            <a:ext cx="17567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요청</a:t>
            </a:r>
            <a:r>
              <a:rPr lang="en-US" altLang="ko-KR" smtClean="0">
                <a:latin typeface="+mn-ea"/>
              </a:rPr>
              <a:t>(Request)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783702" y="4076869"/>
            <a:ext cx="17567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응답</a:t>
            </a:r>
            <a:r>
              <a:rPr lang="en-US" altLang="ko-KR" smtClean="0">
                <a:latin typeface="+mn-ea"/>
              </a:rPr>
              <a:t>(Response)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190625" y="3717925"/>
            <a:ext cx="1701800" cy="173355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41809" y="3263633"/>
            <a:ext cx="294507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브라우저 캐시</a:t>
            </a:r>
            <a:endParaRPr lang="en-US" altLang="ko-KR" smtClean="0">
              <a:latin typeface="+mn-ea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8322336" y="4229576"/>
            <a:ext cx="1009650" cy="710247"/>
            <a:chOff x="8445500" y="4096703"/>
            <a:chExt cx="1009650" cy="710247"/>
          </a:xfrm>
        </p:grpSpPr>
        <p:sp>
          <p:nvSpPr>
            <p:cNvPr id="24" name="직사각형 23"/>
            <p:cNvSpPr/>
            <p:nvPr/>
          </p:nvSpPr>
          <p:spPr>
            <a:xfrm>
              <a:off x="8502650" y="4096703"/>
              <a:ext cx="793750" cy="71024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5500" y="4267160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리소스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493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1713 L -0.13985 0.0912 C -0.16888 0.1081 -0.21263 0.11713 -0.25847 0.11713 C -0.31068 0.11713 -0.35248 0.1081 -0.38151 0.0912 L -0.52123 0.01713 " pathEditMode="relative" rAng="0" ptsTypes="AAAAA">
                                      <p:cBhvr>
                                        <p:cTn id="2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68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3.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HTTP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캐시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동작 과정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27424" y="2867024"/>
            <a:ext cx="3230278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smtClean="0">
                <a:latin typeface="+mn-ea"/>
              </a:rPr>
              <a:t>How?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3054626" y="3428999"/>
            <a:ext cx="334327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524604" y="2867024"/>
            <a:ext cx="53095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rgbClr val="FF0000"/>
                </a:solidFill>
              </a:rPr>
              <a:t>서버는 응답시 유효한 리소스 라는걸명시해서 보내줌</a:t>
            </a:r>
            <a:endParaRPr lang="en-US" altLang="ko-KR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0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3.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HTTP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캐시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동작 과정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08763" y="2840519"/>
            <a:ext cx="3230278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smtClean="0">
                <a:latin typeface="+mn-ea"/>
              </a:rPr>
              <a:t>Where?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 flipV="1">
            <a:off x="3054626" y="3428999"/>
            <a:ext cx="3343270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484848" y="3082583"/>
            <a:ext cx="516355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solidFill>
                  <a:srgbClr val="FF0000"/>
                </a:solidFill>
                <a:latin typeface="+mj-lt"/>
              </a:rPr>
              <a:t>Cache-Control(</a:t>
            </a:r>
            <a:r>
              <a:rPr lang="ko-KR" altLang="en-US" sz="2400" smtClean="0">
                <a:solidFill>
                  <a:srgbClr val="FF0000"/>
                </a:solidFill>
                <a:latin typeface="+mj-lt"/>
              </a:rPr>
              <a:t>캐시 제어 헤더</a:t>
            </a:r>
            <a:r>
              <a:rPr lang="en-US" altLang="ko-KR" sz="2400" smtClean="0">
                <a:solidFill>
                  <a:srgbClr val="FF0000"/>
                </a:solidFill>
                <a:latin typeface="+mj-lt"/>
              </a:rPr>
              <a:t>)</a:t>
            </a:r>
            <a:endParaRPr lang="en-US" altLang="ko-KR" sz="240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356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HTTP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캐시 방법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782943" y="2992919"/>
            <a:ext cx="3230278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smtClean="0">
                <a:latin typeface="+mn-ea"/>
              </a:rPr>
              <a:t>파일 기반</a:t>
            </a:r>
            <a:endParaRPr lang="en-US" altLang="ko-KR" sz="4000" b="1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61163" y="2992919"/>
            <a:ext cx="3230278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smtClean="0">
                <a:latin typeface="+mn-ea"/>
              </a:rPr>
              <a:t>시간 기반</a:t>
            </a:r>
            <a:endParaRPr lang="en-US" altLang="ko-KR" sz="40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902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HTTP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캐시 방법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시간 기반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35050" y="2590800"/>
            <a:ext cx="3016250" cy="2990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2873" y="2093447"/>
            <a:ext cx="2945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클라이언트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웹 브라우저</a:t>
            </a:r>
            <a:r>
              <a:rPr lang="en-US" altLang="ko-KR" smtClean="0">
                <a:latin typeface="+mn-ea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002323" y="2120216"/>
            <a:ext cx="164967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서버</a:t>
            </a:r>
            <a:endParaRPr lang="en-US" altLang="ko-KR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70850" y="2601278"/>
            <a:ext cx="3016250" cy="2990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051300" y="3435350"/>
            <a:ext cx="401955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4051300" y="4584700"/>
            <a:ext cx="4019550" cy="63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783702" y="2865202"/>
            <a:ext cx="17567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요청</a:t>
            </a:r>
            <a:r>
              <a:rPr lang="en-US" altLang="ko-KR" smtClean="0">
                <a:latin typeface="+mn-ea"/>
              </a:rPr>
              <a:t>(Request)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783702" y="4076869"/>
            <a:ext cx="17567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응답</a:t>
            </a:r>
            <a:r>
              <a:rPr lang="en-US" altLang="ko-KR" smtClean="0">
                <a:latin typeface="+mn-ea"/>
              </a:rPr>
              <a:t>(Response)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90625" y="3717925"/>
            <a:ext cx="1701800" cy="173355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41809" y="3263633"/>
            <a:ext cx="294507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브라우저 캐시</a:t>
            </a:r>
            <a:endParaRPr lang="en-US" altLang="ko-KR" smtClean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322336" y="4229576"/>
            <a:ext cx="1009650" cy="710247"/>
            <a:chOff x="8445500" y="4096703"/>
            <a:chExt cx="1009650" cy="710247"/>
          </a:xfrm>
        </p:grpSpPr>
        <p:sp>
          <p:nvSpPr>
            <p:cNvPr id="19" name="직사각형 18"/>
            <p:cNvSpPr/>
            <p:nvPr/>
          </p:nvSpPr>
          <p:spPr>
            <a:xfrm>
              <a:off x="8502650" y="4096703"/>
              <a:ext cx="793750" cy="71024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5500" y="4267160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리소스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008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HTTP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캐시 방법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시간 기반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35050" y="2590800"/>
            <a:ext cx="3016250" cy="2990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2873" y="2093447"/>
            <a:ext cx="2945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클라이언트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웹 브라우저</a:t>
            </a:r>
            <a:r>
              <a:rPr lang="en-US" altLang="ko-KR" smtClean="0">
                <a:latin typeface="+mn-ea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002323" y="2120216"/>
            <a:ext cx="164967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서버</a:t>
            </a:r>
            <a:endParaRPr lang="en-US" altLang="ko-KR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70850" y="2601278"/>
            <a:ext cx="3016250" cy="2990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051300" y="3435350"/>
            <a:ext cx="401955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4051300" y="4584700"/>
            <a:ext cx="4019550" cy="63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783702" y="2865202"/>
            <a:ext cx="17567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요청</a:t>
            </a:r>
            <a:r>
              <a:rPr lang="en-US" altLang="ko-KR" smtClean="0">
                <a:latin typeface="+mn-ea"/>
              </a:rPr>
              <a:t>(Request)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783702" y="4076869"/>
            <a:ext cx="17567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응답</a:t>
            </a:r>
            <a:r>
              <a:rPr lang="en-US" altLang="ko-KR" smtClean="0">
                <a:latin typeface="+mn-ea"/>
              </a:rPr>
              <a:t>(Response)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90625" y="3717925"/>
            <a:ext cx="1701800" cy="173355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41809" y="3263633"/>
            <a:ext cx="294507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브라우저 캐시</a:t>
            </a:r>
            <a:endParaRPr lang="en-US" altLang="ko-KR" smtClean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322336" y="4229576"/>
            <a:ext cx="1009650" cy="710247"/>
            <a:chOff x="8445500" y="4096703"/>
            <a:chExt cx="1009650" cy="710247"/>
          </a:xfrm>
        </p:grpSpPr>
        <p:sp>
          <p:nvSpPr>
            <p:cNvPr id="19" name="직사각형 18"/>
            <p:cNvSpPr/>
            <p:nvPr/>
          </p:nvSpPr>
          <p:spPr>
            <a:xfrm>
              <a:off x="8502650" y="4096703"/>
              <a:ext cx="793750" cy="71024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5500" y="4267160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리소스</a:t>
              </a:r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8376971" y="5105677"/>
            <a:ext cx="363775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2"/>
                </a:solidFill>
                <a:latin typeface="+mn-ea"/>
              </a:rPr>
              <a:t>Cache-Control</a:t>
            </a:r>
            <a:r>
              <a:rPr lang="en-US" altLang="ko-KR">
                <a:solidFill>
                  <a:schemeClr val="accent2"/>
                </a:solidFill>
                <a:latin typeface="+mn-ea"/>
              </a:rPr>
              <a:t>: max-age=60</a:t>
            </a:r>
            <a:endParaRPr lang="en-US" altLang="ko-KR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369986" y="5618898"/>
            <a:ext cx="3637751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2"/>
                </a:solidFill>
                <a:latin typeface="+mn-ea"/>
              </a:rPr>
              <a:t>Last-Modified: Sun, 07 Jul 2024 11:00:00 GMT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376971" y="5105677"/>
            <a:ext cx="3525469" cy="138301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7966236" y="6119356"/>
            <a:ext cx="305438" cy="369332"/>
            <a:chOff x="7735552" y="5246678"/>
            <a:chExt cx="305438" cy="369332"/>
          </a:xfrm>
        </p:grpSpPr>
        <p:sp>
          <p:nvSpPr>
            <p:cNvPr id="3" name="순서도: 연결자 2"/>
            <p:cNvSpPr/>
            <p:nvPr/>
          </p:nvSpPr>
          <p:spPr>
            <a:xfrm>
              <a:off x="7759148" y="5281038"/>
              <a:ext cx="276116" cy="300612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735552" y="5246678"/>
              <a:ext cx="3054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1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013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HTTP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캐시 방법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시간 기반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35050" y="2590800"/>
            <a:ext cx="3016250" cy="2990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2873" y="2093447"/>
            <a:ext cx="2945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클라이언트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웹 브라우저</a:t>
            </a:r>
            <a:r>
              <a:rPr lang="en-US" altLang="ko-KR" smtClean="0">
                <a:latin typeface="+mn-ea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002323" y="2120216"/>
            <a:ext cx="164967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서버</a:t>
            </a:r>
            <a:endParaRPr lang="en-US" altLang="ko-KR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70850" y="2601278"/>
            <a:ext cx="3016250" cy="2990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051300" y="3435350"/>
            <a:ext cx="401955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4051300" y="4584700"/>
            <a:ext cx="4019550" cy="63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783702" y="2865202"/>
            <a:ext cx="17567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요청</a:t>
            </a:r>
            <a:r>
              <a:rPr lang="en-US" altLang="ko-KR" smtClean="0">
                <a:latin typeface="+mn-ea"/>
              </a:rPr>
              <a:t>(Request)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783702" y="4076869"/>
            <a:ext cx="17567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응답</a:t>
            </a:r>
            <a:r>
              <a:rPr lang="en-US" altLang="ko-KR" smtClean="0">
                <a:latin typeface="+mn-ea"/>
              </a:rPr>
              <a:t>(Response)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90625" y="3717925"/>
            <a:ext cx="1701800" cy="173355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41809" y="3263633"/>
            <a:ext cx="294507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브라우저 캐시</a:t>
            </a:r>
            <a:endParaRPr lang="en-US" altLang="ko-KR" smtClean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322336" y="4229576"/>
            <a:ext cx="1009650" cy="710247"/>
            <a:chOff x="8445500" y="4096703"/>
            <a:chExt cx="1009650" cy="710247"/>
          </a:xfrm>
        </p:grpSpPr>
        <p:sp>
          <p:nvSpPr>
            <p:cNvPr id="19" name="직사각형 18"/>
            <p:cNvSpPr/>
            <p:nvPr/>
          </p:nvSpPr>
          <p:spPr>
            <a:xfrm>
              <a:off x="8502650" y="4096703"/>
              <a:ext cx="793750" cy="71024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5500" y="4267160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리소스</a:t>
              </a:r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395743" y="4241431"/>
            <a:ext cx="1009650" cy="710247"/>
            <a:chOff x="8445500" y="4096703"/>
            <a:chExt cx="1009650" cy="710247"/>
          </a:xfrm>
        </p:grpSpPr>
        <p:sp>
          <p:nvSpPr>
            <p:cNvPr id="23" name="직사각형 22"/>
            <p:cNvSpPr/>
            <p:nvPr/>
          </p:nvSpPr>
          <p:spPr>
            <a:xfrm>
              <a:off x="8502650" y="4096703"/>
              <a:ext cx="793750" cy="71024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45500" y="4267160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리소스</a:t>
              </a:r>
              <a:endParaRPr lang="ko-KR" altLang="en-US"/>
            </a:p>
          </p:txBody>
        </p:sp>
      </p:grpSp>
      <p:sp>
        <p:nvSpPr>
          <p:cNvPr id="29" name="직사각형 28"/>
          <p:cNvSpPr/>
          <p:nvPr/>
        </p:nvSpPr>
        <p:spPr>
          <a:xfrm>
            <a:off x="1452893" y="5082053"/>
            <a:ext cx="363775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2"/>
                </a:solidFill>
                <a:latin typeface="+mn-ea"/>
              </a:rPr>
              <a:t>Cache-Control</a:t>
            </a:r>
            <a:r>
              <a:rPr lang="en-US" altLang="ko-KR">
                <a:solidFill>
                  <a:schemeClr val="accent2"/>
                </a:solidFill>
                <a:latin typeface="+mn-ea"/>
              </a:rPr>
              <a:t>: max-age=60</a:t>
            </a:r>
            <a:endParaRPr lang="en-US" altLang="ko-KR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52893" y="5565082"/>
            <a:ext cx="3637751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2"/>
                </a:solidFill>
                <a:latin typeface="+mn-ea"/>
              </a:rPr>
              <a:t>Last-Modified: Sun, 07 Jul 2024 11:00:00 GMT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52893" y="5088551"/>
            <a:ext cx="3525469" cy="138301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016321" y="6144180"/>
            <a:ext cx="305438" cy="369332"/>
            <a:chOff x="7735552" y="5246678"/>
            <a:chExt cx="305438" cy="369332"/>
          </a:xfrm>
        </p:grpSpPr>
        <p:sp>
          <p:nvSpPr>
            <p:cNvPr id="28" name="순서도: 연결자 27"/>
            <p:cNvSpPr/>
            <p:nvPr/>
          </p:nvSpPr>
          <p:spPr>
            <a:xfrm>
              <a:off x="7759148" y="5281038"/>
              <a:ext cx="276116" cy="300612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35552" y="5246678"/>
              <a:ext cx="3054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2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37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HTTP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캐시 방법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시간 기반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35050" y="2590800"/>
            <a:ext cx="3016250" cy="2990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2873" y="2093447"/>
            <a:ext cx="2945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클라이언트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웹 브라우저</a:t>
            </a:r>
            <a:r>
              <a:rPr lang="en-US" altLang="ko-KR" smtClean="0">
                <a:latin typeface="+mn-ea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002323" y="2120216"/>
            <a:ext cx="164967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서버</a:t>
            </a:r>
            <a:endParaRPr lang="en-US" altLang="ko-KR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70850" y="2601278"/>
            <a:ext cx="3016250" cy="2990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051300" y="3435350"/>
            <a:ext cx="401955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4051300" y="4584700"/>
            <a:ext cx="4019550" cy="63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783702" y="2865202"/>
            <a:ext cx="17567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요청</a:t>
            </a:r>
            <a:r>
              <a:rPr lang="en-US" altLang="ko-KR" smtClean="0">
                <a:latin typeface="+mn-ea"/>
              </a:rPr>
              <a:t>(Request)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783702" y="4076869"/>
            <a:ext cx="17567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응답</a:t>
            </a:r>
            <a:r>
              <a:rPr lang="en-US" altLang="ko-KR" smtClean="0">
                <a:latin typeface="+mn-ea"/>
              </a:rPr>
              <a:t>(Response)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90625" y="3717925"/>
            <a:ext cx="1701800" cy="173355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41809" y="3263633"/>
            <a:ext cx="294507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브라우저 캐시</a:t>
            </a:r>
            <a:endParaRPr lang="en-US" altLang="ko-KR" smtClean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322336" y="4229576"/>
            <a:ext cx="1009650" cy="710247"/>
            <a:chOff x="8445500" y="4096703"/>
            <a:chExt cx="1009650" cy="710247"/>
          </a:xfrm>
        </p:grpSpPr>
        <p:sp>
          <p:nvSpPr>
            <p:cNvPr id="19" name="직사각형 18"/>
            <p:cNvSpPr/>
            <p:nvPr/>
          </p:nvSpPr>
          <p:spPr>
            <a:xfrm>
              <a:off x="8502650" y="4096703"/>
              <a:ext cx="793750" cy="71024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5500" y="4267160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리소스</a:t>
              </a:r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1395743" y="4241431"/>
            <a:ext cx="1009650" cy="710247"/>
            <a:chOff x="8445500" y="4096703"/>
            <a:chExt cx="1009650" cy="710247"/>
          </a:xfrm>
        </p:grpSpPr>
        <p:sp>
          <p:nvSpPr>
            <p:cNvPr id="23" name="직사각형 22"/>
            <p:cNvSpPr/>
            <p:nvPr/>
          </p:nvSpPr>
          <p:spPr>
            <a:xfrm>
              <a:off x="8502650" y="4096703"/>
              <a:ext cx="793750" cy="71024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445500" y="4267160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리소스</a:t>
              </a:r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4160270" y="1935797"/>
            <a:ext cx="5358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If-Modified-Since</a:t>
            </a:r>
            <a:r>
              <a:rPr lang="en-US" altLang="ko-KR" smtClean="0">
                <a:solidFill>
                  <a:schemeClr val="accent2"/>
                </a:solidFill>
              </a:rPr>
              <a:t>: </a:t>
            </a:r>
            <a:r>
              <a:rPr lang="en-US" altLang="ko-KR">
                <a:solidFill>
                  <a:schemeClr val="accent2"/>
                </a:solidFill>
                <a:latin typeface="+mn-ea"/>
              </a:rPr>
              <a:t>Sun, 07 Jul 2024 11:00:00 GMT</a:t>
            </a:r>
          </a:p>
          <a:p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0270" y="1888335"/>
            <a:ext cx="5491730" cy="42894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1452893" y="5082053"/>
            <a:ext cx="363775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2"/>
                </a:solidFill>
                <a:latin typeface="+mn-ea"/>
              </a:rPr>
              <a:t>Cache-Control</a:t>
            </a:r>
            <a:r>
              <a:rPr lang="en-US" altLang="ko-KR">
                <a:solidFill>
                  <a:schemeClr val="accent2"/>
                </a:solidFill>
                <a:latin typeface="+mn-ea"/>
              </a:rPr>
              <a:t>: max-age=60</a:t>
            </a:r>
            <a:endParaRPr lang="en-US" altLang="ko-KR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452893" y="5565082"/>
            <a:ext cx="3637751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2"/>
                </a:solidFill>
                <a:latin typeface="+mn-ea"/>
              </a:rPr>
              <a:t>Last-Modified: Sun, 07 Jul 2024 11:00:00 GMT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452893" y="5088551"/>
            <a:ext cx="3525469" cy="138301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3745862" y="1967151"/>
            <a:ext cx="305438" cy="369332"/>
            <a:chOff x="7735552" y="5246678"/>
            <a:chExt cx="305438" cy="369332"/>
          </a:xfrm>
        </p:grpSpPr>
        <p:sp>
          <p:nvSpPr>
            <p:cNvPr id="28" name="순서도: 연결자 27"/>
            <p:cNvSpPr/>
            <p:nvPr/>
          </p:nvSpPr>
          <p:spPr>
            <a:xfrm>
              <a:off x="7759148" y="5281038"/>
              <a:ext cx="276116" cy="300612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35552" y="5246678"/>
              <a:ext cx="3054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3</a:t>
              </a:r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1016321" y="6144180"/>
            <a:ext cx="305438" cy="369332"/>
            <a:chOff x="7735552" y="5246678"/>
            <a:chExt cx="305438" cy="369332"/>
          </a:xfrm>
        </p:grpSpPr>
        <p:sp>
          <p:nvSpPr>
            <p:cNvPr id="34" name="순서도: 연결자 33"/>
            <p:cNvSpPr/>
            <p:nvPr/>
          </p:nvSpPr>
          <p:spPr>
            <a:xfrm>
              <a:off x="7759148" y="5281038"/>
              <a:ext cx="276116" cy="300612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735552" y="5246678"/>
              <a:ext cx="3054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2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75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4.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HTTP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캐시 방법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시간 기반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35050" y="2590800"/>
            <a:ext cx="3016250" cy="2990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72873" y="2093447"/>
            <a:ext cx="2945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클라이언트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웹 브라우저</a:t>
            </a:r>
            <a:r>
              <a:rPr lang="en-US" altLang="ko-KR" smtClean="0">
                <a:latin typeface="+mn-ea"/>
              </a:rPr>
              <a:t>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8002323" y="2120216"/>
            <a:ext cx="164967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서버</a:t>
            </a:r>
            <a:endParaRPr lang="en-US" altLang="ko-KR" smtClean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070850" y="2601278"/>
            <a:ext cx="3016250" cy="2990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4051300" y="3435350"/>
            <a:ext cx="401955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 flipV="1">
            <a:off x="4051300" y="4584700"/>
            <a:ext cx="4019550" cy="63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783702" y="2865202"/>
            <a:ext cx="17567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요청</a:t>
            </a:r>
            <a:r>
              <a:rPr lang="en-US" altLang="ko-KR" smtClean="0">
                <a:latin typeface="+mn-ea"/>
              </a:rPr>
              <a:t>(Request)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783702" y="4076869"/>
            <a:ext cx="17567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응답</a:t>
            </a:r>
            <a:r>
              <a:rPr lang="en-US" altLang="ko-KR" smtClean="0">
                <a:latin typeface="+mn-ea"/>
              </a:rPr>
              <a:t>(Response)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90625" y="3717925"/>
            <a:ext cx="1701800" cy="173355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1141809" y="3263633"/>
            <a:ext cx="294507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브라우저 캐시</a:t>
            </a:r>
            <a:endParaRPr lang="en-US" altLang="ko-KR" smtClean="0">
              <a:latin typeface="+mn-ea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103040" y="3701641"/>
            <a:ext cx="1009650" cy="710247"/>
            <a:chOff x="8445500" y="4096703"/>
            <a:chExt cx="1009650" cy="710247"/>
          </a:xfrm>
        </p:grpSpPr>
        <p:sp>
          <p:nvSpPr>
            <p:cNvPr id="40" name="직사각형 39"/>
            <p:cNvSpPr/>
            <p:nvPr/>
          </p:nvSpPr>
          <p:spPr>
            <a:xfrm>
              <a:off x="8502650" y="4096703"/>
              <a:ext cx="793750" cy="71024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445500" y="4267160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리소스</a:t>
              </a:r>
              <a:endParaRPr lang="ko-KR" altLang="en-US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395743" y="4241431"/>
            <a:ext cx="1009650" cy="710247"/>
            <a:chOff x="8445500" y="4096703"/>
            <a:chExt cx="1009650" cy="710247"/>
          </a:xfrm>
        </p:grpSpPr>
        <p:sp>
          <p:nvSpPr>
            <p:cNvPr id="43" name="직사각형 42"/>
            <p:cNvSpPr/>
            <p:nvPr/>
          </p:nvSpPr>
          <p:spPr>
            <a:xfrm>
              <a:off x="8502650" y="4096703"/>
              <a:ext cx="793750" cy="71024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445500" y="4267160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리소스</a:t>
              </a:r>
              <a:endParaRPr lang="ko-KR" altLang="en-US"/>
            </a:p>
          </p:txBody>
        </p:sp>
      </p:grpSp>
      <p:sp>
        <p:nvSpPr>
          <p:cNvPr id="45" name="직사각형 44"/>
          <p:cNvSpPr/>
          <p:nvPr/>
        </p:nvSpPr>
        <p:spPr>
          <a:xfrm>
            <a:off x="4160270" y="1935797"/>
            <a:ext cx="53580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If-Modified-Since</a:t>
            </a:r>
            <a:r>
              <a:rPr lang="en-US" altLang="ko-KR" smtClean="0">
                <a:solidFill>
                  <a:schemeClr val="accent2"/>
                </a:solidFill>
              </a:rPr>
              <a:t>: </a:t>
            </a:r>
            <a:r>
              <a:rPr lang="en-US" altLang="ko-KR">
                <a:solidFill>
                  <a:schemeClr val="accent2"/>
                </a:solidFill>
                <a:latin typeface="+mn-ea"/>
              </a:rPr>
              <a:t>Sun, 07 Jul 2024 11:00:00 GMT</a:t>
            </a:r>
          </a:p>
          <a:p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60270" y="1888335"/>
            <a:ext cx="5491730" cy="42894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452893" y="5082053"/>
            <a:ext cx="363775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2"/>
                </a:solidFill>
                <a:latin typeface="+mn-ea"/>
              </a:rPr>
              <a:t>Cache-Control</a:t>
            </a:r>
            <a:r>
              <a:rPr lang="en-US" altLang="ko-KR">
                <a:solidFill>
                  <a:schemeClr val="accent2"/>
                </a:solidFill>
                <a:latin typeface="+mn-ea"/>
              </a:rPr>
              <a:t>: max-age=60</a:t>
            </a:r>
            <a:endParaRPr lang="en-US" altLang="ko-KR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452893" y="5565082"/>
            <a:ext cx="3637751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2"/>
                </a:solidFill>
                <a:latin typeface="+mn-ea"/>
              </a:rPr>
              <a:t>Last-Modified: Sun, 07 Jul 2024 11:00:00 GMT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1452893" y="5088551"/>
            <a:ext cx="3525469" cy="138301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478622" y="4729549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accent2"/>
                </a:solidFill>
              </a:rPr>
              <a:t>304 Not Modified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494516" y="5124533"/>
            <a:ext cx="49895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  <a:latin typeface="+mn-ea"/>
              </a:rPr>
              <a:t>Cache-Control: max-age=60</a:t>
            </a:r>
          </a:p>
          <a:p>
            <a:r>
              <a:rPr lang="en-US" altLang="ko-KR">
                <a:solidFill>
                  <a:schemeClr val="accent2"/>
                </a:solidFill>
                <a:latin typeface="+mn-ea"/>
              </a:rPr>
              <a:t>Last-Modified: Sun, 07 Jul 2024 </a:t>
            </a:r>
            <a:r>
              <a:rPr lang="en-US" altLang="ko-KR" smtClean="0">
                <a:solidFill>
                  <a:schemeClr val="accent2"/>
                </a:solidFill>
                <a:latin typeface="+mn-ea"/>
              </a:rPr>
              <a:t>11:01:00 </a:t>
            </a:r>
            <a:r>
              <a:rPr lang="en-US" altLang="ko-KR">
                <a:solidFill>
                  <a:schemeClr val="accent2"/>
                </a:solidFill>
                <a:latin typeface="+mn-ea"/>
              </a:rPr>
              <a:t>GMT</a:t>
            </a:r>
          </a:p>
          <a:p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498660" y="4696133"/>
            <a:ext cx="5020347" cy="117906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3745862" y="1967151"/>
            <a:ext cx="305438" cy="369332"/>
            <a:chOff x="7735552" y="5246678"/>
            <a:chExt cx="305438" cy="369332"/>
          </a:xfrm>
        </p:grpSpPr>
        <p:sp>
          <p:nvSpPr>
            <p:cNvPr id="29" name="순서도: 연결자 28"/>
            <p:cNvSpPr/>
            <p:nvPr/>
          </p:nvSpPr>
          <p:spPr>
            <a:xfrm>
              <a:off x="7759148" y="5281038"/>
              <a:ext cx="276116" cy="300612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735552" y="5246678"/>
              <a:ext cx="3054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3</a:t>
              </a:r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1016321" y="6144180"/>
            <a:ext cx="305438" cy="369332"/>
            <a:chOff x="7735552" y="5246678"/>
            <a:chExt cx="305438" cy="369332"/>
          </a:xfrm>
        </p:grpSpPr>
        <p:sp>
          <p:nvSpPr>
            <p:cNvPr id="55" name="순서도: 연결자 54"/>
            <p:cNvSpPr/>
            <p:nvPr/>
          </p:nvSpPr>
          <p:spPr>
            <a:xfrm>
              <a:off x="7759148" y="5281038"/>
              <a:ext cx="276116" cy="300612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735552" y="5246678"/>
              <a:ext cx="3054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2</a:t>
              </a:r>
              <a:endParaRPr lang="ko-KR" altLang="en-US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5117912" y="5549383"/>
            <a:ext cx="305438" cy="369332"/>
            <a:chOff x="7735552" y="5246678"/>
            <a:chExt cx="305438" cy="369332"/>
          </a:xfrm>
        </p:grpSpPr>
        <p:sp>
          <p:nvSpPr>
            <p:cNvPr id="58" name="순서도: 연결자 57"/>
            <p:cNvSpPr/>
            <p:nvPr/>
          </p:nvSpPr>
          <p:spPr>
            <a:xfrm>
              <a:off x="7759148" y="5281038"/>
              <a:ext cx="276116" cy="300612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735552" y="5246678"/>
              <a:ext cx="3054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4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365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HTTP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캐시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동작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과정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시간 기반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36345" y="2518975"/>
            <a:ext cx="8718333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smtClean="0">
                <a:latin typeface="+mn-ea"/>
              </a:rPr>
              <a:t>만약 </a:t>
            </a:r>
            <a:r>
              <a:rPr lang="en-US" altLang="ko-KR" sz="4000" b="1" smtClean="0">
                <a:latin typeface="+mn-ea"/>
              </a:rPr>
              <a:t>max-age</a:t>
            </a:r>
            <a:r>
              <a:rPr lang="ko-KR" altLang="en-US" sz="4000" b="1">
                <a:latin typeface="+mn-ea"/>
              </a:rPr>
              <a:t>가</a:t>
            </a:r>
            <a:r>
              <a:rPr lang="ko-KR" altLang="en-US" sz="4000" b="1" smtClean="0">
                <a:latin typeface="+mn-ea"/>
              </a:rPr>
              <a:t> 지나도 </a:t>
            </a:r>
            <a:endParaRPr lang="en-US" altLang="ko-KR" sz="4000" b="1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4000" b="1" smtClean="0">
                <a:latin typeface="+mn-ea"/>
              </a:rPr>
              <a:t>리소스가 변하지 않았다면</a:t>
            </a:r>
            <a:r>
              <a:rPr lang="en-US" altLang="ko-KR" sz="4000" b="1" smtClean="0"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445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" y="587171"/>
            <a:ext cx="877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smtClean="0">
                <a:solidFill>
                  <a:schemeClr val="bg1"/>
                </a:solidFill>
                <a:latin typeface="+mj-lt"/>
              </a:rPr>
              <a:t>목차</a:t>
            </a:r>
            <a:endParaRPr lang="ko-KR" altLang="en-US" sz="5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3306" y="1797795"/>
            <a:ext cx="98374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>
                <a:latin typeface="+mn-ea"/>
              </a:rPr>
              <a:t>캐시</a:t>
            </a:r>
            <a:r>
              <a:rPr lang="en-US" altLang="ko-KR" sz="2400" b="1">
                <a:latin typeface="+mn-ea"/>
              </a:rPr>
              <a:t>(Cache</a:t>
            </a:r>
            <a:r>
              <a:rPr lang="en-US" altLang="ko-KR" sz="2400" b="1" smtClean="0">
                <a:latin typeface="+mn-ea"/>
              </a:rPr>
              <a:t>)</a:t>
            </a:r>
            <a:r>
              <a:rPr lang="ko-KR" altLang="en-US" sz="2400" b="1" smtClean="0">
                <a:latin typeface="+mn-ea"/>
              </a:rPr>
              <a:t>란</a:t>
            </a:r>
            <a:r>
              <a:rPr lang="en-US" altLang="ko-KR" sz="2400" b="1" smtClean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>
                <a:latin typeface="+mn-ea"/>
              </a:rPr>
              <a:t>HTTP </a:t>
            </a:r>
            <a:r>
              <a:rPr lang="ko-KR" altLang="en-US" sz="2400" b="1" smtClean="0">
                <a:latin typeface="+mn-ea"/>
              </a:rPr>
              <a:t>캐시란</a:t>
            </a:r>
            <a:r>
              <a:rPr lang="en-US" altLang="ko-KR" sz="2400" b="1" smtClean="0"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HTTP </a:t>
            </a:r>
            <a:r>
              <a:rPr lang="ko-KR" altLang="en-US" sz="2400" b="1" smtClean="0">
                <a:latin typeface="+mn-ea"/>
              </a:rPr>
              <a:t>캐시 동작 과정</a:t>
            </a:r>
            <a:endParaRPr lang="en-US" altLang="ko-KR" sz="2400" b="1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HTTP </a:t>
            </a:r>
            <a:r>
              <a:rPr lang="ko-KR" altLang="en-US" sz="2400" b="1" smtClean="0">
                <a:latin typeface="+mn-ea"/>
              </a:rPr>
              <a:t>캐시 방법</a:t>
            </a:r>
            <a:endParaRPr lang="en-US" altLang="ko-KR" sz="2400" b="1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정리</a:t>
            </a:r>
            <a:endParaRPr lang="en-US" altLang="ko-KR" sz="2400" b="1" smtClean="0">
              <a:latin typeface="+mn-ea"/>
            </a:endParaRPr>
          </a:p>
        </p:txBody>
      </p:sp>
      <p:sp>
        <p:nvSpPr>
          <p:cNvPr id="10" name="포인트가 5개인 별 9"/>
          <p:cNvSpPr/>
          <p:nvPr/>
        </p:nvSpPr>
        <p:spPr>
          <a:xfrm>
            <a:off x="821356" y="2522558"/>
            <a:ext cx="361950" cy="3048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포인트가 5개인 별 6"/>
          <p:cNvSpPr/>
          <p:nvPr/>
        </p:nvSpPr>
        <p:spPr>
          <a:xfrm>
            <a:off x="821356" y="3093534"/>
            <a:ext cx="361950" cy="3048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포인트가 5개인 별 10"/>
          <p:cNvSpPr/>
          <p:nvPr/>
        </p:nvSpPr>
        <p:spPr>
          <a:xfrm>
            <a:off x="821356" y="3664510"/>
            <a:ext cx="361950" cy="3048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HTTP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캐시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동작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과정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파일 기반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857720" y="2258396"/>
            <a:ext cx="349114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800" b="1" smtClean="0">
                <a:latin typeface="+mn-ea"/>
              </a:rPr>
              <a:t>ETag</a:t>
            </a:r>
          </a:p>
        </p:txBody>
      </p:sp>
    </p:spTree>
    <p:extLst>
      <p:ext uri="{BB962C8B-B14F-4D97-AF65-F5344CB8AC3E}">
        <p14:creationId xmlns:p14="http://schemas.microsoft.com/office/powerpoint/2010/main" val="28940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HTTP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캐시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동작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과정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파일 기반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35050" y="2590800"/>
            <a:ext cx="3016250" cy="2990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2873" y="2093447"/>
            <a:ext cx="2945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클라이언트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웹 브라우저</a:t>
            </a:r>
            <a:r>
              <a:rPr lang="en-US" altLang="ko-KR" smtClean="0">
                <a:latin typeface="+mn-ea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002323" y="2120216"/>
            <a:ext cx="164967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서버</a:t>
            </a:r>
            <a:endParaRPr lang="en-US" altLang="ko-KR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70850" y="2601278"/>
            <a:ext cx="3016250" cy="2990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051300" y="3435350"/>
            <a:ext cx="401955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4051300" y="4584700"/>
            <a:ext cx="4019550" cy="63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783702" y="2865202"/>
            <a:ext cx="17567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요청</a:t>
            </a:r>
            <a:r>
              <a:rPr lang="en-US" altLang="ko-KR" smtClean="0">
                <a:latin typeface="+mn-ea"/>
              </a:rPr>
              <a:t>(Request)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783702" y="4076869"/>
            <a:ext cx="17567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응답</a:t>
            </a:r>
            <a:r>
              <a:rPr lang="en-US" altLang="ko-KR" smtClean="0">
                <a:latin typeface="+mn-ea"/>
              </a:rPr>
              <a:t>(Response)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90625" y="3717925"/>
            <a:ext cx="1701800" cy="173355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41809" y="3263633"/>
            <a:ext cx="294507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브라우저 캐시</a:t>
            </a:r>
            <a:endParaRPr lang="en-US" altLang="ko-KR" smtClean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322336" y="4229576"/>
            <a:ext cx="1009650" cy="710247"/>
            <a:chOff x="8445500" y="4096703"/>
            <a:chExt cx="1009650" cy="710247"/>
          </a:xfrm>
        </p:grpSpPr>
        <p:sp>
          <p:nvSpPr>
            <p:cNvPr id="19" name="직사각형 18"/>
            <p:cNvSpPr/>
            <p:nvPr/>
          </p:nvSpPr>
          <p:spPr>
            <a:xfrm>
              <a:off x="8502650" y="4096703"/>
              <a:ext cx="793750" cy="71024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5500" y="4267160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리소스</a:t>
              </a:r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8474735" y="5552078"/>
            <a:ext cx="363775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2"/>
                </a:solidFill>
                <a:latin typeface="+mn-ea"/>
              </a:rPr>
              <a:t>Etag: 0x1234ff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474735" y="5118993"/>
            <a:ext cx="363775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accent2"/>
                </a:solidFill>
                <a:latin typeface="+mn-ea"/>
              </a:rPr>
              <a:t>Cache-Control: max-age=60</a:t>
            </a:r>
            <a:endParaRPr lang="en-US" altLang="ko-KR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376971" y="5105677"/>
            <a:ext cx="3525469" cy="138301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7966236" y="6119356"/>
            <a:ext cx="305438" cy="369332"/>
            <a:chOff x="7735552" y="5246678"/>
            <a:chExt cx="305438" cy="369332"/>
          </a:xfrm>
        </p:grpSpPr>
        <p:sp>
          <p:nvSpPr>
            <p:cNvPr id="25" name="순서도: 연결자 24"/>
            <p:cNvSpPr/>
            <p:nvPr/>
          </p:nvSpPr>
          <p:spPr>
            <a:xfrm>
              <a:off x="7759148" y="5281038"/>
              <a:ext cx="276116" cy="300612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35552" y="5246678"/>
              <a:ext cx="3054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1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262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HTTP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캐시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동작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과정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파일 기반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35050" y="2590800"/>
            <a:ext cx="3016250" cy="2990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2873" y="2093447"/>
            <a:ext cx="2945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클라이언트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웹 브라우저</a:t>
            </a:r>
            <a:r>
              <a:rPr lang="en-US" altLang="ko-KR" smtClean="0">
                <a:latin typeface="+mn-ea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002323" y="2120216"/>
            <a:ext cx="164967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서버</a:t>
            </a:r>
            <a:endParaRPr lang="en-US" altLang="ko-KR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70850" y="2601278"/>
            <a:ext cx="3016250" cy="2990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051300" y="3435350"/>
            <a:ext cx="401955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4051300" y="4584700"/>
            <a:ext cx="4019550" cy="63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783702" y="2865202"/>
            <a:ext cx="17567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요청</a:t>
            </a:r>
            <a:r>
              <a:rPr lang="en-US" altLang="ko-KR" smtClean="0">
                <a:latin typeface="+mn-ea"/>
              </a:rPr>
              <a:t>(Request)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783702" y="4076869"/>
            <a:ext cx="17567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응답</a:t>
            </a:r>
            <a:r>
              <a:rPr lang="en-US" altLang="ko-KR" smtClean="0">
                <a:latin typeface="+mn-ea"/>
              </a:rPr>
              <a:t>(Response)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90625" y="3717925"/>
            <a:ext cx="1701800" cy="173355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41809" y="3263633"/>
            <a:ext cx="294507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브라우저 캐시</a:t>
            </a:r>
            <a:endParaRPr lang="en-US" altLang="ko-KR" smtClean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322336" y="4229576"/>
            <a:ext cx="1009650" cy="710247"/>
            <a:chOff x="8445500" y="4096703"/>
            <a:chExt cx="1009650" cy="710247"/>
          </a:xfrm>
        </p:grpSpPr>
        <p:sp>
          <p:nvSpPr>
            <p:cNvPr id="19" name="직사각형 18"/>
            <p:cNvSpPr/>
            <p:nvPr/>
          </p:nvSpPr>
          <p:spPr>
            <a:xfrm>
              <a:off x="8502650" y="4096703"/>
              <a:ext cx="793750" cy="71024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5500" y="4267160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리소스</a:t>
              </a:r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141809" y="5877806"/>
            <a:ext cx="363775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2"/>
                </a:solidFill>
                <a:latin typeface="+mn-ea"/>
              </a:rPr>
              <a:t>Etag: 0x1234ff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41809" y="5581650"/>
            <a:ext cx="363775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accent2"/>
                </a:solidFill>
                <a:latin typeface="+mn-ea"/>
              </a:rPr>
              <a:t>Cache-Control: max-age=60</a:t>
            </a:r>
            <a:endParaRPr lang="en-US" altLang="ko-KR" smtClean="0">
              <a:solidFill>
                <a:schemeClr val="accent2"/>
              </a:solidFill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405791" y="4294664"/>
            <a:ext cx="1009650" cy="710247"/>
            <a:chOff x="8445500" y="4096703"/>
            <a:chExt cx="1009650" cy="710247"/>
          </a:xfrm>
        </p:grpSpPr>
        <p:sp>
          <p:nvSpPr>
            <p:cNvPr id="24" name="직사각형 23"/>
            <p:cNvSpPr/>
            <p:nvPr/>
          </p:nvSpPr>
          <p:spPr>
            <a:xfrm>
              <a:off x="8502650" y="4096703"/>
              <a:ext cx="793750" cy="71024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5500" y="4267160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리소스</a:t>
              </a:r>
              <a:endParaRPr lang="ko-KR" altLang="en-US"/>
            </a:p>
          </p:txBody>
        </p:sp>
      </p:grpSp>
      <p:sp>
        <p:nvSpPr>
          <p:cNvPr id="26" name="직사각형 25"/>
          <p:cNvSpPr/>
          <p:nvPr/>
        </p:nvSpPr>
        <p:spPr>
          <a:xfrm>
            <a:off x="1141808" y="5669572"/>
            <a:ext cx="3201591" cy="65187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2238" y="5995510"/>
            <a:ext cx="305438" cy="369332"/>
            <a:chOff x="7735552" y="5246678"/>
            <a:chExt cx="305438" cy="369332"/>
          </a:xfrm>
        </p:grpSpPr>
        <p:sp>
          <p:nvSpPr>
            <p:cNvPr id="29" name="순서도: 연결자 28"/>
            <p:cNvSpPr/>
            <p:nvPr/>
          </p:nvSpPr>
          <p:spPr>
            <a:xfrm>
              <a:off x="7759148" y="5281038"/>
              <a:ext cx="276116" cy="300612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35552" y="5246678"/>
              <a:ext cx="3054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2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7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HTTP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캐시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동작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과정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–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파일 기반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35050" y="2590800"/>
            <a:ext cx="3016250" cy="2990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2873" y="2093447"/>
            <a:ext cx="2945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클라이언트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웹 브라우저</a:t>
            </a:r>
            <a:r>
              <a:rPr lang="en-US" altLang="ko-KR" smtClean="0">
                <a:latin typeface="+mn-ea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002323" y="2120216"/>
            <a:ext cx="164967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서버</a:t>
            </a:r>
            <a:endParaRPr lang="en-US" altLang="ko-KR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70850" y="2601278"/>
            <a:ext cx="3016250" cy="2990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051300" y="3435350"/>
            <a:ext cx="401955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4051300" y="4584700"/>
            <a:ext cx="4019550" cy="63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783702" y="2865202"/>
            <a:ext cx="17567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요청</a:t>
            </a:r>
            <a:r>
              <a:rPr lang="en-US" altLang="ko-KR" smtClean="0">
                <a:latin typeface="+mn-ea"/>
              </a:rPr>
              <a:t>(Request)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783702" y="4076869"/>
            <a:ext cx="17567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응답</a:t>
            </a:r>
            <a:r>
              <a:rPr lang="en-US" altLang="ko-KR" smtClean="0">
                <a:latin typeface="+mn-ea"/>
              </a:rPr>
              <a:t>(Response)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90625" y="3717925"/>
            <a:ext cx="1701800" cy="173355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41809" y="3263633"/>
            <a:ext cx="294507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브라우저 캐시</a:t>
            </a:r>
            <a:endParaRPr lang="en-US" altLang="ko-KR" smtClean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322336" y="4229576"/>
            <a:ext cx="1009650" cy="710247"/>
            <a:chOff x="8445500" y="4096703"/>
            <a:chExt cx="1009650" cy="710247"/>
          </a:xfrm>
        </p:grpSpPr>
        <p:sp>
          <p:nvSpPr>
            <p:cNvPr id="19" name="직사각형 18"/>
            <p:cNvSpPr/>
            <p:nvPr/>
          </p:nvSpPr>
          <p:spPr>
            <a:xfrm>
              <a:off x="8502650" y="4096703"/>
              <a:ext cx="793750" cy="71024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5500" y="4267160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리소스</a:t>
              </a:r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141809" y="5877806"/>
            <a:ext cx="363775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2"/>
                </a:solidFill>
                <a:latin typeface="+mn-ea"/>
              </a:rPr>
              <a:t>Etag: 0x1234ff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41809" y="5581650"/>
            <a:ext cx="363775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accent2"/>
                </a:solidFill>
                <a:latin typeface="+mn-ea"/>
              </a:rPr>
              <a:t>Cache-Control: max-age=60</a:t>
            </a:r>
            <a:endParaRPr lang="en-US" altLang="ko-KR" smtClean="0">
              <a:solidFill>
                <a:schemeClr val="accent2"/>
              </a:solidFill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405791" y="4294664"/>
            <a:ext cx="1009650" cy="710247"/>
            <a:chOff x="8445500" y="4096703"/>
            <a:chExt cx="1009650" cy="710247"/>
          </a:xfrm>
        </p:grpSpPr>
        <p:sp>
          <p:nvSpPr>
            <p:cNvPr id="24" name="직사각형 23"/>
            <p:cNvSpPr/>
            <p:nvPr/>
          </p:nvSpPr>
          <p:spPr>
            <a:xfrm>
              <a:off x="8502650" y="4096703"/>
              <a:ext cx="793750" cy="71024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5500" y="4267160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리소스</a:t>
              </a:r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244090" y="2560593"/>
            <a:ext cx="2740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accent2"/>
                </a:solidFill>
              </a:rPr>
              <a:t>If-None-Match: 0x1234ff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41808" y="5669572"/>
            <a:ext cx="3201591" cy="65187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257470" y="2498276"/>
            <a:ext cx="2726857" cy="42894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732238" y="5995510"/>
            <a:ext cx="305438" cy="369332"/>
            <a:chOff x="7735552" y="5246678"/>
            <a:chExt cx="305438" cy="369332"/>
          </a:xfrm>
        </p:grpSpPr>
        <p:sp>
          <p:nvSpPr>
            <p:cNvPr id="29" name="순서도: 연결자 28"/>
            <p:cNvSpPr/>
            <p:nvPr/>
          </p:nvSpPr>
          <p:spPr>
            <a:xfrm>
              <a:off x="7759148" y="5281038"/>
              <a:ext cx="276116" cy="300612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35552" y="5246678"/>
              <a:ext cx="3054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2</a:t>
              </a:r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051300" y="2073390"/>
            <a:ext cx="305438" cy="369332"/>
            <a:chOff x="7735552" y="5246678"/>
            <a:chExt cx="305438" cy="369332"/>
          </a:xfrm>
        </p:grpSpPr>
        <p:sp>
          <p:nvSpPr>
            <p:cNvPr id="32" name="순서도: 연결자 31"/>
            <p:cNvSpPr/>
            <p:nvPr/>
          </p:nvSpPr>
          <p:spPr>
            <a:xfrm>
              <a:off x="7759148" y="5281038"/>
              <a:ext cx="276116" cy="300612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35552" y="5246678"/>
              <a:ext cx="3054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3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72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HTTP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캐시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동작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과정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파일 기반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35050" y="2590800"/>
            <a:ext cx="3016250" cy="2990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72873" y="2093447"/>
            <a:ext cx="294507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클라이언트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웹 브라우저</a:t>
            </a:r>
            <a:r>
              <a:rPr lang="en-US" altLang="ko-KR" smtClean="0">
                <a:latin typeface="+mn-ea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002323" y="2120216"/>
            <a:ext cx="164967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서버</a:t>
            </a:r>
            <a:endParaRPr lang="en-US" altLang="ko-KR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70850" y="2601278"/>
            <a:ext cx="3016250" cy="29908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051300" y="3435350"/>
            <a:ext cx="401955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4051300" y="4584700"/>
            <a:ext cx="4019550" cy="635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783702" y="2865202"/>
            <a:ext cx="17567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요청</a:t>
            </a:r>
            <a:r>
              <a:rPr lang="en-US" altLang="ko-KR" smtClean="0">
                <a:latin typeface="+mn-ea"/>
              </a:rPr>
              <a:t>(Request)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4783702" y="4076869"/>
            <a:ext cx="17567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응답</a:t>
            </a:r>
            <a:r>
              <a:rPr lang="en-US" altLang="ko-KR" smtClean="0">
                <a:latin typeface="+mn-ea"/>
              </a:rPr>
              <a:t>(Response)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190625" y="3717925"/>
            <a:ext cx="1701800" cy="173355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41809" y="3263633"/>
            <a:ext cx="2945077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mtClean="0">
                <a:latin typeface="+mn-ea"/>
              </a:rPr>
              <a:t>브라우저 캐시</a:t>
            </a:r>
            <a:endParaRPr lang="en-US" altLang="ko-KR" smtClean="0">
              <a:latin typeface="+mn-ea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8322336" y="4229576"/>
            <a:ext cx="1009650" cy="710247"/>
            <a:chOff x="8445500" y="4096703"/>
            <a:chExt cx="1009650" cy="710247"/>
          </a:xfrm>
        </p:grpSpPr>
        <p:sp>
          <p:nvSpPr>
            <p:cNvPr id="19" name="직사각형 18"/>
            <p:cNvSpPr/>
            <p:nvPr/>
          </p:nvSpPr>
          <p:spPr>
            <a:xfrm>
              <a:off x="8502650" y="4096703"/>
              <a:ext cx="793750" cy="71024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45500" y="4267160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리소스</a:t>
              </a:r>
              <a:endParaRPr lang="ko-KR" altLang="en-US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141809" y="5877806"/>
            <a:ext cx="363775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2"/>
                </a:solidFill>
                <a:latin typeface="+mn-ea"/>
              </a:rPr>
              <a:t>Etag: 0x1234ff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41809" y="5581650"/>
            <a:ext cx="363775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accent2"/>
                </a:solidFill>
                <a:latin typeface="+mn-ea"/>
              </a:rPr>
              <a:t>Cache-Control: max-age=60</a:t>
            </a:r>
            <a:endParaRPr lang="en-US" altLang="ko-KR" smtClean="0">
              <a:solidFill>
                <a:schemeClr val="accent2"/>
              </a:solidFill>
              <a:latin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1405791" y="4294664"/>
            <a:ext cx="1009650" cy="710247"/>
            <a:chOff x="8445500" y="4096703"/>
            <a:chExt cx="1009650" cy="710247"/>
          </a:xfrm>
        </p:grpSpPr>
        <p:sp>
          <p:nvSpPr>
            <p:cNvPr id="24" name="직사각형 23"/>
            <p:cNvSpPr/>
            <p:nvPr/>
          </p:nvSpPr>
          <p:spPr>
            <a:xfrm>
              <a:off x="8502650" y="4096703"/>
              <a:ext cx="793750" cy="710247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45500" y="4267160"/>
              <a:ext cx="100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mtClean="0"/>
                <a:t>리소스</a:t>
              </a:r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244090" y="2560593"/>
            <a:ext cx="2740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accent2"/>
                </a:solidFill>
              </a:rPr>
              <a:t>If-None-Match: 0x1234ff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945617" y="4769365"/>
            <a:ext cx="2060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accent2"/>
                </a:solidFill>
              </a:rPr>
              <a:t>304 Not Modified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58440" y="5334473"/>
            <a:ext cx="363775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solidFill>
                  <a:schemeClr val="accent2"/>
                </a:solidFill>
                <a:latin typeface="+mn-ea"/>
              </a:rPr>
              <a:t>Etag: 0x1234ff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958440" y="5038317"/>
            <a:ext cx="363775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accent2"/>
                </a:solidFill>
                <a:latin typeface="+mn-ea"/>
              </a:rPr>
              <a:t>Cache-Control: max-age=60</a:t>
            </a:r>
            <a:endParaRPr lang="en-US" altLang="ko-KR" smtClean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57470" y="2498276"/>
            <a:ext cx="2726857" cy="42894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41808" y="5669572"/>
            <a:ext cx="3201591" cy="651877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939704" y="4794947"/>
            <a:ext cx="3201591" cy="1082859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732238" y="5995510"/>
            <a:ext cx="305438" cy="369332"/>
            <a:chOff x="7735552" y="5246678"/>
            <a:chExt cx="305438" cy="369332"/>
          </a:xfrm>
        </p:grpSpPr>
        <p:sp>
          <p:nvSpPr>
            <p:cNvPr id="34" name="순서도: 연결자 33"/>
            <p:cNvSpPr/>
            <p:nvPr/>
          </p:nvSpPr>
          <p:spPr>
            <a:xfrm>
              <a:off x="7759148" y="5281038"/>
              <a:ext cx="276116" cy="300612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735552" y="5246678"/>
              <a:ext cx="3054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2</a:t>
              </a:r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4051300" y="2073390"/>
            <a:ext cx="305438" cy="369332"/>
            <a:chOff x="7735552" y="5246678"/>
            <a:chExt cx="305438" cy="369332"/>
          </a:xfrm>
        </p:grpSpPr>
        <p:sp>
          <p:nvSpPr>
            <p:cNvPr id="37" name="순서도: 연결자 36"/>
            <p:cNvSpPr/>
            <p:nvPr/>
          </p:nvSpPr>
          <p:spPr>
            <a:xfrm>
              <a:off x="7759148" y="5281038"/>
              <a:ext cx="276116" cy="300612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35552" y="5246678"/>
              <a:ext cx="3054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3</a:t>
              </a:r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548794" y="5508057"/>
            <a:ext cx="305438" cy="369332"/>
            <a:chOff x="7735552" y="5246678"/>
            <a:chExt cx="305438" cy="369332"/>
          </a:xfrm>
        </p:grpSpPr>
        <p:sp>
          <p:nvSpPr>
            <p:cNvPr id="40" name="순서도: 연결자 39"/>
            <p:cNvSpPr/>
            <p:nvPr/>
          </p:nvSpPr>
          <p:spPr>
            <a:xfrm>
              <a:off x="7759148" y="5281038"/>
              <a:ext cx="276116" cy="300612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35552" y="5246678"/>
              <a:ext cx="30543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4</a:t>
              </a:r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66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5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정리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40674" y="1700832"/>
            <a:ext cx="32302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smtClean="0">
                <a:latin typeface="+mn-ea"/>
              </a:rPr>
              <a:t>캐시</a:t>
            </a:r>
            <a:r>
              <a:rPr lang="en-US" altLang="ko-KR" sz="4000" b="1" smtClean="0">
                <a:latin typeface="+mn-ea"/>
              </a:rPr>
              <a:t>(Cache)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975316" y="2667358"/>
            <a:ext cx="5472406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데이터를 미리 복사해 놓은 저장소</a:t>
            </a:r>
            <a:endParaRPr lang="en-US" altLang="ko-KR" sz="2400" smtClean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975316" y="3429000"/>
            <a:ext cx="95805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데이터를 </a:t>
            </a:r>
            <a:r>
              <a:rPr lang="ko-KR" altLang="en-US" sz="2400"/>
              <a:t>미리 복사해놓음으로써 데이터 접근 속도를 향상시킬 수 </a:t>
            </a:r>
            <a:r>
              <a:rPr lang="ko-KR" altLang="en-US" sz="2400"/>
              <a:t>있어서 </a:t>
            </a:r>
            <a:r>
              <a:rPr lang="ko-KR" altLang="en-US" sz="2400" smtClean="0"/>
              <a:t>사용함</a:t>
            </a:r>
            <a:endParaRPr lang="en-US" altLang="ko-KR" sz="240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64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5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정리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240674" y="1368415"/>
            <a:ext cx="3230278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smtClean="0">
                <a:latin typeface="+mn-ea"/>
              </a:rPr>
              <a:t>HTTP </a:t>
            </a:r>
            <a:r>
              <a:rPr lang="ko-KR" altLang="en-US" sz="4000" b="1" smtClean="0">
                <a:latin typeface="+mn-ea"/>
              </a:rPr>
              <a:t>캐시</a:t>
            </a:r>
            <a:endParaRPr lang="en-US" altLang="ko-KR" sz="4000" b="1" smtClean="0"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38742" y="2265135"/>
            <a:ext cx="9855084" cy="1128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/>
              <a:t>웹 리소스 저장하여 동일한 </a:t>
            </a:r>
            <a:r>
              <a:rPr lang="ko-KR" altLang="en-US" sz="2400"/>
              <a:t>리소스를 </a:t>
            </a:r>
            <a:endParaRPr lang="en-US" altLang="ko-KR" sz="2400"/>
          </a:p>
          <a:p>
            <a:pPr>
              <a:lnSpc>
                <a:spcPct val="150000"/>
              </a:lnSpc>
            </a:pPr>
            <a:r>
              <a:rPr lang="en-US" altLang="ko-KR" sz="2400" smtClean="0"/>
              <a:t> </a:t>
            </a:r>
            <a:r>
              <a:rPr lang="en-US" altLang="ko-KR" sz="2400" smtClean="0"/>
              <a:t>  </a:t>
            </a:r>
            <a:r>
              <a:rPr lang="ko-KR" altLang="en-US" sz="2400" smtClean="0"/>
              <a:t>재요청할 </a:t>
            </a:r>
            <a:r>
              <a:rPr lang="ko-KR" altLang="en-US" sz="2400"/>
              <a:t>때 더 빠르게 제공하는 </a:t>
            </a:r>
            <a:r>
              <a:rPr lang="ko-KR" altLang="en-US" sz="2400" smtClean="0"/>
              <a:t>기술</a:t>
            </a:r>
            <a:endParaRPr lang="ko-KR" altLang="en-US" sz="2400"/>
          </a:p>
        </p:txBody>
      </p:sp>
      <p:sp>
        <p:nvSpPr>
          <p:cNvPr id="25" name="직사각형 24"/>
          <p:cNvSpPr/>
          <p:nvPr/>
        </p:nvSpPr>
        <p:spPr>
          <a:xfrm>
            <a:off x="2038741" y="3462785"/>
            <a:ext cx="8569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j-lt"/>
              </a:rPr>
              <a:t>서버가 응답시 </a:t>
            </a:r>
            <a:r>
              <a:rPr lang="en-US" altLang="ko-KR" sz="2400" smtClean="0">
                <a:latin typeface="+mj-lt"/>
              </a:rPr>
              <a:t>Cache-Control</a:t>
            </a:r>
            <a:r>
              <a:rPr lang="en-US" altLang="ko-KR" sz="2400" smtClean="0">
                <a:latin typeface="+mj-lt"/>
              </a:rPr>
              <a:t>(</a:t>
            </a:r>
            <a:r>
              <a:rPr lang="ko-KR" altLang="en-US" sz="2400" smtClean="0">
                <a:latin typeface="+mj-lt"/>
              </a:rPr>
              <a:t>캐시 제어 헤더</a:t>
            </a:r>
            <a:r>
              <a:rPr lang="en-US" altLang="ko-KR" sz="2400" smtClean="0">
                <a:latin typeface="+mj-lt"/>
              </a:rPr>
              <a:t>)</a:t>
            </a:r>
            <a:r>
              <a:rPr lang="ko-KR" altLang="en-US" sz="2400" smtClean="0">
                <a:latin typeface="+mj-lt"/>
              </a:rPr>
              <a:t>를 이용하여 유효한 리소스라는 것을 명시해줌</a:t>
            </a:r>
            <a:endParaRPr lang="en-US" altLang="ko-KR" sz="2400"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038741" y="4663114"/>
            <a:ext cx="6893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j-lt"/>
              </a:rPr>
              <a:t>캐시 방법에는 시간 기반과 파일기반이 있음</a:t>
            </a:r>
            <a:endParaRPr lang="en-US" altLang="ko-KR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745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35480" y="1490424"/>
            <a:ext cx="8488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b="1" smtClean="0">
                <a:solidFill>
                  <a:schemeClr val="bg1"/>
                </a:solidFill>
              </a:rPr>
              <a:t>Q&amp;A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39240" y="1527646"/>
            <a:ext cx="98831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b="1" smtClean="0">
                <a:solidFill>
                  <a:schemeClr val="bg1"/>
                </a:solidFill>
              </a:rPr>
              <a:t>감사합니다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참고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62062" y="1949768"/>
            <a:ext cx="10327958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n-ea"/>
                <a:hlinkClick r:id="rId2"/>
              </a:rPr>
              <a:t>https</a:t>
            </a:r>
            <a:r>
              <a:rPr lang="en-US" altLang="ko-KR">
                <a:latin typeface="+mn-ea"/>
                <a:hlinkClick r:id="rId2"/>
              </a:rPr>
              <a:t>://</a:t>
            </a:r>
            <a:r>
              <a:rPr lang="en-US" altLang="ko-KR" smtClean="0">
                <a:latin typeface="+mn-ea"/>
                <a:hlinkClick r:id="rId2"/>
              </a:rPr>
              <a:t>jeonghwan-kim.github.io/2024/02/08/http-caching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3"/>
              </a:rPr>
              <a:t>https://</a:t>
            </a:r>
            <a:r>
              <a:rPr lang="en-US" altLang="ko-KR" smtClean="0">
                <a:latin typeface="+mn-ea"/>
                <a:hlinkClick r:id="rId3"/>
              </a:rPr>
              <a:t>developer.mozilla.org/ko/docs/Web/HTTP/Caching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4"/>
              </a:rPr>
              <a:t>https://</a:t>
            </a:r>
            <a:r>
              <a:rPr lang="en-US" altLang="ko-KR" smtClean="0">
                <a:latin typeface="+mn-ea"/>
                <a:hlinkClick r:id="rId4"/>
              </a:rPr>
              <a:t>developer.mozilla.org/ko/docs/Web/HTTP/Conditional_requests</a:t>
            </a:r>
            <a:endParaRPr lang="en-US" altLang="ko-KR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n-ea"/>
              </a:rPr>
              <a:t>GPT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latin typeface="+mn-ea"/>
              </a:rPr>
              <a:t>모든 개발자를 위한 </a:t>
            </a:r>
            <a:r>
              <a:rPr lang="en-US" altLang="ko-KR">
                <a:latin typeface="+mn-ea"/>
              </a:rPr>
              <a:t>HTTP </a:t>
            </a:r>
            <a:r>
              <a:rPr lang="ko-KR" altLang="en-US">
                <a:latin typeface="+mn-ea"/>
              </a:rPr>
              <a:t>웹 기본 </a:t>
            </a:r>
            <a:r>
              <a:rPr lang="ko-KR" altLang="en-US" smtClean="0">
                <a:latin typeface="+mn-ea"/>
              </a:rPr>
              <a:t>지식</a:t>
            </a:r>
            <a:r>
              <a:rPr lang="en-US" altLang="ko-KR" smtClean="0">
                <a:latin typeface="+mn-ea"/>
              </a:rPr>
              <a:t>(</a:t>
            </a:r>
            <a:r>
              <a:rPr lang="ko-KR" altLang="en-US" smtClean="0">
                <a:latin typeface="+mn-ea"/>
              </a:rPr>
              <a:t>저자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김영한</a:t>
            </a:r>
            <a:r>
              <a:rPr lang="en-US" altLang="ko-KR" smtClean="0">
                <a:latin typeface="+mn-ea"/>
              </a:rPr>
              <a:t>)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2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1. </a:t>
            </a:r>
            <a:r>
              <a:rPr lang="ko-KR" altLang="en-US" sz="5400" b="1">
                <a:solidFill>
                  <a:schemeClr val="bg1"/>
                </a:solidFill>
                <a:latin typeface="+mn-ea"/>
              </a:rPr>
              <a:t>캐시</a:t>
            </a:r>
            <a:r>
              <a:rPr lang="en-US" altLang="ko-KR" sz="5400" b="1">
                <a:solidFill>
                  <a:schemeClr val="bg1"/>
                </a:solidFill>
                <a:latin typeface="+mn-ea"/>
              </a:rPr>
              <a:t>(Cache)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란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?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27424" y="2867024"/>
            <a:ext cx="32302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smtClean="0">
                <a:latin typeface="+mn-ea"/>
              </a:rPr>
              <a:t>캐시</a:t>
            </a:r>
            <a:r>
              <a:rPr lang="en-US" altLang="ko-KR" sz="4000" b="1" smtClean="0">
                <a:latin typeface="+mn-ea"/>
              </a:rPr>
              <a:t>(Cache)</a:t>
            </a:r>
          </a:p>
        </p:txBody>
      </p:sp>
    </p:spTree>
    <p:extLst>
      <p:ext uri="{BB962C8B-B14F-4D97-AF65-F5344CB8AC3E}">
        <p14:creationId xmlns:p14="http://schemas.microsoft.com/office/powerpoint/2010/main" val="32122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1. </a:t>
            </a:r>
            <a:r>
              <a:rPr lang="ko-KR" altLang="en-US" sz="5400" b="1">
                <a:solidFill>
                  <a:schemeClr val="bg1"/>
                </a:solidFill>
                <a:latin typeface="+mn-ea"/>
              </a:rPr>
              <a:t>캐시</a:t>
            </a:r>
            <a:r>
              <a:rPr lang="en-US" altLang="ko-KR" sz="5400" b="1">
                <a:solidFill>
                  <a:schemeClr val="bg1"/>
                </a:solidFill>
                <a:latin typeface="+mn-ea"/>
              </a:rPr>
              <a:t>(Cache)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란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?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64969" y="3117932"/>
            <a:ext cx="516355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rgbClr val="FF0000"/>
                </a:solidFill>
                <a:latin typeface="+mn-ea"/>
              </a:rPr>
              <a:t>데이터를 미리 복사해 놓은 저장소</a:t>
            </a:r>
            <a:endParaRPr lang="en-US" altLang="ko-KR" sz="240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27424" y="2867024"/>
            <a:ext cx="32302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smtClean="0">
                <a:latin typeface="+mn-ea"/>
              </a:rPr>
              <a:t>캐시</a:t>
            </a:r>
            <a:r>
              <a:rPr lang="en-US" altLang="ko-KR" sz="4000" b="1" smtClean="0">
                <a:latin typeface="+mn-ea"/>
              </a:rPr>
              <a:t>(Cache)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457702" y="3428999"/>
            <a:ext cx="194019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953549" y="2909295"/>
            <a:ext cx="12868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+mn-ea"/>
              </a:rPr>
              <a:t>what?</a:t>
            </a:r>
            <a:endParaRPr lang="en-US" altLang="ko-KR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147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1. </a:t>
            </a:r>
            <a:r>
              <a:rPr lang="ko-KR" altLang="en-US" sz="5400" b="1">
                <a:solidFill>
                  <a:schemeClr val="bg1"/>
                </a:solidFill>
                <a:latin typeface="+mn-ea"/>
              </a:rPr>
              <a:t>캐시</a:t>
            </a:r>
            <a:r>
              <a:rPr lang="en-US" altLang="ko-KR" sz="5400" b="1">
                <a:solidFill>
                  <a:schemeClr val="bg1"/>
                </a:solidFill>
                <a:latin typeface="+mn-ea"/>
              </a:rPr>
              <a:t>(Cache)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란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?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58953" y="2660665"/>
            <a:ext cx="5464342" cy="1682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latin typeface="+mn-ea"/>
              </a:rPr>
              <a:t>데이터를 가져오는 속도가 느린 경우</a:t>
            </a:r>
            <a:endParaRPr lang="en-US" altLang="ko-KR" sz="24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smtClean="0">
                <a:latin typeface="+mn-ea"/>
              </a:rPr>
              <a:t>동일한 데이터를 반복적으로 접근해야 </a:t>
            </a:r>
            <a:endParaRPr lang="en-US" altLang="ko-KR" sz="240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2400" smtClean="0">
                <a:latin typeface="+mn-ea"/>
              </a:rPr>
              <a:t>되는 경우</a:t>
            </a:r>
            <a:endParaRPr lang="en-US" altLang="ko-KR" sz="240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27424" y="2867024"/>
            <a:ext cx="32302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smtClean="0">
                <a:latin typeface="+mn-ea"/>
              </a:rPr>
              <a:t>캐시</a:t>
            </a:r>
            <a:r>
              <a:rPr lang="en-US" altLang="ko-KR" sz="4000" b="1" smtClean="0">
                <a:latin typeface="+mn-ea"/>
              </a:rPr>
              <a:t>(Cache)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457702" y="3428999"/>
            <a:ext cx="194019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53549" y="2909295"/>
            <a:ext cx="12868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+mn-ea"/>
              </a:rPr>
              <a:t>when?</a:t>
            </a:r>
            <a:endParaRPr lang="en-US" altLang="ko-KR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687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1. </a:t>
            </a:r>
            <a:r>
              <a:rPr lang="ko-KR" altLang="en-US" sz="5400" b="1">
                <a:solidFill>
                  <a:schemeClr val="bg1"/>
                </a:solidFill>
                <a:latin typeface="+mn-ea"/>
              </a:rPr>
              <a:t>캐시</a:t>
            </a:r>
            <a:r>
              <a:rPr lang="en-US" altLang="ko-KR" sz="5400" b="1">
                <a:solidFill>
                  <a:schemeClr val="bg1"/>
                </a:solidFill>
                <a:latin typeface="+mn-ea"/>
              </a:rPr>
              <a:t>(Cache)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란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?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52938" y="3105834"/>
            <a:ext cx="542223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latin typeface="+mn-ea"/>
              </a:rPr>
              <a:t>데이터 접근 속도를 향상시킬 수 있음</a:t>
            </a:r>
            <a:endParaRPr lang="en-US" altLang="ko-KR" sz="2400" smtClean="0"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27424" y="2867024"/>
            <a:ext cx="32302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smtClean="0">
                <a:latin typeface="+mn-ea"/>
              </a:rPr>
              <a:t>캐시</a:t>
            </a:r>
            <a:r>
              <a:rPr lang="en-US" altLang="ko-KR" sz="4000" b="1" smtClean="0">
                <a:latin typeface="+mn-ea"/>
              </a:rPr>
              <a:t>(Cache)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457702" y="3428999"/>
            <a:ext cx="194019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953549" y="2909295"/>
            <a:ext cx="12868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+mn-ea"/>
              </a:rPr>
              <a:t>why?</a:t>
            </a:r>
            <a:endParaRPr lang="en-US" altLang="ko-KR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64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1. </a:t>
            </a:r>
            <a:r>
              <a:rPr lang="ko-KR" altLang="en-US" sz="5400" b="1">
                <a:solidFill>
                  <a:schemeClr val="bg1"/>
                </a:solidFill>
                <a:latin typeface="+mn-ea"/>
              </a:rPr>
              <a:t>캐시</a:t>
            </a:r>
            <a:r>
              <a:rPr lang="en-US" altLang="ko-KR" sz="5400" b="1">
                <a:solidFill>
                  <a:schemeClr val="bg1"/>
                </a:solidFill>
                <a:latin typeface="+mn-ea"/>
              </a:rPr>
              <a:t>(Cache)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란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?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27424" y="2867024"/>
            <a:ext cx="32302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smtClean="0">
                <a:latin typeface="+mn-ea"/>
              </a:rPr>
              <a:t>캐시</a:t>
            </a:r>
            <a:r>
              <a:rPr lang="en-US" altLang="ko-KR" sz="4000" b="1" smtClean="0">
                <a:latin typeface="+mn-ea"/>
              </a:rPr>
              <a:t>(Cache)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35040" y="1632756"/>
            <a:ext cx="542223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+mn-ea"/>
              </a:rPr>
              <a:t>Proxy </a:t>
            </a:r>
            <a:r>
              <a:rPr lang="ko-KR" altLang="en-US" sz="2400" smtClean="0">
                <a:latin typeface="+mn-ea"/>
              </a:rPr>
              <a:t>캐시</a:t>
            </a:r>
            <a:endParaRPr lang="en-US" altLang="ko-KR" sz="240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35040" y="3204158"/>
            <a:ext cx="2658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latin typeface="+mn-ea"/>
              </a:rPr>
              <a:t>CDN </a:t>
            </a:r>
            <a:r>
              <a:rPr lang="ko-KR" altLang="en-US" sz="2400" smtClean="0">
                <a:latin typeface="+mn-ea"/>
              </a:rPr>
              <a:t>캐시</a:t>
            </a:r>
            <a:endParaRPr lang="en-US" altLang="ko-KR" sz="240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35040" y="2426599"/>
            <a:ext cx="542223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+mn-ea"/>
              </a:rPr>
              <a:t>HTTP </a:t>
            </a:r>
            <a:r>
              <a:rPr lang="ko-KR" altLang="en-US" sz="2400" smtClean="0">
                <a:latin typeface="+mn-ea"/>
              </a:rPr>
              <a:t>캐시</a:t>
            </a:r>
            <a:endParaRPr lang="en-US" altLang="ko-KR" sz="240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35040" y="4021780"/>
            <a:ext cx="638175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+mn-ea"/>
              </a:rPr>
              <a:t>메모리 </a:t>
            </a:r>
            <a:r>
              <a:rPr lang="ko-KR" altLang="en-US" sz="2400" smtClean="0">
                <a:latin typeface="+mn-ea"/>
              </a:rPr>
              <a:t>캐시 </a:t>
            </a:r>
            <a:r>
              <a:rPr lang="en-US" altLang="ko-KR" sz="2400">
                <a:latin typeface="+mn-ea"/>
              </a:rPr>
              <a:t>(Memory Cache)</a:t>
            </a:r>
            <a:endParaRPr lang="en-US" altLang="ko-KR" sz="240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35040" y="4831089"/>
            <a:ext cx="638175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+mn-ea"/>
              </a:rPr>
              <a:t>디스크 캐시 </a:t>
            </a:r>
            <a:r>
              <a:rPr lang="en-US" altLang="ko-KR" sz="2400">
                <a:latin typeface="+mn-ea"/>
              </a:rPr>
              <a:t>(Disk Cache)</a:t>
            </a:r>
            <a:endParaRPr lang="en-US" altLang="ko-KR" sz="2400" smtClean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35040" y="5640398"/>
            <a:ext cx="638175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+mn-ea"/>
              </a:rPr>
              <a:t>애플리케이션 캐시 </a:t>
            </a:r>
            <a:r>
              <a:rPr lang="en-US" altLang="ko-KR" sz="2400">
                <a:latin typeface="+mn-ea"/>
              </a:rPr>
              <a:t>(Application Cache)</a:t>
            </a:r>
            <a:endParaRPr lang="en-US" altLang="ko-KR" sz="24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630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1. </a:t>
            </a:r>
            <a:r>
              <a:rPr lang="ko-KR" altLang="en-US" sz="5400" b="1">
                <a:solidFill>
                  <a:schemeClr val="bg1"/>
                </a:solidFill>
                <a:latin typeface="+mn-ea"/>
              </a:rPr>
              <a:t>캐시</a:t>
            </a:r>
            <a:r>
              <a:rPr lang="en-US" altLang="ko-KR" sz="5400" b="1">
                <a:solidFill>
                  <a:schemeClr val="bg1"/>
                </a:solidFill>
                <a:latin typeface="+mn-ea"/>
              </a:rPr>
              <a:t>(Cache)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란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?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27424" y="2867024"/>
            <a:ext cx="32302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smtClean="0">
                <a:latin typeface="+mn-ea"/>
              </a:rPr>
              <a:t>캐시</a:t>
            </a:r>
            <a:r>
              <a:rPr lang="en-US" altLang="ko-KR" sz="4000" b="1" smtClean="0">
                <a:latin typeface="+mn-ea"/>
              </a:rPr>
              <a:t>(Cache)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35040" y="1632756"/>
            <a:ext cx="542223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+mn-ea"/>
              </a:rPr>
              <a:t>Proxy </a:t>
            </a:r>
            <a:r>
              <a:rPr lang="ko-KR" altLang="en-US" sz="2400" smtClean="0">
                <a:latin typeface="+mn-ea"/>
              </a:rPr>
              <a:t>캐시</a:t>
            </a:r>
            <a:endParaRPr lang="en-US" altLang="ko-KR" sz="2400" smtClean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35040" y="3204158"/>
            <a:ext cx="26581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>
                <a:latin typeface="+mn-ea"/>
              </a:rPr>
              <a:t>CDN </a:t>
            </a:r>
            <a:r>
              <a:rPr lang="ko-KR" altLang="en-US" sz="2400" smtClean="0">
                <a:latin typeface="+mn-ea"/>
              </a:rPr>
              <a:t>캐시</a:t>
            </a:r>
            <a:endParaRPr lang="en-US" altLang="ko-KR" sz="2400" smtClean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35040" y="2426599"/>
            <a:ext cx="542223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smtClean="0">
                <a:latin typeface="+mn-ea"/>
              </a:rPr>
              <a:t>HTTP </a:t>
            </a:r>
            <a:r>
              <a:rPr lang="ko-KR" altLang="en-US" sz="2400" smtClean="0">
                <a:latin typeface="+mn-ea"/>
              </a:rPr>
              <a:t>캐시</a:t>
            </a:r>
            <a:endParaRPr lang="en-US" altLang="ko-KR" sz="240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035040" y="4021780"/>
            <a:ext cx="638175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+mn-ea"/>
              </a:rPr>
              <a:t>메모리 </a:t>
            </a:r>
            <a:r>
              <a:rPr lang="ko-KR" altLang="en-US" sz="2400" smtClean="0">
                <a:latin typeface="+mn-ea"/>
              </a:rPr>
              <a:t>캐시 </a:t>
            </a:r>
            <a:r>
              <a:rPr lang="en-US" altLang="ko-KR" sz="2400">
                <a:latin typeface="+mn-ea"/>
              </a:rPr>
              <a:t>(Memory Cache)</a:t>
            </a:r>
            <a:endParaRPr lang="en-US" altLang="ko-KR" sz="2400" smtClean="0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35040" y="4831089"/>
            <a:ext cx="638175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+mn-ea"/>
              </a:rPr>
              <a:t>디스크 캐시 </a:t>
            </a:r>
            <a:r>
              <a:rPr lang="en-US" altLang="ko-KR" sz="2400">
                <a:latin typeface="+mn-ea"/>
              </a:rPr>
              <a:t>(Disk Cache)</a:t>
            </a:r>
            <a:endParaRPr lang="en-US" altLang="ko-KR" sz="2400" smtClean="0"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35040" y="5640398"/>
            <a:ext cx="638175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+mn-ea"/>
              </a:rPr>
              <a:t>애플리케이션 캐시 </a:t>
            </a:r>
            <a:r>
              <a:rPr lang="en-US" altLang="ko-KR" sz="2400">
                <a:latin typeface="+mn-ea"/>
              </a:rPr>
              <a:t>(Application Cache)</a:t>
            </a:r>
            <a:endParaRPr lang="en-US" altLang="ko-KR" sz="2400" smtClean="0"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065520" y="2477387"/>
            <a:ext cx="259715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6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HTTP </a:t>
            </a:r>
            <a:r>
              <a:rPr lang="ko-KR" altLang="en-US" sz="5400" b="1" smtClean="0">
                <a:solidFill>
                  <a:schemeClr val="bg1"/>
                </a:solidFill>
                <a:latin typeface="+mn-ea"/>
              </a:rPr>
              <a:t>캐시란</a:t>
            </a:r>
            <a:r>
              <a:rPr lang="en-US" altLang="ko-KR" sz="5400" b="1" smtClean="0">
                <a:solidFill>
                  <a:schemeClr val="bg1"/>
                </a:solidFill>
                <a:latin typeface="+mn-ea"/>
              </a:rPr>
              <a:t>?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71595" y="2828834"/>
            <a:ext cx="53559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rgbClr val="FF0000"/>
                </a:solidFill>
              </a:rPr>
              <a:t>웹 리소스 저장하여 동일한 </a:t>
            </a:r>
            <a:r>
              <a:rPr lang="ko-KR" altLang="en-US" sz="2400">
                <a:solidFill>
                  <a:srgbClr val="FF0000"/>
                </a:solidFill>
              </a:rPr>
              <a:t>리소스를 </a:t>
            </a:r>
            <a:endParaRPr lang="en-US" altLang="ko-KR" sz="240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smtClean="0">
                <a:solidFill>
                  <a:srgbClr val="FF0000"/>
                </a:solidFill>
              </a:rPr>
              <a:t>재요청할 </a:t>
            </a:r>
            <a:r>
              <a:rPr lang="ko-KR" altLang="en-US" sz="2400">
                <a:solidFill>
                  <a:srgbClr val="FF0000"/>
                </a:solidFill>
              </a:rPr>
              <a:t>때 더 빠르게 제공하는 </a:t>
            </a:r>
            <a:r>
              <a:rPr lang="ko-KR" altLang="en-US" sz="2400" smtClean="0">
                <a:solidFill>
                  <a:srgbClr val="FF0000"/>
                </a:solidFill>
              </a:rPr>
              <a:t>기술</a:t>
            </a:r>
            <a:endParaRPr lang="ko-KR" altLang="en-US" sz="240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227424" y="2867024"/>
            <a:ext cx="3230278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smtClean="0">
                <a:latin typeface="+mn-ea"/>
              </a:rPr>
              <a:t>HTTP </a:t>
            </a:r>
            <a:r>
              <a:rPr lang="ko-KR" altLang="en-US" sz="4000" b="1" smtClean="0">
                <a:latin typeface="+mn-ea"/>
              </a:rPr>
              <a:t>캐시</a:t>
            </a:r>
            <a:endParaRPr lang="en-US" altLang="ko-KR" sz="4000" b="1" smtClean="0">
              <a:latin typeface="+mn-ea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457702" y="3428999"/>
            <a:ext cx="194019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953549" y="2909295"/>
            <a:ext cx="1286899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mtClean="0">
                <a:latin typeface="+mn-ea"/>
              </a:rPr>
              <a:t>what?</a:t>
            </a:r>
            <a:endParaRPr lang="en-US" altLang="ko-KR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33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1151</Words>
  <Application>Microsoft Office PowerPoint</Application>
  <PresentationFormat>와이드스크린</PresentationFormat>
  <Paragraphs>247</Paragraphs>
  <Slides>29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pej4303@naver.com</dc:creator>
  <cp:lastModifiedBy>pej4303@naver.com</cp:lastModifiedBy>
  <cp:revision>372</cp:revision>
  <dcterms:created xsi:type="dcterms:W3CDTF">2024-06-11T12:37:20Z</dcterms:created>
  <dcterms:modified xsi:type="dcterms:W3CDTF">2024-07-06T08:12:50Z</dcterms:modified>
</cp:coreProperties>
</file>