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296" r:id="rId8"/>
    <p:sldId id="289" r:id="rId9"/>
    <p:sldId id="262" r:id="rId10"/>
    <p:sldId id="264" r:id="rId11"/>
    <p:sldId id="258" r:id="rId12"/>
    <p:sldId id="278" r:id="rId13"/>
    <p:sldId id="297" r:id="rId14"/>
    <p:sldId id="266" r:id="rId15"/>
    <p:sldId id="268" r:id="rId16"/>
    <p:sldId id="298" r:id="rId17"/>
    <p:sldId id="292" r:id="rId18"/>
    <p:sldId id="275" r:id="rId19"/>
    <p:sldId id="276" r:id="rId2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66"/>
    <a:srgbClr val="FFFFFF"/>
    <a:srgbClr val="E9E6DF"/>
    <a:srgbClr val="FD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74181" autoAdjust="0"/>
  </p:normalViewPr>
  <p:slideViewPr>
    <p:cSldViewPr snapToGrid="0">
      <p:cViewPr varScale="1">
        <p:scale>
          <a:sx n="66" d="100"/>
          <a:sy n="66" d="100"/>
        </p:scale>
        <p:origin x="90" y="3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-486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2024-07-07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2024-07-07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2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CDB (Container Database), PDB (Pluggable Database)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01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86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9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ASM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이 관리하는 모든 디스크에 대한 업무 분산 작업을 자동적으로 처리해 줌으로써 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특정 디스크에 로드가 집중되는 핫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스팟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(hot spot)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현상을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최소할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sr"/>
              </a:rPr>
              <a:t> 수 있으며 이로 인해 성능을 극대화</a:t>
            </a:r>
            <a:endParaRPr lang="en-US" altLang="ko-KR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endParaRPr lang="en-US" altLang="ko-KR" b="0" i="0" noProof="0" dirty="0">
              <a:solidFill>
                <a:srgbClr val="000000"/>
              </a:solidFill>
              <a:effectLst/>
              <a:highlight>
                <a:srgbClr val="FFFFFF"/>
              </a:highlight>
              <a:latin typeface="nsr"/>
            </a:endParaRPr>
          </a:p>
          <a:p>
            <a:r>
              <a:rPr lang="ko-KR" altLang="en-US" noProof="0" dirty="0"/>
              <a:t>예</a:t>
            </a:r>
            <a:r>
              <a:rPr lang="en-US" altLang="ko-KR" noProof="0" dirty="0"/>
              <a:t>1) </a:t>
            </a:r>
            <a:r>
              <a:rPr lang="ko-KR" altLang="en-US" noProof="0" dirty="0"/>
              <a:t>윈도우에서 </a:t>
            </a:r>
            <a:r>
              <a:rPr lang="en-US" altLang="ko-KR" noProof="0" dirty="0"/>
              <a:t>HDD </a:t>
            </a:r>
            <a:r>
              <a:rPr lang="ko-KR" altLang="en-US" noProof="0" dirty="0"/>
              <a:t>내 </a:t>
            </a:r>
            <a:r>
              <a:rPr lang="en-US" altLang="ko-KR" noProof="0" dirty="0"/>
              <a:t>D, E </a:t>
            </a:r>
            <a:r>
              <a:rPr lang="ko-KR" altLang="en-US" noProof="0" dirty="0"/>
              <a:t>드라이브를 작성</a:t>
            </a:r>
            <a:r>
              <a:rPr lang="en-US" altLang="ko-KR" noProof="0" dirty="0"/>
              <a:t>(</a:t>
            </a:r>
            <a:r>
              <a:rPr lang="ko-KR" altLang="en-US" noProof="0" dirty="0" err="1"/>
              <a:t>파티셔닝</a:t>
            </a:r>
            <a:r>
              <a:rPr lang="en-US" altLang="ko-KR" noProof="0" dirty="0"/>
              <a:t>) / </a:t>
            </a:r>
            <a:r>
              <a:rPr lang="ko-KR" altLang="en-US" noProof="0" dirty="0"/>
              <a:t>여러 디스크를 하나의 볼륨으로 관리 가능 </a:t>
            </a:r>
            <a:r>
              <a:rPr lang="en-US" altLang="ko-KR" noProof="0" dirty="0"/>
              <a:t>(LVM)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63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DB </a:t>
            </a:r>
            <a:r>
              <a:rPr lang="ko-KR" altLang="en-US" noProof="0" dirty="0"/>
              <a:t>버퍼 캐시</a:t>
            </a:r>
            <a:r>
              <a:rPr lang="en-US" altLang="ko-KR" noProof="0" dirty="0"/>
              <a:t>: </a:t>
            </a:r>
            <a:r>
              <a:rPr lang="ko-KR" altLang="en-US" noProof="0" dirty="0"/>
              <a:t>데이터 파일에서 읽어온 데이터 블록의 사본 보유</a:t>
            </a:r>
            <a:endParaRPr lang="en-US" altLang="ko-KR" noProof="0" dirty="0"/>
          </a:p>
          <a:p>
            <a:r>
              <a:rPr lang="ko-KR" altLang="en-US" noProof="0" dirty="0"/>
              <a:t>공유 </a:t>
            </a:r>
            <a:r>
              <a:rPr lang="en-US" altLang="ko-KR" noProof="0" dirty="0"/>
              <a:t>pool: </a:t>
            </a:r>
            <a:r>
              <a:rPr lang="ko-KR" altLang="en-US" noProof="0" dirty="0"/>
              <a:t>해석된 </a:t>
            </a:r>
            <a:r>
              <a:rPr lang="en-US" altLang="ko-KR" noProof="0" dirty="0"/>
              <a:t>SQL, </a:t>
            </a:r>
            <a:r>
              <a:rPr lang="en-US" altLang="ko-KR" noProof="0" dirty="0" err="1"/>
              <a:t>plsql</a:t>
            </a:r>
            <a:r>
              <a:rPr lang="en-US" altLang="ko-KR" noProof="0" dirty="0"/>
              <a:t> </a:t>
            </a:r>
            <a:r>
              <a:rPr lang="ko-KR" altLang="en-US" noProof="0" dirty="0"/>
              <a:t>프로그램</a:t>
            </a:r>
            <a:r>
              <a:rPr lang="en-US" altLang="ko-KR" noProof="0" dirty="0"/>
              <a:t>, </a:t>
            </a:r>
            <a:r>
              <a:rPr lang="ko-KR" altLang="en-US" noProof="0" dirty="0"/>
              <a:t>데이터 사전</a:t>
            </a:r>
            <a:r>
              <a:rPr lang="en-US" altLang="ko-KR" noProof="0" dirty="0"/>
              <a:t> </a:t>
            </a:r>
            <a:r>
              <a:rPr lang="ko-KR" altLang="en-US" noProof="0" dirty="0"/>
              <a:t>등 보유</a:t>
            </a:r>
            <a:endParaRPr lang="en-US" altLang="ko-KR" noProof="0" dirty="0"/>
          </a:p>
          <a:p>
            <a:r>
              <a:rPr lang="en-US" altLang="ko-KR" noProof="0" dirty="0"/>
              <a:t>REDO</a:t>
            </a:r>
            <a:r>
              <a:rPr lang="ko-KR" altLang="en-US" noProof="0" dirty="0"/>
              <a:t> 로그 버퍼</a:t>
            </a:r>
            <a:r>
              <a:rPr lang="en-US" altLang="ko-KR" noProof="0" dirty="0"/>
              <a:t>: DML, DDL </a:t>
            </a:r>
            <a:r>
              <a:rPr lang="ko-KR" altLang="en-US" noProof="0" dirty="0"/>
              <a:t>등으로 변경된 사항을 재실행 할 수 있도록 정보 보유</a:t>
            </a:r>
            <a:endParaRPr lang="en-US" altLang="ko-KR" noProof="0" dirty="0"/>
          </a:p>
          <a:p>
            <a:r>
              <a:rPr lang="ko-KR" altLang="en-US" noProof="0" dirty="0" err="1"/>
              <a:t>라지</a:t>
            </a:r>
            <a:r>
              <a:rPr lang="ko-KR" altLang="en-US" noProof="0" dirty="0"/>
              <a:t> 풀</a:t>
            </a:r>
            <a:r>
              <a:rPr lang="en-US" altLang="ko-KR" noProof="0" dirty="0"/>
              <a:t>: RMAN </a:t>
            </a:r>
            <a:r>
              <a:rPr lang="ko-KR" altLang="en-US" noProof="0" dirty="0"/>
              <a:t>백업</a:t>
            </a:r>
            <a:r>
              <a:rPr lang="en-US" altLang="ko-KR" noProof="0" dirty="0"/>
              <a:t>, I/O</a:t>
            </a:r>
            <a:r>
              <a:rPr lang="ko-KR" altLang="en-US" noProof="0" dirty="0"/>
              <a:t>서버프로세스</a:t>
            </a:r>
            <a:r>
              <a:rPr lang="en-US" altLang="ko-KR" noProof="0" dirty="0"/>
              <a:t>, </a:t>
            </a:r>
            <a:r>
              <a:rPr lang="ko-KR" altLang="en-US" noProof="0" dirty="0" err="1"/>
              <a:t>병렬쿼리</a:t>
            </a:r>
            <a:r>
              <a:rPr lang="ko-KR" altLang="en-US" noProof="0" dirty="0"/>
              <a:t> 등 </a:t>
            </a:r>
            <a:r>
              <a:rPr lang="en-US" altLang="ko-KR" noProof="0" dirty="0"/>
              <a:t>SGA </a:t>
            </a:r>
            <a:r>
              <a:rPr lang="ko-KR" altLang="en-US" noProof="0" dirty="0"/>
              <a:t>내부적인 작업에 필요할 때 이용되는 메모리 영역</a:t>
            </a:r>
            <a:endParaRPr lang="en-US" altLang="ko-KR" noProof="0" dirty="0"/>
          </a:p>
          <a:p>
            <a:r>
              <a:rPr lang="ko-KR" altLang="en-US" noProof="0" dirty="0"/>
              <a:t>자바 풀</a:t>
            </a:r>
            <a:r>
              <a:rPr lang="en-US" altLang="ko-KR" noProof="0" dirty="0"/>
              <a:t>: JVM</a:t>
            </a:r>
            <a:r>
              <a:rPr lang="ko-KR" altLang="en-US" noProof="0" dirty="0"/>
              <a:t>의 모든 세션</a:t>
            </a:r>
            <a:r>
              <a:rPr lang="en-US" altLang="ko-KR" noProof="0" dirty="0"/>
              <a:t>, </a:t>
            </a:r>
            <a:r>
              <a:rPr lang="ko-KR" altLang="en-US" noProof="0" dirty="0"/>
              <a:t>자바 코드</a:t>
            </a:r>
            <a:r>
              <a:rPr lang="en-US" altLang="ko-KR" noProof="0" dirty="0"/>
              <a:t>, </a:t>
            </a:r>
            <a:r>
              <a:rPr lang="ko-KR" altLang="en-US" noProof="0" dirty="0"/>
              <a:t>자바 데이터 이용을 위한 영역</a:t>
            </a:r>
            <a:endParaRPr lang="en-US" altLang="ko-KR" noProof="0" dirty="0"/>
          </a:p>
          <a:p>
            <a:r>
              <a:rPr lang="ko-KR" altLang="en-US" noProof="0" dirty="0"/>
              <a:t>스트림 풀</a:t>
            </a:r>
            <a:r>
              <a:rPr lang="en-US" altLang="ko-KR" noProof="0" dirty="0"/>
              <a:t>: </a:t>
            </a:r>
            <a:r>
              <a:rPr lang="ko-KR" altLang="en-US" noProof="0" dirty="0"/>
              <a:t>데이터 </a:t>
            </a:r>
            <a:r>
              <a:rPr lang="en-US" altLang="ko-KR" noProof="0" dirty="0"/>
              <a:t>pump, </a:t>
            </a:r>
            <a:r>
              <a:rPr lang="en-US" altLang="ko-KR" noProof="0" dirty="0" err="1"/>
              <a:t>GoldenGate</a:t>
            </a:r>
            <a:r>
              <a:rPr lang="en-US" altLang="ko-KR" noProof="0" dirty="0"/>
              <a:t> </a:t>
            </a:r>
            <a:r>
              <a:rPr lang="ko-KR" altLang="en-US" noProof="0" dirty="0"/>
              <a:t>등 데이터 동기화 시에 사용됨</a:t>
            </a:r>
            <a:endParaRPr lang="en-US" altLang="ko-KR" noProof="0" dirty="0"/>
          </a:p>
          <a:p>
            <a:endParaRPr lang="en-US" altLang="ko-KR" noProof="0" dirty="0"/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CKPT: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체크포인트 이벤트 발생시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파일의 헤더와 제어 파일에 기록하는 작업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PMON: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모니터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프로세스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중지시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재기동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프로세스의 리소스 해지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 프로세스 이상종료시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버퍼캐시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클린업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SMON: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모니터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않는 세그먼트 클린업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익스텐트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결합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 이상종료시 인스턴스 리커버리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DBWn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DB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 내용을 데이터 파일에 쓰기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개이나 초기화 파라미터 설정을 통해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개로 변경 가능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LGWR: REDO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버퍼의 내용을 파일로 출력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ARCn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아카이브로그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모드일 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로그 스위치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작업시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아카이브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 작성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RECO: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리커버리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데이터베이스 구성시에 이용됨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분산 </a:t>
            </a:r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관련 장애를 해결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alpaca.tistory.com/2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0834" y="4434840"/>
            <a:ext cx="6386977" cy="1122202"/>
          </a:xfrm>
        </p:spPr>
        <p:txBody>
          <a:bodyPr rtlCol="0"/>
          <a:lstStyle/>
          <a:p>
            <a:pPr rtl="0"/>
            <a:r>
              <a:rPr lang="en-US" altLang="ko-KR" dirty="0"/>
              <a:t>Oracle Database (</a:t>
            </a:r>
            <a:r>
              <a:rPr lang="ko-KR" altLang="en-US" dirty="0" err="1"/>
              <a:t>기본편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ko-KR" altLang="en-US" dirty="0"/>
              <a:t>마이 홈 프로텍터 프로 니트 고현아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멀티 </a:t>
            </a:r>
            <a:r>
              <a:rPr lang="ko-KR" altLang="en-US" dirty="0" err="1"/>
              <a:t>테넌트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56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B5062-3374-32A0-3C8C-87C7B15D5A5A}"/>
              </a:ext>
            </a:extLst>
          </p:cNvPr>
          <p:cNvSpPr txBox="1"/>
          <p:nvPr/>
        </p:nvSpPr>
        <p:spPr>
          <a:xfrm>
            <a:off x="2341735" y="709549"/>
            <a:ext cx="7508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Multitenant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Pluggable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777AFF-B61E-6CC1-2098-EA3DCE6E8D3A}"/>
              </a:ext>
            </a:extLst>
          </p:cNvPr>
          <p:cNvSpPr/>
          <p:nvPr/>
        </p:nvSpPr>
        <p:spPr>
          <a:xfrm>
            <a:off x="2560320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Seed PDB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B87253-D85E-3D89-CEBB-0FA2C3C5183A}"/>
              </a:ext>
            </a:extLst>
          </p:cNvPr>
          <p:cNvSpPr/>
          <p:nvPr/>
        </p:nvSpPr>
        <p:spPr>
          <a:xfrm>
            <a:off x="4425696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PDB1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736E58-FD38-5974-04D9-B9725C6C6503}"/>
              </a:ext>
            </a:extLst>
          </p:cNvPr>
          <p:cNvSpPr/>
          <p:nvPr/>
        </p:nvSpPr>
        <p:spPr>
          <a:xfrm>
            <a:off x="6291072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PDB2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112B9D-F6FC-8DD2-CE60-A2D80FCC6B4C}"/>
              </a:ext>
            </a:extLst>
          </p:cNvPr>
          <p:cNvSpPr/>
          <p:nvPr/>
        </p:nvSpPr>
        <p:spPr>
          <a:xfrm>
            <a:off x="8156448" y="4949952"/>
            <a:ext cx="1353312" cy="1011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PDB3</a:t>
            </a:r>
          </a:p>
          <a:p>
            <a:pPr algn="ctr"/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892091-AC6C-74BC-EA4C-5C44436CD67F}"/>
              </a:ext>
            </a:extLst>
          </p:cNvPr>
          <p:cNvSpPr/>
          <p:nvPr/>
        </p:nvSpPr>
        <p:spPr>
          <a:xfrm>
            <a:off x="2560320" y="3217598"/>
            <a:ext cx="6949440" cy="1438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Root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컨테이너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파일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REDO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로그 파일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제어 파일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B9671-D112-8349-951C-9D1D1502A398}"/>
              </a:ext>
            </a:extLst>
          </p:cNvPr>
          <p:cNvSpPr/>
          <p:nvPr/>
        </p:nvSpPr>
        <p:spPr>
          <a:xfrm>
            <a:off x="2560320" y="1526467"/>
            <a:ext cx="6949440" cy="1438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CDB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인스턴스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SGA(PDBid1, PDBid2…)  /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백그라운드 프로세스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B84C8A-3EB4-C218-27D9-7786D7897BCB}"/>
              </a:ext>
            </a:extLst>
          </p:cNvPr>
          <p:cNvSpPr/>
          <p:nvPr/>
        </p:nvSpPr>
        <p:spPr>
          <a:xfrm>
            <a:off x="2341735" y="3114776"/>
            <a:ext cx="7399673" cy="2944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8A861-BB16-4A13-8EDD-381F70958D12}"/>
              </a:ext>
            </a:extLst>
          </p:cNvPr>
          <p:cNvSpPr txBox="1"/>
          <p:nvPr/>
        </p:nvSpPr>
        <p:spPr>
          <a:xfrm>
            <a:off x="689505" y="426393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멀티테넌트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컨테이너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CB30A8E-27A0-3762-4BE2-9D6E505DB36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36976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E78BEC-361F-9176-3730-35621CC0AFAC}"/>
              </a:ext>
            </a:extLst>
          </p:cNvPr>
          <p:cNvCxnSpPr>
            <a:cxnSpLocks/>
          </p:cNvCxnSpPr>
          <p:nvPr/>
        </p:nvCxnSpPr>
        <p:spPr>
          <a:xfrm flipV="1">
            <a:off x="5120640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3DCBDD9-7C67-FB16-B496-6F9E55288B7A}"/>
              </a:ext>
            </a:extLst>
          </p:cNvPr>
          <p:cNvCxnSpPr>
            <a:cxnSpLocks/>
          </p:cNvCxnSpPr>
          <p:nvPr/>
        </p:nvCxnSpPr>
        <p:spPr>
          <a:xfrm flipV="1">
            <a:off x="6949440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F7663B-209B-CCC0-AA63-036156DA1207}"/>
              </a:ext>
            </a:extLst>
          </p:cNvPr>
          <p:cNvCxnSpPr>
            <a:cxnSpLocks/>
          </p:cNvCxnSpPr>
          <p:nvPr/>
        </p:nvCxnSpPr>
        <p:spPr>
          <a:xfrm flipV="1">
            <a:off x="8851392" y="4656254"/>
            <a:ext cx="0" cy="293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D5C931-EDD5-6EBD-D16E-0038103FB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9" b="1109"/>
          <a:stretch/>
        </p:blipFill>
        <p:spPr bwMode="auto">
          <a:xfrm>
            <a:off x="1606296" y="144369"/>
            <a:ext cx="8979408" cy="657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ASM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434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99575CF9-10F7-8CFE-1A04-374AB96D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 err="1"/>
              <a:t>자동스토리지관리</a:t>
            </a:r>
            <a:r>
              <a:rPr lang="en-US" altLang="ko-KR" dirty="0"/>
              <a:t>(ASM)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0A2C3E-E79B-8271-027F-5B44E2D91146}"/>
              </a:ext>
            </a:extLst>
          </p:cNvPr>
          <p:cNvSpPr/>
          <p:nvPr/>
        </p:nvSpPr>
        <p:spPr>
          <a:xfrm>
            <a:off x="3745734" y="4679754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1C640DE-7489-1866-E064-077B7186F5CF}"/>
              </a:ext>
            </a:extLst>
          </p:cNvPr>
          <p:cNvSpPr/>
          <p:nvPr/>
        </p:nvSpPr>
        <p:spPr>
          <a:xfrm>
            <a:off x="3745734" y="3834251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볼륨 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(LVM)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4B1412-9FD2-06E7-88AB-5B8A4E627617}"/>
              </a:ext>
            </a:extLst>
          </p:cNvPr>
          <p:cNvSpPr/>
          <p:nvPr/>
        </p:nvSpPr>
        <p:spPr>
          <a:xfrm>
            <a:off x="3745734" y="3052276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시스템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BA1EF33-3CBF-1E0D-CF92-CFF7D9A19B9C}"/>
              </a:ext>
            </a:extLst>
          </p:cNvPr>
          <p:cNvSpPr/>
          <p:nvPr/>
        </p:nvSpPr>
        <p:spPr>
          <a:xfrm>
            <a:off x="3745734" y="2270460"/>
            <a:ext cx="4968607" cy="638595"/>
          </a:xfrm>
          <a:prstGeom prst="rect">
            <a:avLst/>
          </a:prstGeom>
          <a:solidFill>
            <a:srgbClr val="FFFFFF"/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DFBE8D-BF6C-607C-F4E8-08FB1530D26F}"/>
              </a:ext>
            </a:extLst>
          </p:cNvPr>
          <p:cNvSpPr/>
          <p:nvPr/>
        </p:nvSpPr>
        <p:spPr>
          <a:xfrm>
            <a:off x="3558449" y="2984696"/>
            <a:ext cx="5332164" cy="1565270"/>
          </a:xfrm>
          <a:prstGeom prst="rect">
            <a:avLst/>
          </a:prstGeom>
          <a:solidFill>
            <a:srgbClr val="FF9999">
              <a:alpha val="20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3031015"/>
            <a:ext cx="5111750" cy="795969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4400" dirty="0"/>
              <a:t>Q&amp;A</a:t>
            </a:r>
            <a:endParaRPr lang="ko-KR" altLang="en-US" sz="4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562" y="3116064"/>
            <a:ext cx="4179570" cy="625871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38407"/>
            <a:ext cx="3171825" cy="1325563"/>
          </a:xfrm>
        </p:spPr>
        <p:txBody>
          <a:bodyPr rtlCol="0"/>
          <a:lstStyle/>
          <a:p>
            <a:pPr rtl="0"/>
            <a:r>
              <a:rPr lang="ko-KR" altLang="en-US" b="1" dirty="0"/>
              <a:t>주제와 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742137"/>
            <a:ext cx="3171825" cy="25410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 오라클 데이터베이스 시스템</a:t>
            </a:r>
            <a:r>
              <a:rPr lang="en-US" altLang="ko-KR" dirty="0"/>
              <a:t>(12c)</a:t>
            </a:r>
            <a:r>
              <a:rPr lang="ko-KR" altLang="en-US" dirty="0"/>
              <a:t>의 아키텍처에</a:t>
            </a:r>
            <a:r>
              <a:rPr lang="en-US" altLang="ko-KR" dirty="0"/>
              <a:t> </a:t>
            </a:r>
            <a:r>
              <a:rPr lang="ko-KR" altLang="en-US" dirty="0"/>
              <a:t>대하여 설명합니다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1. </a:t>
            </a:r>
            <a:r>
              <a:rPr lang="ko-KR" altLang="en-US" dirty="0"/>
              <a:t>구성요소를 나열할 수 있음</a:t>
            </a:r>
            <a:endParaRPr lang="en-US" altLang="ko-KR" dirty="0"/>
          </a:p>
          <a:p>
            <a:pPr rtl="0"/>
            <a:r>
              <a:rPr lang="en-US" altLang="ko-KR" dirty="0"/>
              <a:t>2. </a:t>
            </a:r>
            <a:r>
              <a:rPr lang="ko-KR" altLang="en-US" dirty="0"/>
              <a:t>메모리 구조에 대해 설명 가능</a:t>
            </a:r>
            <a:endParaRPr lang="en-US" altLang="ko-KR" dirty="0"/>
          </a:p>
          <a:p>
            <a:pPr rtl="0"/>
            <a:r>
              <a:rPr lang="en-US" altLang="ko-KR" dirty="0"/>
              <a:t>3. </a:t>
            </a:r>
            <a:r>
              <a:rPr lang="ko-KR" altLang="en-US" dirty="0"/>
              <a:t>인스턴스 구성과 </a:t>
            </a:r>
            <a:r>
              <a:rPr lang="ko-KR" altLang="en-US" dirty="0" err="1"/>
              <a:t>테넌시의</a:t>
            </a:r>
            <a:r>
              <a:rPr lang="ko-KR" altLang="en-US" dirty="0"/>
              <a:t> 차이를 설명할 수 있음</a:t>
            </a:r>
            <a:endParaRPr lang="en-US" altLang="ko-KR" dirty="0"/>
          </a:p>
          <a:p>
            <a:pPr rtl="0"/>
            <a:r>
              <a:rPr lang="en-US" altLang="ko-KR" dirty="0"/>
              <a:t>4.ASM </a:t>
            </a:r>
            <a:r>
              <a:rPr lang="ko-KR" altLang="en-US" dirty="0"/>
              <a:t>기능에 대해 설명 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개요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2.</a:t>
            </a:r>
            <a:r>
              <a:rPr lang="ko-KR" altLang="en-US" dirty="0"/>
              <a:t> 기억 공간 </a:t>
            </a:r>
            <a:endParaRPr lang="en-US" altLang="ko-KR" dirty="0"/>
          </a:p>
          <a:p>
            <a:pPr rtl="0"/>
            <a:r>
              <a:rPr lang="ko-KR" altLang="en-US" dirty="0"/>
              <a:t>아키텍처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3.</a:t>
            </a:r>
            <a:r>
              <a:rPr lang="ko-KR" altLang="en-US" dirty="0"/>
              <a:t> 멀티 </a:t>
            </a:r>
            <a:r>
              <a:rPr lang="ko-KR" altLang="en-US" dirty="0" err="1"/>
              <a:t>테넌트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ASM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오라클 데이터베이스 아키텍처의 개요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 기억 공간의 아키텍처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멀티 </a:t>
            </a:r>
            <a:r>
              <a:rPr lang="ko-KR" altLang="en-US" dirty="0" err="1"/>
              <a:t>테넌트</a:t>
            </a:r>
            <a:r>
              <a:rPr lang="ko-KR" altLang="en-US" dirty="0"/>
              <a:t> 데이터베이스의 개요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자동 스토리지 관리</a:t>
            </a:r>
            <a:r>
              <a:rPr lang="en-US" altLang="ko-KR" dirty="0"/>
              <a:t>(Automatic Storage Management)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DB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5422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AC2FDB-FDF5-9217-8C9A-4233528EEB9D}"/>
              </a:ext>
            </a:extLst>
          </p:cNvPr>
          <p:cNvSpPr/>
          <p:nvPr/>
        </p:nvSpPr>
        <p:spPr>
          <a:xfrm>
            <a:off x="2714017" y="1031129"/>
            <a:ext cx="6566170" cy="2830752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57E5F0E-68E4-B478-3726-3607F2EB58E9}"/>
              </a:ext>
            </a:extLst>
          </p:cNvPr>
          <p:cNvSpPr/>
          <p:nvPr/>
        </p:nvSpPr>
        <p:spPr>
          <a:xfrm>
            <a:off x="2714017" y="3968885"/>
            <a:ext cx="6566170" cy="205347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아카이브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 파라미터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패스워드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7F1AB-7E17-1AC5-D124-A0AFD21B7A5A}"/>
              </a:ext>
            </a:extLst>
          </p:cNvPr>
          <p:cNvSpPr txBox="1"/>
          <p:nvPr/>
        </p:nvSpPr>
        <p:spPr>
          <a:xfrm>
            <a:off x="787940" y="4672458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디스크 상의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823C24-BC7F-1122-FDD3-B6C2C40CA276}"/>
              </a:ext>
            </a:extLst>
          </p:cNvPr>
          <p:cNvSpPr txBox="1"/>
          <p:nvPr/>
        </p:nvSpPr>
        <p:spPr>
          <a:xfrm>
            <a:off x="9792511" y="2123339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상의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88779B-64EE-B008-7C3C-5BF851A2A4EB}"/>
              </a:ext>
            </a:extLst>
          </p:cNvPr>
          <p:cNvSpPr txBox="1"/>
          <p:nvPr/>
        </p:nvSpPr>
        <p:spPr>
          <a:xfrm>
            <a:off x="5443104" y="1065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2D01A2-C121-A538-39D3-FECDABCF1991}"/>
              </a:ext>
            </a:extLst>
          </p:cNvPr>
          <p:cNvSpPr/>
          <p:nvPr/>
        </p:nvSpPr>
        <p:spPr>
          <a:xfrm>
            <a:off x="2911813" y="1431952"/>
            <a:ext cx="6167336" cy="123071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SGA(System Global Area)</a:t>
            </a:r>
          </a:p>
          <a:p>
            <a:pPr algn="ctr"/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버퍼 캐시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버퍼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Large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 / Java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Pool / Streams Pool / 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45EF5F-27CF-3F30-3687-956BD536986F}"/>
              </a:ext>
            </a:extLst>
          </p:cNvPr>
          <p:cNvSpPr/>
          <p:nvPr/>
        </p:nvSpPr>
        <p:spPr>
          <a:xfrm>
            <a:off x="2911813" y="2769670"/>
            <a:ext cx="6167336" cy="91873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백그라운드 프로세스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CKPT / PMON / SMON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DBWn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LGWR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ARCn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/ RECO / 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FE0B053-D085-D6A2-6253-115FE118EECF}"/>
              </a:ext>
            </a:extLst>
          </p:cNvPr>
          <p:cNvSpPr/>
          <p:nvPr/>
        </p:nvSpPr>
        <p:spPr>
          <a:xfrm>
            <a:off x="2911813" y="4143983"/>
            <a:ext cx="3184187" cy="16828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파일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REDO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 파일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제어 파일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인스턴스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13234" y="3054147"/>
            <a:ext cx="4204611" cy="3651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rtl="0"/>
            <a:r>
              <a:rPr lang="ko-KR" altLang="en-US" dirty="0">
                <a:highlight>
                  <a:srgbClr val="FFFFFF"/>
                </a:highlight>
              </a:rPr>
              <a:t>통상의 인스턴스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13234" y="3561372"/>
            <a:ext cx="4203460" cy="1057308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개의 인스턴스가 관리할 수 있는 데이터베이스 파일은 하나뿐임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DB</a:t>
            </a:r>
            <a:r>
              <a:rPr lang="ko-KR" altLang="en-US" dirty="0"/>
              <a:t>마다 별도의 인스턴스가 존재하는 일대일 구성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0340" y="3054147"/>
            <a:ext cx="4204610" cy="374853"/>
          </a:xfrm>
        </p:spPr>
        <p:txBody>
          <a:bodyPr rtlCol="0">
            <a:noAutofit/>
          </a:bodyPr>
          <a:lstStyle/>
          <a:p>
            <a:pPr rtl="0"/>
            <a:r>
              <a:rPr lang="en-US" altLang="ko-KR" dirty="0">
                <a:highlight>
                  <a:srgbClr val="FFFFFF"/>
                </a:highlight>
              </a:rPr>
              <a:t>RAC(Real Application Clusters)</a:t>
            </a:r>
            <a:endParaRPr lang="ko-KR" altLang="en-US" dirty="0">
              <a:highlight>
                <a:srgbClr val="FFFFFF"/>
              </a:highlight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99562" y="3571099"/>
            <a:ext cx="4204611" cy="126354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서로 다른 서버에 존재하는 여러 개의 인스턴스가 하나의 데이터 파일을 공유하는 구성</a:t>
            </a:r>
            <a:endParaRPr lang="en-US" altLang="ko-KR" dirty="0"/>
          </a:p>
          <a:p>
            <a:pPr rtl="0"/>
            <a:r>
              <a:rPr lang="en-US" altLang="ko-KR" dirty="0"/>
              <a:t>※ Cache Fusion </a:t>
            </a:r>
            <a:r>
              <a:rPr lang="ko-KR" altLang="en-US" dirty="0"/>
              <a:t>기능</a:t>
            </a:r>
            <a:r>
              <a:rPr lang="en-US" altLang="ko-KR" dirty="0">
                <a:hlinkClick r:id="rId3"/>
              </a:rPr>
              <a:t>https://myalpaca.tistory.com/26</a:t>
            </a:r>
            <a:r>
              <a:rPr lang="en-US" altLang="ko-KR" dirty="0"/>
              <a:t> https://12bme.tistory.com/322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28" y="622571"/>
            <a:ext cx="5111750" cy="561368"/>
          </a:xfrm>
        </p:spPr>
        <p:txBody>
          <a:bodyPr rtlCol="0"/>
          <a:lstStyle/>
          <a:p>
            <a:pPr rtl="0"/>
            <a:r>
              <a:rPr lang="ko-KR" altLang="en-US" dirty="0"/>
              <a:t>메모리 구조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6DC60A-790C-DA6C-FC52-0B9413BA4009}"/>
              </a:ext>
            </a:extLst>
          </p:cNvPr>
          <p:cNvSpPr/>
          <p:nvPr/>
        </p:nvSpPr>
        <p:spPr>
          <a:xfrm>
            <a:off x="851981" y="1770433"/>
            <a:ext cx="10488038" cy="424126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AAE89C-070C-EEA9-A7A6-93F995BA96B5}"/>
              </a:ext>
            </a:extLst>
          </p:cNvPr>
          <p:cNvSpPr/>
          <p:nvPr/>
        </p:nvSpPr>
        <p:spPr>
          <a:xfrm>
            <a:off x="1420238" y="2188724"/>
            <a:ext cx="3054485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0A4530-5012-9C55-5542-AE29C84FA1D1}"/>
              </a:ext>
            </a:extLst>
          </p:cNvPr>
          <p:cNvSpPr/>
          <p:nvPr/>
        </p:nvSpPr>
        <p:spPr>
          <a:xfrm>
            <a:off x="5226320" y="2188724"/>
            <a:ext cx="5545442" cy="3424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2FBAE8-59C2-2384-FB4B-C39FF6B30EE2}"/>
              </a:ext>
            </a:extLst>
          </p:cNvPr>
          <p:cNvSpPr/>
          <p:nvPr/>
        </p:nvSpPr>
        <p:spPr>
          <a:xfrm>
            <a:off x="2171835" y="38910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61DBE7-E3F5-72E7-CB26-E40F851AA2B0}"/>
              </a:ext>
            </a:extLst>
          </p:cNvPr>
          <p:cNvSpPr/>
          <p:nvPr/>
        </p:nvSpPr>
        <p:spPr>
          <a:xfrm>
            <a:off x="2019435" y="37386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628A13-5637-544F-9BAD-D08E451D37DA}"/>
              </a:ext>
            </a:extLst>
          </p:cNvPr>
          <p:cNvSpPr/>
          <p:nvPr/>
        </p:nvSpPr>
        <p:spPr>
          <a:xfrm>
            <a:off x="1867035" y="3586263"/>
            <a:ext cx="2052536" cy="904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A20A7A-1E71-8936-E08E-AD251B6A7F4D}"/>
              </a:ext>
            </a:extLst>
          </p:cNvPr>
          <p:cNvGrpSpPr/>
          <p:nvPr/>
        </p:nvGrpSpPr>
        <p:grpSpPr>
          <a:xfrm>
            <a:off x="5606374" y="3012329"/>
            <a:ext cx="1880681" cy="1021405"/>
            <a:chOff x="5453974" y="2986391"/>
            <a:chExt cx="1880681" cy="102140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CCFC6D-6E41-87CA-5F71-02CE9B80C6AB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8959806-09FA-A579-7B6C-E7FBACE6DFAD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241CE1-D925-ECEA-AC7B-E8A21A0BC631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B3964C-E8DF-6C09-11D6-19580749C0A4}"/>
              </a:ext>
            </a:extLst>
          </p:cNvPr>
          <p:cNvGrpSpPr/>
          <p:nvPr/>
        </p:nvGrpSpPr>
        <p:grpSpPr>
          <a:xfrm>
            <a:off x="5453974" y="2859929"/>
            <a:ext cx="1900137" cy="1021405"/>
            <a:chOff x="5453974" y="2986391"/>
            <a:chExt cx="1900137" cy="102140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2D9B718-A87A-E484-A9F0-101EDE19D4E6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7EF2D1E-C7A8-FD71-77AC-0863D8AB413F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D8A3D9-C175-4FA8-39E8-7014227DE359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F388738-C9F8-A58C-B7DE-5331B8B27B76}"/>
              </a:ext>
            </a:extLst>
          </p:cNvPr>
          <p:cNvGrpSpPr/>
          <p:nvPr/>
        </p:nvGrpSpPr>
        <p:grpSpPr>
          <a:xfrm>
            <a:off x="5606374" y="4375905"/>
            <a:ext cx="1880681" cy="1021405"/>
            <a:chOff x="5453974" y="2986391"/>
            <a:chExt cx="1880681" cy="1021405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5C18590-D218-8C77-03EB-A84E38AADFAC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서버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8922DE8-D0FF-62AB-5BFE-FF549A611CA0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862649-1534-62C5-719D-7C4CAA08029F}"/>
                </a:ext>
              </a:extLst>
            </p:cNvPr>
            <p:cNvSpPr txBox="1"/>
            <p:nvPr/>
          </p:nvSpPr>
          <p:spPr>
            <a:xfrm>
              <a:off x="6725028" y="310328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1800262-8F0A-9EBE-282A-B6C63BF8691B}"/>
              </a:ext>
            </a:extLst>
          </p:cNvPr>
          <p:cNvGrpSpPr/>
          <p:nvPr/>
        </p:nvGrpSpPr>
        <p:grpSpPr>
          <a:xfrm>
            <a:off x="5453974" y="4223505"/>
            <a:ext cx="1900137" cy="1021405"/>
            <a:chOff x="5453974" y="2986391"/>
            <a:chExt cx="1900137" cy="10214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922D0E5-BBCB-2B6B-040A-9798847DDBD4}"/>
                </a:ext>
              </a:extLst>
            </p:cNvPr>
            <p:cNvSpPr/>
            <p:nvPr/>
          </p:nvSpPr>
          <p:spPr>
            <a:xfrm>
              <a:off x="5453974" y="3180946"/>
              <a:ext cx="1715311" cy="8268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백그라운드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프로세스</a:t>
              </a: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38935A9-910F-DF1F-7335-DE1EFF2B7AE5}"/>
                </a:ext>
              </a:extLst>
            </p:cNvPr>
            <p:cNvSpPr/>
            <p:nvPr/>
          </p:nvSpPr>
          <p:spPr>
            <a:xfrm>
              <a:off x="6731540" y="2986391"/>
              <a:ext cx="603115" cy="6031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9FA2F8-C424-0853-8774-F1344BA3536A}"/>
                </a:ext>
              </a:extLst>
            </p:cNvPr>
            <p:cNvSpPr txBox="1"/>
            <p:nvPr/>
          </p:nvSpPr>
          <p:spPr>
            <a:xfrm>
              <a:off x="6725028" y="3103282"/>
              <a:ext cx="629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9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PGA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4F3471D-CF7D-C7B4-A91E-00D42BD08E63}"/>
              </a:ext>
            </a:extLst>
          </p:cNvPr>
          <p:cNvSpPr/>
          <p:nvPr/>
        </p:nvSpPr>
        <p:spPr>
          <a:xfrm>
            <a:off x="8344508" y="3164887"/>
            <a:ext cx="2001331" cy="181591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87B5E-1B4E-8A74-0691-5153824FD9FF}"/>
              </a:ext>
            </a:extLst>
          </p:cNvPr>
          <p:cNvSpPr txBox="1"/>
          <p:nvPr/>
        </p:nvSpPr>
        <p:spPr>
          <a:xfrm>
            <a:off x="8861707" y="3780454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SGA</a:t>
            </a:r>
            <a:endParaRPr lang="ko-KR" altLang="en-US" sz="3200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B5FD27-5F81-2E51-6032-79C3EBA23589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3919571" y="3467909"/>
            <a:ext cx="1534403" cy="570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010821A-9B64-4D81-5459-11EB6B6FC94E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169285" y="3460553"/>
            <a:ext cx="1225968" cy="7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0A58B38-F5F6-AE18-0840-8B40E0B5DF8A}"/>
              </a:ext>
            </a:extLst>
          </p:cNvPr>
          <p:cNvCxnSpPr>
            <a:cxnSpLocks/>
          </p:cNvCxnSpPr>
          <p:nvPr/>
        </p:nvCxnSpPr>
        <p:spPr>
          <a:xfrm flipV="1">
            <a:off x="7198428" y="4821063"/>
            <a:ext cx="1241911" cy="111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7AB1D6-8A2E-DCE4-7E3C-A0CA84324208}"/>
              </a:ext>
            </a:extLst>
          </p:cNvPr>
          <p:cNvSpPr txBox="1"/>
          <p:nvPr/>
        </p:nvSpPr>
        <p:spPr>
          <a:xfrm>
            <a:off x="5226320" y="1864984"/>
            <a:ext cx="5650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디폴트 값인 전용 서버 구성의 예시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디스패처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이용하는 공유 서버 구성 아님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dirty="0"/>
              <a:t>기억공간 아키텍처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828" y="737955"/>
            <a:ext cx="5431971" cy="846301"/>
          </a:xfrm>
        </p:spPr>
        <p:txBody>
          <a:bodyPr rtlCol="0"/>
          <a:lstStyle/>
          <a:p>
            <a:pPr rtl="0"/>
            <a:r>
              <a:rPr lang="ko-KR" altLang="en-US" dirty="0"/>
              <a:t>논리 데이터베이스 구조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35955" y="4453745"/>
            <a:ext cx="5431971" cy="672963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noProof="1"/>
              <a:t>세그먼트 구성시 할당 단위 </a:t>
            </a:r>
            <a:r>
              <a:rPr lang="en-US" altLang="ko-KR" noProof="1"/>
              <a:t>(ex </a:t>
            </a:r>
            <a:r>
              <a:rPr lang="ko-KR" altLang="en-US" noProof="1"/>
              <a:t>데이터 증감에 따른 조정</a:t>
            </a:r>
            <a:r>
              <a:rPr lang="en-US" altLang="ko-KR" noProof="1"/>
              <a:t>)</a:t>
            </a:r>
          </a:p>
          <a:p>
            <a:pPr rtl="0"/>
            <a:r>
              <a:rPr lang="ko-KR" altLang="en-US" noProof="1"/>
              <a:t>기본적으로 </a:t>
            </a:r>
            <a:r>
              <a:rPr lang="en-US" altLang="ko-KR" noProof="1"/>
              <a:t>Tablespace </a:t>
            </a:r>
            <a:r>
              <a:rPr lang="ko-KR" altLang="en-US" noProof="1"/>
              <a:t>설정값이나</a:t>
            </a:r>
            <a:r>
              <a:rPr lang="en-US" altLang="ko-KR" noProof="1"/>
              <a:t>, segments </a:t>
            </a:r>
            <a:r>
              <a:rPr lang="ko-KR" altLang="en-US" noProof="1"/>
              <a:t>생성시 조정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ko-KR" smtClean="0"/>
              <a:pPr rtl="0"/>
              <a:t>9</a:t>
            </a:fld>
            <a:endParaRPr lang="ko-KR" altLang="en-US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F4DB9A81-FBC2-222D-CD75-7177764E6B86}"/>
              </a:ext>
            </a:extLst>
          </p:cNvPr>
          <p:cNvSpPr txBox="1">
            <a:spLocks/>
          </p:cNvSpPr>
          <p:nvPr/>
        </p:nvSpPr>
        <p:spPr>
          <a:xfrm>
            <a:off x="5530171" y="170782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tablespace</a:t>
            </a:r>
            <a:endParaRPr lang="ko-KR" altLang="en-US" noProof="1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62A1AFBB-23D7-C8F9-6731-D6663298DAD8}"/>
              </a:ext>
            </a:extLst>
          </p:cNvPr>
          <p:cNvSpPr txBox="1">
            <a:spLocks/>
          </p:cNvSpPr>
          <p:nvPr/>
        </p:nvSpPr>
        <p:spPr>
          <a:xfrm>
            <a:off x="5529745" y="2037246"/>
            <a:ext cx="5431971" cy="9784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[Permanent] SYSTEM, SYSAUX, USERS</a:t>
            </a:r>
          </a:p>
          <a:p>
            <a:r>
              <a:rPr lang="en-US" altLang="ko-KR" noProof="1"/>
              <a:t>[Temporary] TEMP, [Undo] UNDOTBS1</a:t>
            </a:r>
          </a:p>
          <a:p>
            <a:r>
              <a:rPr lang="ko-KR" altLang="en-US" noProof="1"/>
              <a:t>이외 인사용</a:t>
            </a:r>
            <a:r>
              <a:rPr lang="en-US" altLang="ko-KR" noProof="1"/>
              <a:t>, </a:t>
            </a:r>
            <a:r>
              <a:rPr lang="ko-KR" altLang="en-US" noProof="1"/>
              <a:t>매출관리용</a:t>
            </a:r>
            <a:r>
              <a:rPr lang="en-US" altLang="ko-KR" noProof="1"/>
              <a:t>, </a:t>
            </a:r>
            <a:r>
              <a:rPr lang="ko-KR" altLang="en-US" noProof="1"/>
              <a:t>색인용 등의 표영역 작성하여 활용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C39884C4-1156-6895-9B43-8EA5E0EA3516}"/>
              </a:ext>
            </a:extLst>
          </p:cNvPr>
          <p:cNvSpPr txBox="1">
            <a:spLocks/>
          </p:cNvSpPr>
          <p:nvPr/>
        </p:nvSpPr>
        <p:spPr>
          <a:xfrm>
            <a:off x="5533063" y="322636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segments</a:t>
            </a:r>
            <a:endParaRPr lang="ko-KR" altLang="en-US" noProof="1"/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507C9877-3033-4263-EE44-2EA2DC01470C}"/>
              </a:ext>
            </a:extLst>
          </p:cNvPr>
          <p:cNvSpPr txBox="1">
            <a:spLocks/>
          </p:cNvSpPr>
          <p:nvPr/>
        </p:nvSpPr>
        <p:spPr>
          <a:xfrm>
            <a:off x="5532637" y="3555788"/>
            <a:ext cx="5431971" cy="43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표</a:t>
            </a:r>
            <a:r>
              <a:rPr lang="en-US" altLang="ko-KR" noProof="1"/>
              <a:t>, </a:t>
            </a:r>
            <a:r>
              <a:rPr lang="ko-KR" altLang="en-US" noProof="1"/>
              <a:t>색인</a:t>
            </a:r>
            <a:r>
              <a:rPr lang="en-US" altLang="ko-KR" noProof="1"/>
              <a:t>, LOB</a:t>
            </a:r>
            <a:r>
              <a:rPr lang="ko-KR" altLang="en-US" noProof="1"/>
              <a:t> 등 표영역을 필요로 하는 오브젝트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52E3E3DE-D1B8-BA87-B50C-5FBE1D29B911}"/>
              </a:ext>
            </a:extLst>
          </p:cNvPr>
          <p:cNvSpPr txBox="1">
            <a:spLocks/>
          </p:cNvSpPr>
          <p:nvPr/>
        </p:nvSpPr>
        <p:spPr>
          <a:xfrm>
            <a:off x="5533063" y="4131580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extents</a:t>
            </a:r>
            <a:endParaRPr lang="ko-KR" altLang="en-US" noProof="1"/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0F6247D7-04C2-E579-768C-4B5F6BBD2365}"/>
              </a:ext>
            </a:extLst>
          </p:cNvPr>
          <p:cNvSpPr txBox="1">
            <a:spLocks/>
          </p:cNvSpPr>
          <p:nvPr/>
        </p:nvSpPr>
        <p:spPr>
          <a:xfrm>
            <a:off x="5532637" y="5636075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오라클 최소 </a:t>
            </a:r>
            <a:r>
              <a:rPr lang="en-US" altLang="ko-KR" noProof="1"/>
              <a:t>I/O </a:t>
            </a:r>
            <a:r>
              <a:rPr lang="ko-KR" altLang="en-US" noProof="1"/>
              <a:t>단위</a:t>
            </a:r>
            <a:r>
              <a:rPr lang="en-US" altLang="ko-KR" noProof="1"/>
              <a:t>, </a:t>
            </a:r>
            <a:r>
              <a:rPr lang="ko-KR" altLang="en-US" noProof="1"/>
              <a:t>최대 사이즈는 </a:t>
            </a:r>
            <a:r>
              <a:rPr lang="en-US" altLang="ko-KR" noProof="1"/>
              <a:t>OS </a:t>
            </a:r>
            <a:r>
              <a:rPr lang="ko-KR" altLang="en-US" noProof="1"/>
              <a:t>에 따라 상이함 </a:t>
            </a:r>
          </a:p>
        </p:txBody>
      </p:sp>
      <p:sp>
        <p:nvSpPr>
          <p:cNvPr id="27" name="텍스트 개체 틀 9">
            <a:extLst>
              <a:ext uri="{FF2B5EF4-FFF2-40B4-BE49-F238E27FC236}">
                <a16:creationId xmlns:a16="http://schemas.microsoft.com/office/drawing/2014/main" id="{F3839B54-B77F-FFF7-BC2E-CBF8BC72359F}"/>
              </a:ext>
            </a:extLst>
          </p:cNvPr>
          <p:cNvSpPr txBox="1">
            <a:spLocks/>
          </p:cNvSpPr>
          <p:nvPr/>
        </p:nvSpPr>
        <p:spPr>
          <a:xfrm>
            <a:off x="5529745" y="5313909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noProof="1"/>
              <a:t>Data block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1046</TotalTime>
  <Words>692</Words>
  <Application>Microsoft Office PowerPoint</Application>
  <PresentationFormat>와이드스크린</PresentationFormat>
  <Paragraphs>189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 Semilight</vt:lpstr>
      <vt:lpstr>nsr</vt:lpstr>
      <vt:lpstr>맑은 고딕</vt:lpstr>
      <vt:lpstr>Arial</vt:lpstr>
      <vt:lpstr>모노라인</vt:lpstr>
      <vt:lpstr>Oracle Database (기본편)</vt:lpstr>
      <vt:lpstr>주제와 목표</vt:lpstr>
      <vt:lpstr>목차</vt:lpstr>
      <vt:lpstr>DB 개요</vt:lpstr>
      <vt:lpstr>PowerPoint 프레젠테이션</vt:lpstr>
      <vt:lpstr>인스턴스 구성</vt:lpstr>
      <vt:lpstr>메모리 구조</vt:lpstr>
      <vt:lpstr>기억공간 아키텍처</vt:lpstr>
      <vt:lpstr>논리 데이터베이스 구조</vt:lpstr>
      <vt:lpstr>멀티 테넌트</vt:lpstr>
      <vt:lpstr>PowerPoint 프레젠테이션</vt:lpstr>
      <vt:lpstr>PowerPoint 프레젠테이션</vt:lpstr>
      <vt:lpstr>ASM</vt:lpstr>
      <vt:lpstr>자동스토리지관리(ASM)</vt:lpstr>
      <vt:lpstr>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Hyeona Ko</dc:creator>
  <cp:lastModifiedBy>Hyeona Ko</cp:lastModifiedBy>
  <cp:revision>20</cp:revision>
  <dcterms:created xsi:type="dcterms:W3CDTF">2024-07-03T03:59:31Z</dcterms:created>
  <dcterms:modified xsi:type="dcterms:W3CDTF">2024-07-06T23:39:47Z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