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61" r:id="rId7"/>
    <p:sldId id="296" r:id="rId8"/>
    <p:sldId id="289" r:id="rId9"/>
    <p:sldId id="262" r:id="rId10"/>
    <p:sldId id="258" r:id="rId11"/>
    <p:sldId id="278" r:id="rId12"/>
    <p:sldId id="264" r:id="rId13"/>
    <p:sldId id="299" r:id="rId14"/>
    <p:sldId id="298" r:id="rId15"/>
    <p:sldId id="292" r:id="rId16"/>
    <p:sldId id="268" r:id="rId17"/>
    <p:sldId id="266" r:id="rId18"/>
    <p:sldId id="275" r:id="rId19"/>
    <p:sldId id="276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0066"/>
    <a:srgbClr val="FFFFFF"/>
    <a:srgbClr val="E9E6DF"/>
    <a:srgbClr val="FDE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2" autoAdjust="0"/>
    <p:restoredTop sz="74181" autoAdjust="0"/>
  </p:normalViewPr>
  <p:slideViewPr>
    <p:cSldViewPr snapToGrid="0">
      <p:cViewPr varScale="1">
        <p:scale>
          <a:sx n="66" d="100"/>
          <a:sy n="66" d="100"/>
        </p:scale>
        <p:origin x="90" y="34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56" y="4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4DC2F0-1494-4012-98C6-0C32B96C5883}" type="datetime1">
              <a:rPr lang="ko-KR" altLang="en-US" smtClean="0">
                <a:latin typeface="+mj-ea"/>
                <a:ea typeface="+mj-ea"/>
              </a:rPr>
              <a:t>2024-08-23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577933-6CF4-4A80-8F7D-D574BAC42BBA}" type="datetime1">
              <a:rPr lang="ko-KR" altLang="en-US" smtClean="0"/>
              <a:pPr/>
              <a:t>2024-08-23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75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17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9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sr"/>
              </a:rPr>
              <a:t>ASM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sr"/>
              </a:rPr>
              <a:t>이 관리하는 모든 디스크에 대한 업무 분산 작업을 자동적으로 처리해 줌으로써 </a:t>
            </a:r>
            <a:endParaRPr lang="en-US" altLang="ko-KR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nsr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sr"/>
              </a:rPr>
              <a:t>특정 디스크에 로드가 집중되는 핫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sr"/>
              </a:rPr>
              <a:t>스팟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sr"/>
              </a:rPr>
              <a:t>(hot spot)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sr"/>
              </a:rPr>
              <a:t>현상을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sr"/>
              </a:rPr>
              <a:t>최소할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sr"/>
              </a:rPr>
              <a:t> 수 있으며 이로 인해 성능을 극대화</a:t>
            </a:r>
            <a:endParaRPr lang="en-US" altLang="ko-KR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nsr"/>
            </a:endParaRPr>
          </a:p>
          <a:p>
            <a:endParaRPr lang="en-US" altLang="ko-KR" b="0" i="0" noProof="0" dirty="0">
              <a:solidFill>
                <a:srgbClr val="000000"/>
              </a:solidFill>
              <a:effectLst/>
              <a:highlight>
                <a:srgbClr val="FFFFFF"/>
              </a:highlight>
              <a:latin typeface="nsr"/>
            </a:endParaRPr>
          </a:p>
          <a:p>
            <a:r>
              <a:rPr lang="ko-KR" altLang="en-US" noProof="0" dirty="0"/>
              <a:t>예</a:t>
            </a:r>
            <a:r>
              <a:rPr lang="en-US" altLang="ko-KR" noProof="0" dirty="0"/>
              <a:t>1) </a:t>
            </a:r>
            <a:r>
              <a:rPr lang="ko-KR" altLang="en-US" noProof="0" dirty="0"/>
              <a:t>윈도우에서 </a:t>
            </a:r>
            <a:r>
              <a:rPr lang="en-US" altLang="ko-KR" noProof="0" dirty="0"/>
              <a:t>HDD </a:t>
            </a:r>
            <a:r>
              <a:rPr lang="ko-KR" altLang="en-US" noProof="0" dirty="0"/>
              <a:t>내 </a:t>
            </a:r>
            <a:r>
              <a:rPr lang="en-US" altLang="ko-KR" noProof="0" dirty="0"/>
              <a:t>D, E </a:t>
            </a:r>
            <a:r>
              <a:rPr lang="ko-KR" altLang="en-US" noProof="0" dirty="0"/>
              <a:t>드라이브를 작성</a:t>
            </a:r>
            <a:r>
              <a:rPr lang="en-US" altLang="ko-KR" noProof="0" dirty="0"/>
              <a:t>(</a:t>
            </a:r>
            <a:r>
              <a:rPr lang="ko-KR" altLang="en-US" noProof="0" dirty="0" err="1"/>
              <a:t>파티셔닝</a:t>
            </a:r>
            <a:r>
              <a:rPr lang="en-US" altLang="ko-KR" noProof="0" dirty="0"/>
              <a:t>) / </a:t>
            </a:r>
            <a:r>
              <a:rPr lang="ko-KR" altLang="en-US" noProof="0" dirty="0"/>
              <a:t>여러 디스크를 하나의 볼륨으로 관리 가능 </a:t>
            </a:r>
            <a:r>
              <a:rPr lang="en-US" altLang="ko-KR" noProof="0" dirty="0"/>
              <a:t>(LVM)</a:t>
            </a:r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63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86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/>
              <a:t>ASM </a:t>
            </a:r>
            <a:r>
              <a:rPr lang="ko-KR" altLang="en-US" noProof="0" dirty="0"/>
              <a:t>인스턴스</a:t>
            </a:r>
            <a:r>
              <a:rPr lang="en-US" altLang="ko-KR" noProof="0" dirty="0"/>
              <a:t>: 1</a:t>
            </a:r>
            <a:r>
              <a:rPr lang="ko-KR" altLang="en-US" noProof="0" dirty="0"/>
              <a:t>개 인스턴스로 여러 </a:t>
            </a:r>
            <a:r>
              <a:rPr lang="en-US" altLang="ko-KR" noProof="0" dirty="0"/>
              <a:t>DB </a:t>
            </a:r>
            <a:r>
              <a:rPr lang="ko-KR" altLang="en-US" noProof="0" dirty="0"/>
              <a:t>관리 가능</a:t>
            </a:r>
            <a:endParaRPr lang="en-US" altLang="ko-KR" noProof="0" dirty="0"/>
          </a:p>
          <a:p>
            <a:r>
              <a:rPr lang="en-US" altLang="ko-KR" noProof="0" dirty="0"/>
              <a:t>ASM </a:t>
            </a:r>
            <a:r>
              <a:rPr lang="ko-KR" altLang="en-US" noProof="0" dirty="0"/>
              <a:t>파일</a:t>
            </a:r>
            <a:r>
              <a:rPr lang="en-US" altLang="ko-KR" noProof="0" dirty="0"/>
              <a:t>:</a:t>
            </a:r>
            <a:r>
              <a:rPr lang="ko-KR" altLang="en-US" noProof="0" dirty="0"/>
              <a:t> </a:t>
            </a:r>
            <a:r>
              <a:rPr lang="en-US" altLang="ko-KR" noProof="0" dirty="0"/>
              <a:t>ASM</a:t>
            </a:r>
            <a:r>
              <a:rPr lang="ko-KR" altLang="en-US" noProof="0" dirty="0"/>
              <a:t>에서 관리하기 위한 파일</a:t>
            </a:r>
            <a:r>
              <a:rPr lang="en-US" altLang="ko-KR" noProof="0" dirty="0"/>
              <a:t>(</a:t>
            </a:r>
            <a:r>
              <a:rPr lang="ko-KR" altLang="en-US" noProof="0" dirty="0"/>
              <a:t>데이터 파일</a:t>
            </a:r>
            <a:r>
              <a:rPr lang="en-US" altLang="ko-KR" noProof="0" dirty="0"/>
              <a:t>, REDO</a:t>
            </a:r>
            <a:r>
              <a:rPr lang="ko-KR" altLang="en-US" noProof="0" dirty="0"/>
              <a:t>로그 파일 제어 파일</a:t>
            </a:r>
            <a:r>
              <a:rPr lang="en-US" altLang="ko-KR" noProof="0" dirty="0"/>
              <a:t>,  RMAN </a:t>
            </a:r>
            <a:r>
              <a:rPr lang="ko-KR" altLang="en-US" noProof="0" dirty="0"/>
              <a:t>백업파일</a:t>
            </a:r>
            <a:r>
              <a:rPr lang="en-US" altLang="ko-KR" noProof="0" dirty="0"/>
              <a:t>, </a:t>
            </a:r>
            <a:r>
              <a:rPr lang="ko-KR" altLang="en-US" noProof="0" dirty="0"/>
              <a:t>아카이브 로그파일 등 포함</a:t>
            </a:r>
            <a:r>
              <a:rPr lang="en-US" altLang="ko-KR" noProof="0" dirty="0"/>
              <a:t>), </a:t>
            </a:r>
            <a:r>
              <a:rPr lang="ko-KR" altLang="en-US" noProof="0" dirty="0"/>
              <a:t>각 디스크에 평등하게 배치됨</a:t>
            </a:r>
            <a:endParaRPr lang="en-US" altLang="ko-KR" noProof="0" dirty="0"/>
          </a:p>
          <a:p>
            <a:r>
              <a:rPr lang="en-US" altLang="ko-KR" noProof="0" dirty="0"/>
              <a:t>ASM </a:t>
            </a:r>
            <a:r>
              <a:rPr lang="ko-KR" altLang="en-US" noProof="0" dirty="0"/>
              <a:t>디스크</a:t>
            </a:r>
            <a:r>
              <a:rPr lang="en-US" altLang="ko-KR" noProof="0" dirty="0"/>
              <a:t>: </a:t>
            </a:r>
            <a:r>
              <a:rPr lang="ko-KR" altLang="en-US" noProof="0" dirty="0"/>
              <a:t>스토리지 디바이스</a:t>
            </a:r>
            <a:endParaRPr lang="en-US" altLang="ko-KR" noProof="0" dirty="0"/>
          </a:p>
          <a:p>
            <a:r>
              <a:rPr lang="ko-KR" altLang="en-US" noProof="0" dirty="0"/>
              <a:t>디스크 그룹</a:t>
            </a:r>
            <a:r>
              <a:rPr lang="en-US" altLang="ko-KR" noProof="0" dirty="0"/>
              <a:t>: </a:t>
            </a:r>
            <a:r>
              <a:rPr lang="ko-KR" altLang="en-US" noProof="0" dirty="0"/>
              <a:t>그룹 설정을 통해 </a:t>
            </a:r>
            <a:r>
              <a:rPr lang="ko-KR" altLang="en-US" noProof="0" dirty="0" err="1"/>
              <a:t>미러링</a:t>
            </a:r>
            <a:r>
              <a:rPr lang="ko-KR" altLang="en-US" noProof="0" dirty="0"/>
              <a:t> 레벨 조정 가능</a:t>
            </a:r>
            <a:r>
              <a:rPr lang="en-US" altLang="ko-KR" noProof="0" dirty="0"/>
              <a:t>(</a:t>
            </a:r>
            <a:r>
              <a:rPr lang="ko-KR" altLang="en-US" noProof="0" dirty="0"/>
              <a:t>외부</a:t>
            </a:r>
            <a:r>
              <a:rPr lang="en-US" altLang="ko-KR" noProof="0" dirty="0"/>
              <a:t>, </a:t>
            </a:r>
            <a:r>
              <a:rPr lang="ko-KR" altLang="en-US" noProof="0" dirty="0"/>
              <a:t>표준</a:t>
            </a:r>
            <a:r>
              <a:rPr lang="en-US" altLang="ko-KR" noProof="0" dirty="0"/>
              <a:t>, </a:t>
            </a:r>
            <a:r>
              <a:rPr lang="ko-KR" altLang="en-US" noProof="0" dirty="0" err="1"/>
              <a:t>플랙스</a:t>
            </a:r>
            <a:r>
              <a:rPr lang="en-US" altLang="ko-KR" noProof="0" dirty="0"/>
              <a:t>, </a:t>
            </a:r>
            <a:r>
              <a:rPr lang="ko-KR" altLang="en-US" noProof="0" dirty="0"/>
              <a:t>확장 등</a:t>
            </a:r>
            <a:r>
              <a:rPr lang="en-US" altLang="ko-KR" noProof="0" dirty="0"/>
              <a:t>)</a:t>
            </a:r>
          </a:p>
          <a:p>
            <a:r>
              <a:rPr lang="en-US" altLang="ko-KR" noProof="0" dirty="0"/>
              <a:t> &gt; </a:t>
            </a:r>
            <a:r>
              <a:rPr lang="ko-KR" altLang="en-US" noProof="0" dirty="0"/>
              <a:t>최저 </a:t>
            </a:r>
            <a:r>
              <a:rPr lang="en-US" altLang="ko-KR" noProof="0" dirty="0"/>
              <a:t>1</a:t>
            </a:r>
            <a:r>
              <a:rPr lang="ko-KR" altLang="en-US" noProof="0" dirty="0"/>
              <a:t>개 이상의 그룹이 필요하지만 고속 리커버리 영역을 위해 </a:t>
            </a:r>
            <a:r>
              <a:rPr lang="en-US" altLang="ko-KR" noProof="0" dirty="0"/>
              <a:t>2</a:t>
            </a:r>
            <a:r>
              <a:rPr lang="ko-KR" altLang="en-US" noProof="0" dirty="0"/>
              <a:t>개 그룹을 추천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010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09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472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42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5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1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78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1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/>
              <a:t>EM:</a:t>
            </a:r>
            <a:r>
              <a:rPr lang="ko-KR" altLang="en-US" noProof="0" dirty="0"/>
              <a:t> 퍼포먼스 관리</a:t>
            </a:r>
            <a:r>
              <a:rPr lang="en-US" altLang="ko-KR" noProof="0" dirty="0"/>
              <a:t>, </a:t>
            </a:r>
            <a:r>
              <a:rPr lang="ko-KR" altLang="en-US" noProof="0" dirty="0"/>
              <a:t>구성 관리</a:t>
            </a:r>
            <a:r>
              <a:rPr lang="en-US" altLang="ko-KR" noProof="0" dirty="0"/>
              <a:t>, </a:t>
            </a:r>
            <a:r>
              <a:rPr lang="ko-KR" altLang="en-US" noProof="0" dirty="0"/>
              <a:t>튜닝 등을 웹 브라우저에서 할 수 있도록 돕는 툴</a:t>
            </a:r>
            <a:endParaRPr lang="en-US" altLang="ko-KR" noProof="0" dirty="0"/>
          </a:p>
          <a:p>
            <a:r>
              <a:rPr lang="ko-KR" altLang="en-US" noProof="0" dirty="0"/>
              <a:t>주요 차이</a:t>
            </a:r>
            <a:r>
              <a:rPr lang="en-US" altLang="ko-KR" noProof="0" dirty="0"/>
              <a:t>: EM Express </a:t>
            </a:r>
            <a:r>
              <a:rPr lang="ko-KR" altLang="en-US" noProof="0" dirty="0"/>
              <a:t>의</a:t>
            </a:r>
            <a:r>
              <a:rPr lang="en-US" altLang="ko-KR" noProof="0" dirty="0"/>
              <a:t> </a:t>
            </a:r>
            <a:r>
              <a:rPr lang="ko-KR" altLang="en-US" noProof="0" dirty="0"/>
              <a:t>경우 </a:t>
            </a:r>
            <a:r>
              <a:rPr lang="en-US" altLang="ko-KR" noProof="0" dirty="0"/>
              <a:t>DB </a:t>
            </a:r>
            <a:r>
              <a:rPr lang="ko-KR" altLang="en-US" noProof="0" dirty="0"/>
              <a:t>기동 및 중지</a:t>
            </a:r>
            <a:r>
              <a:rPr lang="en-US" altLang="ko-KR" noProof="0" dirty="0"/>
              <a:t>, </a:t>
            </a:r>
            <a:r>
              <a:rPr lang="ko-KR" altLang="en-US" noProof="0" dirty="0"/>
              <a:t>스키마 관리</a:t>
            </a:r>
            <a:r>
              <a:rPr lang="en-US" altLang="ko-KR" noProof="0" dirty="0"/>
              <a:t>, </a:t>
            </a:r>
            <a:r>
              <a:rPr lang="ko-KR" altLang="en-US" noProof="0" dirty="0"/>
              <a:t>백업 및 리커버리</a:t>
            </a:r>
            <a:r>
              <a:rPr lang="en-US" altLang="ko-KR" noProof="0" dirty="0"/>
              <a:t> </a:t>
            </a:r>
            <a:r>
              <a:rPr lang="ko-KR" altLang="en-US" noProof="0" dirty="0"/>
              <a:t>등 불가함</a:t>
            </a:r>
          </a:p>
          <a:p>
            <a:endParaRPr lang="en-US" altLang="ko-KR" noProof="0" dirty="0"/>
          </a:p>
          <a:p>
            <a:r>
              <a:rPr lang="en-US" altLang="ko-KR" noProof="0" dirty="0"/>
              <a:t>EM Express: SWF(Shockwave</a:t>
            </a:r>
            <a:r>
              <a:rPr lang="ko-KR" altLang="en-US" noProof="0" dirty="0"/>
              <a:t> </a:t>
            </a:r>
            <a:r>
              <a:rPr lang="en-US" altLang="ko-KR" noProof="0" dirty="0"/>
              <a:t>Flash)</a:t>
            </a:r>
            <a:r>
              <a:rPr lang="ko-KR" altLang="en-US" noProof="0" dirty="0"/>
              <a:t> 파일을 이용하므로 </a:t>
            </a:r>
            <a:r>
              <a:rPr lang="en-US" altLang="ko-KR" noProof="0" dirty="0"/>
              <a:t>flash </a:t>
            </a:r>
            <a:r>
              <a:rPr lang="ko-KR" altLang="en-US" noProof="0" dirty="0"/>
              <a:t>플러그인 설치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5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3943" y="4434840"/>
            <a:ext cx="6843869" cy="1122202"/>
          </a:xfrm>
        </p:spPr>
        <p:txBody>
          <a:bodyPr rtlCol="0"/>
          <a:lstStyle/>
          <a:p>
            <a:pPr rtl="0"/>
            <a:r>
              <a:rPr lang="en-US" altLang="ko-KR" dirty="0"/>
              <a:t>Oracle Database (</a:t>
            </a:r>
            <a:r>
              <a:rPr lang="ko-KR" altLang="en-US" dirty="0" err="1"/>
              <a:t>심화편</a:t>
            </a:r>
            <a:r>
              <a:rPr lang="en-US" altLang="ko-KR" dirty="0"/>
              <a:t>02)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r" rtl="0"/>
            <a:r>
              <a:rPr lang="ko-KR" altLang="en-US" dirty="0"/>
              <a:t>고현아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817B83B-B418-009C-6124-CADBABE2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26" y="622571"/>
            <a:ext cx="8269545" cy="561368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Enterprise manager cloud control (</a:t>
            </a:r>
            <a:r>
              <a:rPr lang="en-US" altLang="ko-KR" dirty="0" err="1"/>
              <a:t>emcc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7FA78B-B3E8-3E22-86C6-823792648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79" y="1419225"/>
            <a:ext cx="9484042" cy="481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22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US" altLang="ko-KR" dirty="0"/>
              <a:t>ASM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43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12</a:t>
            </a:fld>
            <a:endParaRPr lang="ko-KR" altLang="en-US"/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99575CF9-10F7-8CFE-1A04-374AB96D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29468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 err="1"/>
              <a:t>자동스토리지관리</a:t>
            </a:r>
            <a:r>
              <a:rPr lang="en-US" altLang="ko-KR" dirty="0"/>
              <a:t>(ASM)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F0A2C3E-E79B-8271-027F-5B44E2D91146}"/>
              </a:ext>
            </a:extLst>
          </p:cNvPr>
          <p:cNvSpPr/>
          <p:nvPr/>
        </p:nvSpPr>
        <p:spPr>
          <a:xfrm>
            <a:off x="3745734" y="4679754"/>
            <a:ext cx="4968607" cy="638595"/>
          </a:xfrm>
          <a:prstGeom prst="rect">
            <a:avLst/>
          </a:prstGeom>
          <a:solidFill>
            <a:srgbClr val="FFFFFF"/>
          </a:solidFill>
          <a:ln>
            <a:solidFill>
              <a:srgbClr val="E9E6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1C640DE-7489-1866-E064-077B7186F5CF}"/>
              </a:ext>
            </a:extLst>
          </p:cNvPr>
          <p:cNvSpPr/>
          <p:nvPr/>
        </p:nvSpPr>
        <p:spPr>
          <a:xfrm>
            <a:off x="3745734" y="3834251"/>
            <a:ext cx="4968607" cy="638595"/>
          </a:xfrm>
          <a:prstGeom prst="rect">
            <a:avLst/>
          </a:prstGeom>
          <a:solidFill>
            <a:srgbClr val="FFFFFF"/>
          </a:solidFill>
          <a:ln>
            <a:solidFill>
              <a:srgbClr val="E9E6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볼륨 관리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(LVM)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4B1412-9FD2-06E7-88AB-5B8A4E627617}"/>
              </a:ext>
            </a:extLst>
          </p:cNvPr>
          <p:cNvSpPr/>
          <p:nvPr/>
        </p:nvSpPr>
        <p:spPr>
          <a:xfrm>
            <a:off x="3745734" y="3052276"/>
            <a:ext cx="4968607" cy="638595"/>
          </a:xfrm>
          <a:prstGeom prst="rect">
            <a:avLst/>
          </a:prstGeom>
          <a:solidFill>
            <a:srgbClr val="FFFFFF"/>
          </a:solidFill>
          <a:ln>
            <a:solidFill>
              <a:srgbClr val="E9E6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시스템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BA1EF33-3CBF-1E0D-CF92-CFF7D9A19B9C}"/>
              </a:ext>
            </a:extLst>
          </p:cNvPr>
          <p:cNvSpPr/>
          <p:nvPr/>
        </p:nvSpPr>
        <p:spPr>
          <a:xfrm>
            <a:off x="3745734" y="2270460"/>
            <a:ext cx="4968607" cy="638595"/>
          </a:xfrm>
          <a:prstGeom prst="rect">
            <a:avLst/>
          </a:prstGeom>
          <a:solidFill>
            <a:srgbClr val="FFFFFF"/>
          </a:solidFill>
          <a:ln>
            <a:solidFill>
              <a:srgbClr val="E9E6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9DFBE8D-BF6C-607C-F4E8-08FB1530D26F}"/>
              </a:ext>
            </a:extLst>
          </p:cNvPr>
          <p:cNvSpPr/>
          <p:nvPr/>
        </p:nvSpPr>
        <p:spPr>
          <a:xfrm>
            <a:off x="3558449" y="2984696"/>
            <a:ext cx="5332164" cy="1565270"/>
          </a:xfrm>
          <a:prstGeom prst="rect">
            <a:avLst/>
          </a:prstGeom>
          <a:solidFill>
            <a:srgbClr val="FF9999">
              <a:alpha val="20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13</a:t>
            </a:fld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9D8BD5-E374-FB43-C7E2-EE9162BC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29468"/>
            <a:ext cx="8421688" cy="1325563"/>
          </a:xfrm>
        </p:spPr>
        <p:txBody>
          <a:bodyPr rtlCol="0"/>
          <a:lstStyle/>
          <a:p>
            <a:pPr algn="ctr" rtl="0"/>
            <a:r>
              <a:rPr lang="en-US" altLang="ko-KR" dirty="0"/>
              <a:t>ASM</a:t>
            </a:r>
            <a:r>
              <a:rPr lang="ko-KR" altLang="en-US" dirty="0"/>
              <a:t>의 이점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C61C6B-6750-6EC7-DDF0-39D3129FF3D4}"/>
              </a:ext>
            </a:extLst>
          </p:cNvPr>
          <p:cNvSpPr/>
          <p:nvPr/>
        </p:nvSpPr>
        <p:spPr>
          <a:xfrm>
            <a:off x="1885157" y="2002971"/>
            <a:ext cx="8421688" cy="81280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가능 리소스에 입출력 부하를 분산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퍼포먼스 최적화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수동 입출력 조정 필요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751723B-619B-9A3B-3C1E-D3C6783069A4}"/>
              </a:ext>
            </a:extLst>
          </p:cNvPr>
          <p:cNvSpPr/>
          <p:nvPr/>
        </p:nvSpPr>
        <p:spPr>
          <a:xfrm>
            <a:off x="1885156" y="3346717"/>
            <a:ext cx="8421688" cy="81280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 할당 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중지 없이 동적으로 관리 가능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4917BAD-BE9D-2273-BF60-D5F47AC1AAD3}"/>
              </a:ext>
            </a:extLst>
          </p:cNvPr>
          <p:cNvSpPr/>
          <p:nvPr/>
        </p:nvSpPr>
        <p:spPr>
          <a:xfrm>
            <a:off x="1885156" y="4690464"/>
            <a:ext cx="8421688" cy="81280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복사본을 보유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미러링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함으로써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Fault tolerant(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결함 발생시 시스템 정지 없이 연속적 기능을 보장하는 시스템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실현 가능</a:t>
            </a:r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원통형 9">
            <a:extLst>
              <a:ext uri="{FF2B5EF4-FFF2-40B4-BE49-F238E27FC236}">
                <a16:creationId xmlns:a16="http://schemas.microsoft.com/office/drawing/2014/main" id="{207FAFA9-5F3E-DC1C-F34E-7313D62CED57}"/>
              </a:ext>
            </a:extLst>
          </p:cNvPr>
          <p:cNvSpPr/>
          <p:nvPr/>
        </p:nvSpPr>
        <p:spPr>
          <a:xfrm>
            <a:off x="3012150" y="3784453"/>
            <a:ext cx="1291771" cy="171268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927D21C4-0659-1592-925E-4AA8CF084612}"/>
              </a:ext>
            </a:extLst>
          </p:cNvPr>
          <p:cNvSpPr/>
          <p:nvPr/>
        </p:nvSpPr>
        <p:spPr>
          <a:xfrm>
            <a:off x="4589295" y="3784453"/>
            <a:ext cx="1291771" cy="171268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통형 17">
            <a:extLst>
              <a:ext uri="{FF2B5EF4-FFF2-40B4-BE49-F238E27FC236}">
                <a16:creationId xmlns:a16="http://schemas.microsoft.com/office/drawing/2014/main" id="{81302091-0FB0-602B-AA4C-CFF16BA576DE}"/>
              </a:ext>
            </a:extLst>
          </p:cNvPr>
          <p:cNvSpPr/>
          <p:nvPr/>
        </p:nvSpPr>
        <p:spPr>
          <a:xfrm>
            <a:off x="6166441" y="3784453"/>
            <a:ext cx="1291771" cy="171268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81BCE7A2-243E-896B-937E-4ED73AC0E340}"/>
              </a:ext>
            </a:extLst>
          </p:cNvPr>
          <p:cNvSpPr/>
          <p:nvPr/>
        </p:nvSpPr>
        <p:spPr>
          <a:xfrm>
            <a:off x="7743587" y="3784453"/>
            <a:ext cx="1291771" cy="171268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14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9B5062-3374-32A0-3C8C-87C7B15D5A5A}"/>
              </a:ext>
            </a:extLst>
          </p:cNvPr>
          <p:cNvSpPr txBox="1"/>
          <p:nvPr/>
        </p:nvSpPr>
        <p:spPr>
          <a:xfrm>
            <a:off x="4842291" y="709549"/>
            <a:ext cx="2507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ASM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구성요소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892091-AC6C-74BC-EA4C-5C44436CD67F}"/>
              </a:ext>
            </a:extLst>
          </p:cNvPr>
          <p:cNvSpPr/>
          <p:nvPr/>
        </p:nvSpPr>
        <p:spPr>
          <a:xfrm>
            <a:off x="2560320" y="4321989"/>
            <a:ext cx="6949440" cy="30901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ASM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B9671-D112-8349-951C-9D1D1502A398}"/>
              </a:ext>
            </a:extLst>
          </p:cNvPr>
          <p:cNvSpPr/>
          <p:nvPr/>
        </p:nvSpPr>
        <p:spPr>
          <a:xfrm>
            <a:off x="2341735" y="1526467"/>
            <a:ext cx="7399673" cy="1583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ASM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인스턴스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(DB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인스턴스와 별도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B84C8A-3EB4-C218-27D9-7786D7897BCB}"/>
              </a:ext>
            </a:extLst>
          </p:cNvPr>
          <p:cNvSpPr/>
          <p:nvPr/>
        </p:nvSpPr>
        <p:spPr>
          <a:xfrm>
            <a:off x="2341735" y="3222170"/>
            <a:ext cx="7399673" cy="28372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18A861-BB16-4A13-8EDD-381F70958D12}"/>
              </a:ext>
            </a:extLst>
          </p:cNvPr>
          <p:cNvSpPr txBox="1"/>
          <p:nvPr/>
        </p:nvSpPr>
        <p:spPr>
          <a:xfrm>
            <a:off x="1081388" y="4263934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ASM</a:t>
            </a: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디스크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425702-0010-4143-46B0-EA7E133D3D30}"/>
              </a:ext>
            </a:extLst>
          </p:cNvPr>
          <p:cNvSpPr/>
          <p:nvPr/>
        </p:nvSpPr>
        <p:spPr>
          <a:xfrm>
            <a:off x="2550840" y="4743413"/>
            <a:ext cx="6949440" cy="30901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ASM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25" y="3031015"/>
            <a:ext cx="5111750" cy="795969"/>
          </a:xfrm>
        </p:spPr>
        <p:txBody>
          <a:bodyPr rtlCol="0">
            <a:noAutofit/>
          </a:bodyPr>
          <a:lstStyle/>
          <a:p>
            <a:pPr algn="ctr" rtl="0"/>
            <a:r>
              <a:rPr lang="en-US" altLang="ko-KR" sz="4400" dirty="0"/>
              <a:t>Q&amp;A</a:t>
            </a:r>
            <a:endParaRPr lang="ko-KR" altLang="en-US" sz="4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9562" y="3116064"/>
            <a:ext cx="4179570" cy="625871"/>
          </a:xfrm>
        </p:spPr>
        <p:txBody>
          <a:bodyPr rtlCol="0"/>
          <a:lstStyle/>
          <a:p>
            <a:pPr rtl="0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838407"/>
            <a:ext cx="3171825" cy="1325563"/>
          </a:xfrm>
        </p:spPr>
        <p:txBody>
          <a:bodyPr rtlCol="0"/>
          <a:lstStyle/>
          <a:p>
            <a:pPr rtl="0"/>
            <a:r>
              <a:rPr lang="ko-KR" altLang="en-US" b="1" dirty="0"/>
              <a:t>주제와 목표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569029"/>
            <a:ext cx="3354615" cy="29464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 오라클 데이터베이스 시스템</a:t>
            </a:r>
            <a:r>
              <a:rPr lang="en-US" altLang="ko-KR" dirty="0"/>
              <a:t>(12c)</a:t>
            </a:r>
            <a:r>
              <a:rPr lang="ko-KR" altLang="en-US" dirty="0"/>
              <a:t>의 </a:t>
            </a:r>
            <a:r>
              <a:rPr lang="en-US" altLang="ko-KR" dirty="0"/>
              <a:t>ASM,</a:t>
            </a:r>
            <a:r>
              <a:rPr lang="ko-KR" altLang="en-US" dirty="0"/>
              <a:t> </a:t>
            </a:r>
            <a:r>
              <a:rPr lang="en-US" altLang="ko-KR" dirty="0"/>
              <a:t>DB </a:t>
            </a:r>
            <a:r>
              <a:rPr lang="ko-KR" altLang="en-US" dirty="0"/>
              <a:t>관리 툴</a:t>
            </a:r>
            <a:r>
              <a:rPr lang="en-US" altLang="ko-KR" dirty="0"/>
              <a:t>, </a:t>
            </a:r>
            <a:r>
              <a:rPr lang="ko-KR" altLang="en-US" dirty="0"/>
              <a:t>인스턴스 기동 순서에</a:t>
            </a:r>
            <a:r>
              <a:rPr lang="en-US" altLang="ko-KR" dirty="0"/>
              <a:t> </a:t>
            </a:r>
            <a:r>
              <a:rPr lang="ko-KR" altLang="en-US" dirty="0"/>
              <a:t>대하여 설명합니다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/>
              <a:t>1. ASM </a:t>
            </a:r>
            <a:r>
              <a:rPr lang="ko-KR" altLang="en-US" dirty="0"/>
              <a:t>구성요소를 나열할 수 있음</a:t>
            </a:r>
            <a:endParaRPr lang="en-US" altLang="ko-KR" dirty="0"/>
          </a:p>
          <a:p>
            <a:pPr rtl="0"/>
            <a:r>
              <a:rPr lang="en-US" altLang="ko-KR" dirty="0"/>
              <a:t>2. DB</a:t>
            </a:r>
            <a:r>
              <a:rPr lang="ko-KR" altLang="en-US" dirty="0"/>
              <a:t> 관리 툴 마다의 기능에 대해 설명할 수 있음</a:t>
            </a:r>
            <a:endParaRPr lang="en-US" altLang="ko-KR" dirty="0"/>
          </a:p>
          <a:p>
            <a:pPr rtl="0"/>
            <a:r>
              <a:rPr lang="en-US" altLang="ko-KR" dirty="0"/>
              <a:t>3. </a:t>
            </a:r>
            <a:r>
              <a:rPr lang="ko-KR" altLang="en-US" dirty="0"/>
              <a:t>인스턴스 기동 시 단계에 대해 설명할 수 있음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2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인스턴스</a:t>
            </a:r>
            <a:endParaRPr lang="en-US" altLang="ko-KR" dirty="0"/>
          </a:p>
          <a:p>
            <a:r>
              <a:rPr lang="ko-KR" altLang="en-US" dirty="0"/>
              <a:t>기동</a:t>
            </a:r>
            <a:r>
              <a:rPr lang="en-US" altLang="ko-KR" dirty="0"/>
              <a:t>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DB </a:t>
            </a:r>
            <a:r>
              <a:rPr lang="ko-KR" altLang="en-US" dirty="0"/>
              <a:t>관리 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US" altLang="ko-KR" dirty="0"/>
              <a:t>3. ASM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인스턴스 기동 순서와 각 단계별 작업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데이터베이스 관리 툴 종류와 기능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r>
              <a:rPr lang="ko-KR" altLang="en-US" dirty="0"/>
              <a:t>자동 스토리지 관리 기술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질의응답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 dirty="0"/>
              <a:t>인스턴스 기동</a:t>
            </a:r>
          </a:p>
        </p:txBody>
      </p:sp>
    </p:spTree>
    <p:extLst>
      <p:ext uri="{BB962C8B-B14F-4D97-AF65-F5344CB8AC3E}">
        <p14:creationId xmlns:p14="http://schemas.microsoft.com/office/powerpoint/2010/main" val="254227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5</a:t>
            </a:fld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AC2FDB-FDF5-9217-8C9A-4233528EEB9D}"/>
              </a:ext>
            </a:extLst>
          </p:cNvPr>
          <p:cNvSpPr/>
          <p:nvPr/>
        </p:nvSpPr>
        <p:spPr>
          <a:xfrm>
            <a:off x="2714017" y="1031129"/>
            <a:ext cx="6566170" cy="283075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7E5F0E-68E4-B478-3726-3607F2EB58E9}"/>
              </a:ext>
            </a:extLst>
          </p:cNvPr>
          <p:cNvSpPr/>
          <p:nvPr/>
        </p:nvSpPr>
        <p:spPr>
          <a:xfrm>
            <a:off x="2714017" y="3968885"/>
            <a:ext cx="6566170" cy="20534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아카이브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REDO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파일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 파라미터 파일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패스워드 파일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17F1AB-7E17-1AC5-D124-A0AFD21B7A5A}"/>
              </a:ext>
            </a:extLst>
          </p:cNvPr>
          <p:cNvSpPr txBox="1"/>
          <p:nvPr/>
        </p:nvSpPr>
        <p:spPr>
          <a:xfrm>
            <a:off x="787940" y="4672458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디스크 상의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823C24-BC7F-1122-FDD3-B6C2C40CA276}"/>
              </a:ext>
            </a:extLst>
          </p:cNvPr>
          <p:cNvSpPr txBox="1"/>
          <p:nvPr/>
        </p:nvSpPr>
        <p:spPr>
          <a:xfrm>
            <a:off x="9792511" y="2123339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 상의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88779B-64EE-B008-7C3C-5BF851A2A4EB}"/>
              </a:ext>
            </a:extLst>
          </p:cNvPr>
          <p:cNvSpPr txBox="1"/>
          <p:nvPr/>
        </p:nvSpPr>
        <p:spPr>
          <a:xfrm>
            <a:off x="5443104" y="10653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12D01A2-C121-A538-39D3-FECDABCF1991}"/>
              </a:ext>
            </a:extLst>
          </p:cNvPr>
          <p:cNvSpPr/>
          <p:nvPr/>
        </p:nvSpPr>
        <p:spPr>
          <a:xfrm>
            <a:off x="2911813" y="1431952"/>
            <a:ext cx="6167336" cy="123071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SGA(System Global Area)</a:t>
            </a:r>
          </a:p>
          <a:p>
            <a:pPr algn="ctr"/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버퍼 캐시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Pool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REDO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버퍼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Large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Pool / Java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Pool / Streams Pool / …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45EF5F-27CF-3F30-3687-956BD536986F}"/>
              </a:ext>
            </a:extLst>
          </p:cNvPr>
          <p:cNvSpPr/>
          <p:nvPr/>
        </p:nvSpPr>
        <p:spPr>
          <a:xfrm>
            <a:off x="2911813" y="2769670"/>
            <a:ext cx="6167336" cy="91873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백그라운드 프로세스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CKPT / PMON / SMON /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DBWn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LGWR /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/ RECO / …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E0B053-D085-D6A2-6253-115FE118EECF}"/>
              </a:ext>
            </a:extLst>
          </p:cNvPr>
          <p:cNvSpPr/>
          <p:nvPr/>
        </p:nvSpPr>
        <p:spPr>
          <a:xfrm>
            <a:off x="2911813" y="4143983"/>
            <a:ext cx="3184187" cy="16828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파일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파일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REDO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파일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파일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5C0450-834A-108A-2F11-DEF81993E83D}"/>
              </a:ext>
            </a:extLst>
          </p:cNvPr>
          <p:cNvSpPr txBox="1"/>
          <p:nvPr/>
        </p:nvSpPr>
        <p:spPr>
          <a:xfrm>
            <a:off x="1519821" y="1320800"/>
            <a:ext cx="139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SHUTDOWN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BDB69-79B4-3A8E-6555-4CE5064EBF80}"/>
              </a:ext>
            </a:extLst>
          </p:cNvPr>
          <p:cNvSpPr txBox="1"/>
          <p:nvPr/>
        </p:nvSpPr>
        <p:spPr>
          <a:xfrm>
            <a:off x="4430735" y="132080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NOMOUNT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97D4F-37DC-A86D-48AF-AFBADFB20DA7}"/>
              </a:ext>
            </a:extLst>
          </p:cNvPr>
          <p:cNvSpPr txBox="1"/>
          <p:nvPr/>
        </p:nvSpPr>
        <p:spPr>
          <a:xfrm>
            <a:off x="7217384" y="1320800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MOUNT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4BD9B6-EE45-69C8-882A-6B74EA7E69B0}"/>
              </a:ext>
            </a:extLst>
          </p:cNvPr>
          <p:cNvSpPr txBox="1"/>
          <p:nvPr/>
        </p:nvSpPr>
        <p:spPr>
          <a:xfrm>
            <a:off x="9694653" y="129824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OPEN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7A132E-E658-2450-5A1E-5AEB2C898214}"/>
              </a:ext>
            </a:extLst>
          </p:cNvPr>
          <p:cNvSpPr txBox="1"/>
          <p:nvPr/>
        </p:nvSpPr>
        <p:spPr>
          <a:xfrm>
            <a:off x="3952514" y="2191657"/>
            <a:ext cx="22279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인스턴스를 기동하여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작업을 수행하는 단계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작성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파일 재작성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 파라미터 파일 읽기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SGA,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백그라운드 프로세스 기동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C20A85-AD95-98CE-71F3-D46A7874CC1D}"/>
              </a:ext>
            </a:extLst>
          </p:cNvPr>
          <p:cNvSpPr txBox="1"/>
          <p:nvPr/>
        </p:nvSpPr>
        <p:spPr>
          <a:xfrm>
            <a:off x="6584473" y="2191657"/>
            <a:ext cx="22279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파일 읽어온 상태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 작업이 가능함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아카이브 로그 모드 설정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이름 변경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데이터베이스 복구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일부는 불가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파일 등 이름만 가져온 상태로 실제 존재여부는 모름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D4AB6A-3755-29CF-88B5-4D6C74F72AEB}"/>
              </a:ext>
            </a:extLst>
          </p:cNvPr>
          <p:cNvSpPr txBox="1"/>
          <p:nvPr/>
        </p:nvSpPr>
        <p:spPr>
          <a:xfrm>
            <a:off x="1103732" y="2191657"/>
            <a:ext cx="222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가동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중지 상태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CDB6F7-9835-65DD-1AC2-D59407B2B273}"/>
              </a:ext>
            </a:extLst>
          </p:cNvPr>
          <p:cNvSpPr txBox="1"/>
          <p:nvPr/>
        </p:nvSpPr>
        <p:spPr>
          <a:xfrm>
            <a:off x="9125857" y="2191657"/>
            <a:ext cx="22279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파일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REDO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파일 읽어온 상태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접근 및 조작 가능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US" altLang="ko-KR" dirty="0"/>
              <a:t>DB </a:t>
            </a:r>
            <a:r>
              <a:rPr lang="ko-KR" altLang="en-US" dirty="0"/>
              <a:t>관리 툴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ko-KR" smtClean="0"/>
              <a:pPr rtl="0"/>
              <a:t>8</a:t>
            </a:fld>
            <a:endParaRPr lang="ko-KR" altLang="en-US" dirty="0"/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F4DB9A81-FBC2-222D-CD75-7177764E6B86}"/>
              </a:ext>
            </a:extLst>
          </p:cNvPr>
          <p:cNvSpPr txBox="1">
            <a:spLocks/>
          </p:cNvSpPr>
          <p:nvPr/>
        </p:nvSpPr>
        <p:spPr>
          <a:xfrm>
            <a:off x="1175886" y="1462135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noProof="1"/>
              <a:t>SQL*Plus</a:t>
            </a:r>
            <a:endParaRPr lang="ko-KR" altLang="en-US" noProof="1"/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62A1AFBB-23D7-C8F9-6731-D6663298DAD8}"/>
              </a:ext>
            </a:extLst>
          </p:cNvPr>
          <p:cNvSpPr txBox="1">
            <a:spLocks/>
          </p:cNvSpPr>
          <p:nvPr/>
        </p:nvSpPr>
        <p:spPr>
          <a:xfrm>
            <a:off x="1175461" y="1849614"/>
            <a:ext cx="5007626" cy="1923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noProof="1"/>
              <a:t>SQL, PL/SQL </a:t>
            </a:r>
            <a:r>
              <a:rPr lang="ko-KR" altLang="en-US" noProof="1"/>
              <a:t>명령어 실행</a:t>
            </a:r>
            <a:r>
              <a:rPr lang="en-US" altLang="ko-KR" noProof="1"/>
              <a:t> </a:t>
            </a:r>
            <a:r>
              <a:rPr lang="ko-KR" altLang="en-US" noProof="1"/>
              <a:t>및 결과 서식지정</a:t>
            </a:r>
            <a:endParaRPr lang="en-US" altLang="ko-KR" noProof="1"/>
          </a:p>
          <a:p>
            <a:r>
              <a:rPr lang="ko-KR" altLang="en-US" noProof="1"/>
              <a:t>테이블의 컬럼 정의 확인</a:t>
            </a:r>
            <a:endParaRPr lang="en-US" altLang="ko-KR" noProof="1"/>
          </a:p>
          <a:p>
            <a:r>
              <a:rPr lang="ko-KR" altLang="en-US" noProof="1"/>
              <a:t>데이터베이스 정보 확인</a:t>
            </a:r>
            <a:endParaRPr lang="en-US" altLang="ko-KR" noProof="1"/>
          </a:p>
          <a:p>
            <a:r>
              <a:rPr lang="ko-KR" altLang="en-US" noProof="1"/>
              <a:t>데이터베이스 기동 및 중지</a:t>
            </a:r>
            <a:endParaRPr lang="en-US" altLang="ko-KR" noProof="1"/>
          </a:p>
          <a:p>
            <a:r>
              <a:rPr lang="ko-KR" altLang="en-US" noProof="1"/>
              <a:t>데이터베이스 리커버리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C39884C4-1156-6895-9B43-8EA5E0EA3516}"/>
              </a:ext>
            </a:extLst>
          </p:cNvPr>
          <p:cNvSpPr txBox="1">
            <a:spLocks/>
          </p:cNvSpPr>
          <p:nvPr/>
        </p:nvSpPr>
        <p:spPr>
          <a:xfrm>
            <a:off x="5920595" y="1462135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noProof="1"/>
              <a:t>sQL Developer</a:t>
            </a:r>
            <a:endParaRPr lang="ko-KR" altLang="en-US" noProof="1"/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507C9877-3033-4263-EE44-2EA2DC01470C}"/>
              </a:ext>
            </a:extLst>
          </p:cNvPr>
          <p:cNvSpPr txBox="1">
            <a:spLocks/>
          </p:cNvSpPr>
          <p:nvPr/>
        </p:nvSpPr>
        <p:spPr>
          <a:xfrm>
            <a:off x="5920169" y="1864129"/>
            <a:ext cx="5431971" cy="2740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noProof="1"/>
              <a:t>데이터베이스 기동 및 중지</a:t>
            </a:r>
            <a:endParaRPr lang="en-US" altLang="ko-KR" noProof="1"/>
          </a:p>
          <a:p>
            <a:r>
              <a:rPr lang="ko-KR" altLang="en-US" noProof="1"/>
              <a:t>데이터베이스 구성 확인</a:t>
            </a:r>
            <a:r>
              <a:rPr lang="en-US" altLang="ko-KR" noProof="1"/>
              <a:t>(</a:t>
            </a:r>
            <a:r>
              <a:rPr lang="ko-KR" altLang="en-US" noProof="1"/>
              <a:t>초기화 파라미터</a:t>
            </a:r>
            <a:r>
              <a:rPr lang="en-US" altLang="ko-KR" noProof="1"/>
              <a:t>, DB </a:t>
            </a:r>
            <a:r>
              <a:rPr lang="ko-KR" altLang="en-US" noProof="1"/>
              <a:t>프로퍼티</a:t>
            </a:r>
            <a:r>
              <a:rPr lang="en-US" altLang="ko-KR" noProof="1"/>
              <a:t>, </a:t>
            </a:r>
            <a:r>
              <a:rPr lang="ko-KR" altLang="en-US" noProof="1"/>
              <a:t>리스토어 포인트 자동 </a:t>
            </a:r>
            <a:r>
              <a:rPr lang="en-US" altLang="ko-KR" noProof="1"/>
              <a:t>UNDO </a:t>
            </a:r>
            <a:r>
              <a:rPr lang="ko-KR" altLang="en-US" noProof="1"/>
              <a:t>관리</a:t>
            </a:r>
            <a:r>
              <a:rPr lang="en-US" altLang="ko-KR" noProof="1"/>
              <a:t> </a:t>
            </a:r>
            <a:r>
              <a:rPr lang="ko-KR" altLang="en-US" noProof="1"/>
              <a:t>등</a:t>
            </a:r>
            <a:r>
              <a:rPr lang="en-US" altLang="ko-KR" noProof="1"/>
              <a:t>)</a:t>
            </a:r>
          </a:p>
          <a:p>
            <a:r>
              <a:rPr lang="ko-KR" altLang="en-US" noProof="1"/>
              <a:t>데이터베이스 스테이터스 표시</a:t>
            </a:r>
            <a:endParaRPr lang="en-US" altLang="ko-KR" noProof="1"/>
          </a:p>
          <a:p>
            <a:r>
              <a:rPr lang="ko-KR" altLang="en-US" noProof="1"/>
              <a:t>데이터 펌프</a:t>
            </a:r>
            <a:r>
              <a:rPr lang="en-US" altLang="ko-KR" noProof="1"/>
              <a:t>, export, import</a:t>
            </a:r>
          </a:p>
          <a:p>
            <a:r>
              <a:rPr lang="en-US" altLang="ko-KR" noProof="1"/>
              <a:t>RMAN </a:t>
            </a:r>
            <a:r>
              <a:rPr lang="ko-KR" altLang="en-US" noProof="1"/>
              <a:t>백업 및 복구</a:t>
            </a:r>
            <a:endParaRPr lang="en-US" altLang="ko-KR" noProof="1"/>
          </a:p>
          <a:p>
            <a:r>
              <a:rPr lang="ko-KR" altLang="en-US" noProof="1"/>
              <a:t>리소스 매니저 구성</a:t>
            </a:r>
            <a:endParaRPr lang="en-US" altLang="ko-KR" noProof="1"/>
          </a:p>
          <a:p>
            <a:r>
              <a:rPr lang="ko-KR" altLang="en-US" noProof="1"/>
              <a:t>스케줄러 설정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26" y="622571"/>
            <a:ext cx="9662917" cy="561368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Enterprise manager database express (</a:t>
            </a:r>
            <a:r>
              <a:rPr lang="en-US" altLang="ko-KR" dirty="0" err="1"/>
              <a:t>em</a:t>
            </a:r>
            <a:r>
              <a:rPr lang="en-US" altLang="ko-KR" dirty="0"/>
              <a:t> express)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9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6DC60A-790C-DA6C-FC52-0B9413BA4009}"/>
              </a:ext>
            </a:extLst>
          </p:cNvPr>
          <p:cNvSpPr/>
          <p:nvPr/>
        </p:nvSpPr>
        <p:spPr>
          <a:xfrm>
            <a:off x="851981" y="1770433"/>
            <a:ext cx="10488038" cy="424126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CBA4CD-0306-78AE-F1C0-9394E68ABEE9}"/>
              </a:ext>
            </a:extLst>
          </p:cNvPr>
          <p:cNvSpPr/>
          <p:nvPr/>
        </p:nvSpPr>
        <p:spPr>
          <a:xfrm>
            <a:off x="7872710" y="2936047"/>
            <a:ext cx="2619823" cy="1810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XML DB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AAE89C-070C-EEA9-A7A6-93F995BA96B5}"/>
              </a:ext>
            </a:extLst>
          </p:cNvPr>
          <p:cNvSpPr/>
          <p:nvPr/>
        </p:nvSpPr>
        <p:spPr>
          <a:xfrm>
            <a:off x="1420238" y="2188724"/>
            <a:ext cx="2815685" cy="23817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0A4530-5012-9C55-5542-AE29C84FA1D1}"/>
              </a:ext>
            </a:extLst>
          </p:cNvPr>
          <p:cNvSpPr/>
          <p:nvPr/>
        </p:nvSpPr>
        <p:spPr>
          <a:xfrm>
            <a:off x="4804180" y="2032000"/>
            <a:ext cx="5967582" cy="3657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2FBAE8-59C2-2384-FB4B-C39FF6B30EE2}"/>
              </a:ext>
            </a:extLst>
          </p:cNvPr>
          <p:cNvSpPr/>
          <p:nvPr/>
        </p:nvSpPr>
        <p:spPr>
          <a:xfrm>
            <a:off x="2150499" y="3240847"/>
            <a:ext cx="1747022" cy="6793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61DBE7-E3F5-72E7-CB26-E40F851AA2B0}"/>
              </a:ext>
            </a:extLst>
          </p:cNvPr>
          <p:cNvSpPr/>
          <p:nvPr/>
        </p:nvSpPr>
        <p:spPr>
          <a:xfrm>
            <a:off x="1998099" y="3088447"/>
            <a:ext cx="1747022" cy="6793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628A13-5637-544F-9BAD-D08E451D37DA}"/>
              </a:ext>
            </a:extLst>
          </p:cNvPr>
          <p:cNvSpPr/>
          <p:nvPr/>
        </p:nvSpPr>
        <p:spPr>
          <a:xfrm>
            <a:off x="1845699" y="2936047"/>
            <a:ext cx="1747022" cy="6793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리스너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D9B718-A87A-E484-A9F0-101EDE19D4E6}"/>
              </a:ext>
            </a:extLst>
          </p:cNvPr>
          <p:cNvSpPr/>
          <p:nvPr/>
        </p:nvSpPr>
        <p:spPr>
          <a:xfrm>
            <a:off x="5278174" y="2733941"/>
            <a:ext cx="1715311" cy="826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디스패처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F388738-C9F8-A58C-B7DE-5331B8B27B76}"/>
              </a:ext>
            </a:extLst>
          </p:cNvPr>
          <p:cNvGrpSpPr/>
          <p:nvPr/>
        </p:nvGrpSpPr>
        <p:grpSpPr>
          <a:xfrm>
            <a:off x="5436742" y="4147285"/>
            <a:ext cx="1715311" cy="904514"/>
            <a:chOff x="5453974" y="3103282"/>
            <a:chExt cx="1715311" cy="90451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5C18590-D218-8C77-03EB-A84E38AADFAC}"/>
                </a:ext>
              </a:extLst>
            </p:cNvPr>
            <p:cNvSpPr/>
            <p:nvPr/>
          </p:nvSpPr>
          <p:spPr>
            <a:xfrm>
              <a:off x="5453974" y="3180946"/>
              <a:ext cx="1715311" cy="826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862649-1534-62C5-719D-7C4CAA08029F}"/>
                </a:ext>
              </a:extLst>
            </p:cNvPr>
            <p:cNvSpPr txBox="1"/>
            <p:nvPr/>
          </p:nvSpPr>
          <p:spPr>
            <a:xfrm>
              <a:off x="6725028" y="310328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22D0E5-BBCB-2B6B-040A-9798847DDBD4}"/>
              </a:ext>
            </a:extLst>
          </p:cNvPr>
          <p:cNvSpPr/>
          <p:nvPr/>
        </p:nvSpPr>
        <p:spPr>
          <a:xfrm>
            <a:off x="5284342" y="4072549"/>
            <a:ext cx="1715311" cy="826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 서버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4F3471D-CF7D-C7B4-A91E-00D42BD08E63}"/>
              </a:ext>
            </a:extLst>
          </p:cNvPr>
          <p:cNvSpPr/>
          <p:nvPr/>
        </p:nvSpPr>
        <p:spPr>
          <a:xfrm>
            <a:off x="8028608" y="3148753"/>
            <a:ext cx="1261561" cy="12018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187B5E-1B4E-8A74-0691-5153824FD9FF}"/>
              </a:ext>
            </a:extLst>
          </p:cNvPr>
          <p:cNvSpPr txBox="1"/>
          <p:nvPr/>
        </p:nvSpPr>
        <p:spPr>
          <a:xfrm>
            <a:off x="8172559" y="357099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서버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CB5FD27-5F81-2E51-6032-79C3EBA23589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3592721" y="3147366"/>
            <a:ext cx="1685453" cy="128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010821A-9B64-4D81-5459-11EB6B6FC94E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>
            <a:off x="6135830" y="3560791"/>
            <a:ext cx="6168" cy="511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0A58B38-F5F6-AE18-0840-8B40E0B5DF8A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6999653" y="4147285"/>
            <a:ext cx="1188469" cy="338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9_TF56180624_Win32" id="{6015578C-7D5D-4D9F-B4C9-62F8FE79A225}" vid="{1D77FD14-6D0D-4F01-A4B4-6681689BE31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1430</TotalTime>
  <Words>649</Words>
  <Application>Microsoft Office PowerPoint</Application>
  <PresentationFormat>와이드스크린</PresentationFormat>
  <Paragraphs>188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Malgun Gothic Semilight</vt:lpstr>
      <vt:lpstr>nsr</vt:lpstr>
      <vt:lpstr>맑은 고딕</vt:lpstr>
      <vt:lpstr>Arial</vt:lpstr>
      <vt:lpstr>모노라인</vt:lpstr>
      <vt:lpstr>Oracle Database (심화편02)</vt:lpstr>
      <vt:lpstr>주제와 목표</vt:lpstr>
      <vt:lpstr>목차</vt:lpstr>
      <vt:lpstr>인스턴스 기동</vt:lpstr>
      <vt:lpstr>PowerPoint 프레젠테이션</vt:lpstr>
      <vt:lpstr>PowerPoint 프레젠테이션</vt:lpstr>
      <vt:lpstr>DB 관리 툴</vt:lpstr>
      <vt:lpstr>PowerPoint 프레젠테이션</vt:lpstr>
      <vt:lpstr>Enterprise manager database express (em express)</vt:lpstr>
      <vt:lpstr>Enterprise manager cloud control (emcc)</vt:lpstr>
      <vt:lpstr>ASM</vt:lpstr>
      <vt:lpstr>자동스토리지관리(ASM)</vt:lpstr>
      <vt:lpstr>ASM의 이점</vt:lpstr>
      <vt:lpstr>PowerPoint 프레젠테이션</vt:lpstr>
      <vt:lpstr>Q&amp;A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Hyeona Ko</dc:creator>
  <cp:lastModifiedBy>Hyeona Ko</cp:lastModifiedBy>
  <cp:revision>29</cp:revision>
  <dcterms:created xsi:type="dcterms:W3CDTF">2024-07-03T03:59:31Z</dcterms:created>
  <dcterms:modified xsi:type="dcterms:W3CDTF">2024-08-23T16:30:28Z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