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332" r:id="rId4"/>
    <p:sldId id="345" r:id="rId5"/>
    <p:sldId id="337" r:id="rId6"/>
    <p:sldId id="335" r:id="rId7"/>
    <p:sldId id="339" r:id="rId8"/>
    <p:sldId id="346" r:id="rId9"/>
    <p:sldId id="340" r:id="rId10"/>
    <p:sldId id="341" r:id="rId11"/>
    <p:sldId id="342" r:id="rId12"/>
    <p:sldId id="343" r:id="rId13"/>
    <p:sldId id="344" r:id="rId14"/>
    <p:sldId id="291" r:id="rId15"/>
    <p:sldId id="289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4171" autoAdjust="0"/>
  </p:normalViewPr>
  <p:slideViewPr>
    <p:cSldViewPr snapToGrid="0">
      <p:cViewPr varScale="1">
        <p:scale>
          <a:sx n="133" d="100"/>
          <a:sy n="133" d="100"/>
        </p:scale>
        <p:origin x="1296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9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자 이제 소스를 보면서 </a:t>
            </a:r>
            <a:r>
              <a:rPr lang="ko-KR" altLang="en-US" smtClean="0"/>
              <a:t>구조에 대해 더 살펴보도록 하죠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018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smtClean="0"/>
              <a:t>String Pool</a:t>
            </a:r>
            <a:r>
              <a:rPr lang="ko-KR" altLang="en-US" smtClean="0"/>
              <a:t>은 </a:t>
            </a:r>
            <a:r>
              <a:rPr lang="ko-KR" altLang="en-US" b="1" smtClean="0"/>
              <a:t>힙</a:t>
            </a:r>
            <a:r>
              <a:rPr lang="en-US" altLang="ko-KR" b="1" smtClean="0"/>
              <a:t>(Heap)</a:t>
            </a:r>
            <a:r>
              <a:rPr lang="ko-KR" altLang="en-US" smtClean="0"/>
              <a:t> 영역의 일부로</a:t>
            </a:r>
            <a:r>
              <a:rPr lang="en-US" altLang="ko-KR" smtClean="0"/>
              <a:t>, </a:t>
            </a:r>
            <a:r>
              <a:rPr lang="ko-KR" altLang="en-US" smtClean="0"/>
              <a:t>동일한 문자열 리터럴을 </a:t>
            </a:r>
            <a:r>
              <a:rPr lang="ko-KR" altLang="en-US" b="1" smtClean="0"/>
              <a:t>재사용</a:t>
            </a:r>
            <a:r>
              <a:rPr lang="ko-KR" altLang="en-US" smtClean="0"/>
              <a:t>하기 위해 </a:t>
            </a:r>
            <a:r>
              <a:rPr lang="en-US" altLang="ko-KR" smtClean="0"/>
              <a:t>JVM</a:t>
            </a:r>
            <a:r>
              <a:rPr lang="ko-KR" altLang="en-US" smtClean="0"/>
              <a:t>이 관리하는 공간입니다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40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 smtClean="0"/>
              <a:t>의 구조를 가져와봤는데요</a:t>
            </a:r>
            <a:r>
              <a:rPr lang="en-US" altLang="ko-KR" smtClean="0"/>
              <a:t>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이중에서 박스로 된 영역에 대해 중점적으로 설명하겠습니다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JVM</a:t>
            </a:r>
            <a:r>
              <a:rPr lang="ko-KR" altLang="en-US" smtClean="0"/>
              <a:t>의 구조를 가져와봤는데요</a:t>
            </a:r>
            <a:r>
              <a:rPr lang="en-US" altLang="ko-KR" smtClean="0"/>
              <a:t>. JVM</a:t>
            </a:r>
            <a:r>
              <a:rPr lang="ko-KR" altLang="en-US" smtClean="0"/>
              <a:t>의 동작방식에 대해 간단히 설명한 뒤에 </a:t>
            </a:r>
            <a:r>
              <a:rPr lang="ko-KR" altLang="en-US" baseline="0" smtClean="0"/>
              <a:t>이중에서 </a:t>
            </a:r>
            <a:r>
              <a:rPr lang="ko-KR" altLang="en-US" baseline="0" smtClean="0"/>
              <a:t>박스로 된 영역에 대해 중점적으로 설명하겠습니다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09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62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9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smtClean="0">
                <a:latin typeface="+mn-ea"/>
              </a:rPr>
              <a:t>Python, C#, Ruby</a:t>
            </a:r>
            <a:r>
              <a:rPr lang="ko-KR" altLang="en-US" sz="2000" smtClean="0">
                <a:latin typeface="+mn-ea"/>
              </a:rPr>
              <a:t>와 같은 언어에서도 가비지 컬렉터 개념이 있음</a:t>
            </a:r>
            <a:r>
              <a:rPr lang="en-US" altLang="ko-KR" sz="2000" smtClean="0">
                <a:latin typeface="+mn-ea"/>
              </a:rPr>
              <a:t>(</a:t>
            </a:r>
            <a:r>
              <a:rPr lang="ko-KR" altLang="en-US" sz="2000" smtClean="0">
                <a:latin typeface="+mn-ea"/>
              </a:rPr>
              <a:t>자바에만 있는 개념이 아님</a:t>
            </a:r>
            <a:r>
              <a:rPr lang="en-US" altLang="ko-KR" sz="2000" smtClean="0">
                <a:latin typeface="+mn-ea"/>
              </a:rPr>
              <a:t>)</a:t>
            </a:r>
            <a:r>
              <a:rPr lang="ko-KR" altLang="en-US" sz="2000" smtClean="0">
                <a:latin typeface="+mn-ea"/>
              </a:rPr>
              <a:t> </a:t>
            </a:r>
            <a:endParaRPr lang="en-US" altLang="ko-KR" sz="2000" smtClean="0">
              <a:latin typeface="+mn-ea"/>
            </a:endParaRPr>
          </a:p>
          <a:p>
            <a:r>
              <a:rPr lang="ko-KR" altLang="en-US" smtClean="0"/>
              <a:t>메모리가 언제 해제되는지 정확하게 알 수 없어서 제어하기 힘들며</a:t>
            </a:r>
            <a:r>
              <a:rPr lang="en-US" altLang="ko-KR" smtClean="0"/>
              <a:t>, </a:t>
            </a:r>
            <a:r>
              <a:rPr lang="ko-KR" altLang="en-US" smtClean="0"/>
              <a:t>동작하는 동안 다른 동작이 멈추기 때문에 </a:t>
            </a:r>
            <a:r>
              <a:rPr lang="en-US" altLang="ko-KR" smtClean="0"/>
              <a:t>GC</a:t>
            </a:r>
            <a:r>
              <a:rPr lang="ko-KR" altLang="en-US" smtClean="0"/>
              <a:t>가 너무 자주 실행되면 성능이 하락되는 단점도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17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578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290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-lab.kr/insight/java-interview-preparation-20240714" TargetMode="External"/><Relationship Id="rId2" Type="http://schemas.openxmlformats.org/officeDocument/2006/relationships/hyperlink" Target="https://inpa.tistory.com/entry/JAVA-%E2%98%95-JVM-%EB%82%B4%EB%B6%80-%EA%B5%AC%EC%A1%B0-%EB%A9%94%EB%AA%A8%EB%A6%AC-%EC%98%81%EC%97%AD-%EC%8B%AC%ED%99%94%ED%8E%B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512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smtClean="0">
                <a:solidFill>
                  <a:schemeClr val="bg1"/>
                </a:solidFill>
              </a:rPr>
              <a:t>자바의 메모리구조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자바의 메모리 구조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PC </a:t>
            </a:r>
            <a:r>
              <a:rPr lang="ko-KR" altLang="en-US" sz="2400" smtClean="0">
                <a:latin typeface="+mn-ea"/>
              </a:rPr>
              <a:t>레지스터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각 스레드마다 생성되는 영역으로 </a:t>
            </a:r>
            <a:r>
              <a:rPr lang="en-US" altLang="ko-KR" sz="2000" smtClean="0">
                <a:latin typeface="+mn-ea"/>
              </a:rPr>
              <a:t>JVM </a:t>
            </a:r>
            <a:r>
              <a:rPr lang="ko-KR" altLang="en-US" sz="2000" smtClean="0">
                <a:latin typeface="+mn-ea"/>
              </a:rPr>
              <a:t>명령어의 실행 위치</a:t>
            </a:r>
            <a:r>
              <a:rPr lang="en-US" altLang="ko-KR" sz="2000" smtClean="0">
                <a:latin typeface="+mn-ea"/>
              </a:rPr>
              <a:t>(</a:t>
            </a:r>
            <a:r>
              <a:rPr lang="ko-KR" altLang="en-US" sz="2000" smtClean="0">
                <a:latin typeface="+mn-ea"/>
              </a:rPr>
              <a:t>바이트코드의 주소</a:t>
            </a:r>
            <a:r>
              <a:rPr lang="en-US" altLang="ko-KR" sz="2000" smtClean="0">
                <a:latin typeface="+mn-ea"/>
              </a:rPr>
              <a:t>)</a:t>
            </a:r>
            <a:r>
              <a:rPr lang="ko-KR" altLang="en-US" sz="2000" smtClean="0">
                <a:latin typeface="+mn-ea"/>
              </a:rPr>
              <a:t>를 저장함</a:t>
            </a:r>
            <a:r>
              <a:rPr lang="en-US" altLang="ko-KR" sz="2000" smtClean="0">
                <a:latin typeface="+mn-ea"/>
              </a:rPr>
              <a:t>.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스레드가 어떤 명령을 실행해야 하는지 추적할때 사용함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565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자바의 메모리 구조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Native </a:t>
            </a:r>
            <a:r>
              <a:rPr lang="ko-KR" altLang="en-US" sz="2400" smtClean="0">
                <a:latin typeface="+mn-ea"/>
              </a:rPr>
              <a:t>영역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기계어로 작성된 프로그램을 실행시키거나 자바 이외의 언어로 작성된 네이티브 코드를 실행하기 위한 영역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50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메모리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구조의 구조도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152" y="1469708"/>
            <a:ext cx="5159647" cy="522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메모리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구조의 구조도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75400" y="2523180"/>
            <a:ext cx="1706400" cy="393521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14800" y="214268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Static </a:t>
            </a:r>
            <a:r>
              <a:rPr lang="ko-KR" altLang="en-US" smtClean="0"/>
              <a:t>영역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15600" y="2512014"/>
            <a:ext cx="1706400" cy="39463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361600" y="214268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Heap </a:t>
            </a:r>
            <a:r>
              <a:rPr lang="ko-KR" altLang="en-US" smtClean="0"/>
              <a:t>영역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89600" y="2512014"/>
            <a:ext cx="3530400" cy="3946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334400" y="2124717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Stack </a:t>
            </a:r>
            <a:r>
              <a:rPr lang="ko-KR" altLang="en-US" smtClean="0"/>
              <a:t>영역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26840" y="2661768"/>
            <a:ext cx="11775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smtClean="0">
                <a:latin typeface="+mj-ea"/>
                <a:ea typeface="+mj-ea"/>
              </a:rPr>
              <a:t>Test </a:t>
            </a:r>
            <a:r>
              <a:rPr lang="ko-KR" altLang="en-US" sz="1400" smtClean="0">
                <a:latin typeface="+mj-ea"/>
                <a:ea typeface="+mj-ea"/>
              </a:rPr>
              <a:t>클래스 정보</a:t>
            </a:r>
            <a:endParaRPr lang="ko-KR" altLang="en-US" sz="140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57600" y="5541868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57600" y="5515200"/>
            <a:ext cx="3139200" cy="8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25915"/>
              </p:ext>
            </p:extLst>
          </p:nvPr>
        </p:nvGraphicFramePr>
        <p:xfrm>
          <a:off x="5628332" y="5781231"/>
          <a:ext cx="1802068" cy="453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195">
                  <a:extLst>
                    <a:ext uri="{9D8B030D-6E8A-4147-A177-3AD203B41FA5}">
                      <a16:colId xmlns:a16="http://schemas.microsoft.com/office/drawing/2014/main" val="4227380766"/>
                    </a:ext>
                  </a:extLst>
                </a:gridCol>
                <a:gridCol w="943873">
                  <a:extLst>
                    <a:ext uri="{9D8B030D-6E8A-4147-A177-3AD203B41FA5}">
                      <a16:colId xmlns:a16="http://schemas.microsoft.com/office/drawing/2014/main" val="3846927745"/>
                    </a:ext>
                  </a:extLst>
                </a:gridCol>
              </a:tblGrid>
              <a:tr h="22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num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10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extLst>
                  <a:ext uri="{0D108BD9-81ED-4DB2-BD59-A6C34878D82A}">
                    <a16:rowId xmlns:a16="http://schemas.microsoft.com/office/drawing/2014/main" val="625396706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obj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x100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extLst>
                  <a:ext uri="{0D108BD9-81ED-4DB2-BD59-A6C34878D82A}">
                    <a16:rowId xmlns:a16="http://schemas.microsoft.com/office/drawing/2014/main" val="600683294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4557600" y="4627468"/>
            <a:ext cx="3139200" cy="8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557600" y="4625967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mathod1</a:t>
            </a:r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57600" y="3741868"/>
            <a:ext cx="3139200" cy="8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557600" y="3768536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mathod2</a:t>
            </a:r>
            <a:endParaRPr lang="ko-KR" altLang="en-US"/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299392"/>
              </p:ext>
            </p:extLst>
          </p:nvPr>
        </p:nvGraphicFramePr>
        <p:xfrm>
          <a:off x="5635532" y="4964839"/>
          <a:ext cx="1802068" cy="4533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8194">
                  <a:extLst>
                    <a:ext uri="{9D8B030D-6E8A-4147-A177-3AD203B41FA5}">
                      <a16:colId xmlns:a16="http://schemas.microsoft.com/office/drawing/2014/main" val="4227380766"/>
                    </a:ext>
                  </a:extLst>
                </a:gridCol>
                <a:gridCol w="943874">
                  <a:extLst>
                    <a:ext uri="{9D8B030D-6E8A-4147-A177-3AD203B41FA5}">
                      <a16:colId xmlns:a16="http://schemas.microsoft.com/office/drawing/2014/main" val="3846927745"/>
                    </a:ext>
                  </a:extLst>
                </a:gridCol>
              </a:tblGrid>
              <a:tr h="22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localNum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30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extLst>
                  <a:ext uri="{0D108BD9-81ED-4DB2-BD59-A6C34878D82A}">
                    <a16:rowId xmlns:a16="http://schemas.microsoft.com/office/drawing/2014/main" val="625396706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array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x200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extLst>
                  <a:ext uri="{0D108BD9-81ED-4DB2-BD59-A6C34878D82A}">
                    <a16:rowId xmlns:a16="http://schemas.microsoft.com/office/drawing/2014/main" val="600683294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7502"/>
              </p:ext>
            </p:extLst>
          </p:nvPr>
        </p:nvGraphicFramePr>
        <p:xfrm>
          <a:off x="2453732" y="2625768"/>
          <a:ext cx="1599868" cy="617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1902">
                  <a:extLst>
                    <a:ext uri="{9D8B030D-6E8A-4147-A177-3AD203B41FA5}">
                      <a16:colId xmlns:a16="http://schemas.microsoft.com/office/drawing/2014/main" val="4227380766"/>
                    </a:ext>
                  </a:extLst>
                </a:gridCol>
                <a:gridCol w="837966">
                  <a:extLst>
                    <a:ext uri="{9D8B030D-6E8A-4147-A177-3AD203B41FA5}">
                      <a16:colId xmlns:a16="http://schemas.microsoft.com/office/drawing/2014/main" val="3846927745"/>
                    </a:ext>
                  </a:extLst>
                </a:gridCol>
              </a:tblGrid>
              <a:tr h="22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x100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Test </a:t>
                      </a:r>
                    </a:p>
                    <a:p>
                      <a:pPr latinLnBrk="1"/>
                      <a:r>
                        <a:rPr lang="ko-KR" altLang="en-US" sz="1100" smtClean="0"/>
                        <a:t>인스턴스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extLst>
                  <a:ext uri="{0D108BD9-81ED-4DB2-BD59-A6C34878D82A}">
                    <a16:rowId xmlns:a16="http://schemas.microsoft.com/office/drawing/2014/main" val="625396706"/>
                  </a:ext>
                </a:extLst>
              </a:tr>
              <a:tr h="22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x200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array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extLst>
                  <a:ext uri="{0D108BD9-81ED-4DB2-BD59-A6C34878D82A}">
                    <a16:rowId xmlns:a16="http://schemas.microsoft.com/office/drawing/2014/main" val="600683294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05452"/>
              </p:ext>
            </p:extLst>
          </p:nvPr>
        </p:nvGraphicFramePr>
        <p:xfrm>
          <a:off x="660240" y="3275477"/>
          <a:ext cx="1487760" cy="2266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2560">
                  <a:extLst>
                    <a:ext uri="{9D8B030D-6E8A-4147-A177-3AD203B41FA5}">
                      <a16:colId xmlns:a16="http://schemas.microsoft.com/office/drawing/2014/main" val="4227380766"/>
                    </a:ext>
                  </a:extLst>
                </a:gridCol>
                <a:gridCol w="655200">
                  <a:extLst>
                    <a:ext uri="{9D8B030D-6E8A-4147-A177-3AD203B41FA5}">
                      <a16:colId xmlns:a16="http://schemas.microsoft.com/office/drawing/2014/main" val="3846927745"/>
                    </a:ext>
                  </a:extLst>
                </a:gridCol>
              </a:tblGrid>
              <a:tr h="2266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staticNum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smtClean="0"/>
                        <a:t>100</a:t>
                      </a:r>
                      <a:endParaRPr lang="ko-KR" altLang="en-US" sz="1100"/>
                    </a:p>
                  </a:txBody>
                  <a:tcPr marL="55892" marR="55892" marT="27946" marB="27946"/>
                </a:tc>
                <a:extLst>
                  <a:ext uri="{0D108BD9-81ED-4DB2-BD59-A6C34878D82A}">
                    <a16:rowId xmlns:a16="http://schemas.microsoft.com/office/drawing/2014/main" val="625396706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3828000" y="1515089"/>
            <a:ext cx="22344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smtClean="0">
                <a:latin typeface="+mn-ea"/>
              </a:rPr>
              <a:t>Test </a:t>
            </a:r>
            <a:r>
              <a:rPr lang="ko-KR" altLang="en-US" sz="1200" smtClean="0">
                <a:latin typeface="+mn-ea"/>
              </a:rPr>
              <a:t>객체 </a:t>
            </a:r>
            <a:r>
              <a:rPr lang="en-US" altLang="ko-KR" sz="1200" smtClean="0">
                <a:latin typeface="+mn-ea"/>
              </a:rPr>
              <a:t>{</a:t>
            </a:r>
          </a:p>
          <a:p>
            <a:r>
              <a:rPr lang="en-US" altLang="ko-KR" sz="1200" smtClean="0">
                <a:latin typeface="+mn-ea"/>
              </a:rPr>
              <a:t>   “Hello”</a:t>
            </a:r>
            <a:r>
              <a:rPr lang="ko-KR" altLang="en-US" sz="1200" smtClean="0">
                <a:latin typeface="+mn-ea"/>
              </a:rPr>
              <a:t>의 번지수</a:t>
            </a:r>
            <a:r>
              <a:rPr lang="en-US" altLang="ko-KR" sz="1200" smtClean="0">
                <a:latin typeface="+mn-ea"/>
              </a:rPr>
              <a:t>	</a:t>
            </a:r>
          </a:p>
          <a:p>
            <a:r>
              <a:rPr lang="en-US" altLang="ko-KR" sz="1200" smtClean="0">
                <a:latin typeface="+mn-ea"/>
              </a:rPr>
              <a:t>}</a:t>
            </a:r>
            <a:endParaRPr lang="ko-KR" altLang="en-US" sz="1200">
              <a:latin typeface="+mn-ea"/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 flipV="1">
            <a:off x="3801600" y="2142682"/>
            <a:ext cx="406800" cy="66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63000" y="4882002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String Pool</a:t>
            </a: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503950" y="5251334"/>
            <a:ext cx="1529700" cy="10774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536634" y="5332187"/>
            <a:ext cx="7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Hello</a:t>
            </a: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8088000" y="2512014"/>
            <a:ext cx="1706400" cy="39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9962400" y="2486860"/>
            <a:ext cx="1706400" cy="39463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8036400" y="2109253"/>
            <a:ext cx="1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PC </a:t>
            </a:r>
            <a:r>
              <a:rPr lang="ko-KR" altLang="en-US" smtClean="0"/>
              <a:t>레지스터</a:t>
            </a:r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962400" y="2117528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Native </a:t>
            </a:r>
            <a:r>
              <a:rPr lang="ko-KR" altLang="en-US" smtClean="0"/>
              <a:t>영역</a:t>
            </a:r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8187600" y="5505868"/>
            <a:ext cx="1486800" cy="8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8187600" y="5521519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187600" y="4632354"/>
            <a:ext cx="1486800" cy="8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188800" y="3747954"/>
            <a:ext cx="1486800" cy="8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161200" y="4606123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mathod1</a:t>
            </a:r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161200" y="3741411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mathod2</a:t>
            </a: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0053600" y="5507068"/>
            <a:ext cx="1486800" cy="8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053600" y="5522719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main</a:t>
            </a:r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10053600" y="4626354"/>
            <a:ext cx="1486800" cy="8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054800" y="3749154"/>
            <a:ext cx="1486800" cy="87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10027200" y="4607323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mathod1</a:t>
            </a:r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10027200" y="3742611"/>
            <a:ext cx="1440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mathod2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2"/>
              </a:rPr>
              <a:t>https://inpa.tistory.com/entry/JAVA-%E2%98%95-JVM-%EB%82%B4%EB%B6%80-%EA%B5%AC%EC%A1%B0-%EB%A9%94%EB%AA%A8%EB%A6%AC-%EC%98%81%EC%97%AD-%</a:t>
            </a:r>
            <a:r>
              <a:rPr lang="en-US" altLang="ko-KR" smtClean="0">
                <a:latin typeface="+mn-ea"/>
                <a:hlinkClick r:id="rId2"/>
              </a:rPr>
              <a:t>EC%8B%AC%ED%99%94%ED%8E%B8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</a:t>
            </a:r>
            <a:r>
              <a:rPr lang="en-US" altLang="ko-KR" smtClean="0">
                <a:latin typeface="+mn-ea"/>
                <a:hlinkClick r:id="rId3"/>
              </a:rPr>
              <a:t>f-lab.kr/insight/java-interview-preparation-20240714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https://www.baeldung.com/java-stack-heap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자바의 메모리 구조 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메모리 </a:t>
            </a:r>
            <a:r>
              <a:rPr lang="ko-KR" altLang="en-US" sz="2400" b="1" smtClean="0">
                <a:latin typeface="+mn-ea"/>
              </a:rPr>
              <a:t>구조의 구조도 </a:t>
            </a:r>
            <a:r>
              <a:rPr lang="en-US" altLang="ko-KR" sz="2400" b="1" smtClean="0">
                <a:latin typeface="+mn-ea"/>
              </a:rPr>
              <a:t>with Code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자바의 메모리 구조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00" y="1379219"/>
            <a:ext cx="5559862" cy="50270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1424" y="1379219"/>
            <a:ext cx="2643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600" smtClean="0">
                <a:latin typeface="+mn-ea"/>
              </a:rPr>
              <a:t>JVM</a:t>
            </a:r>
            <a:r>
              <a:rPr lang="ko-KR" altLang="en-US" sz="3600" smtClean="0">
                <a:latin typeface="+mn-ea"/>
              </a:rPr>
              <a:t>의 구조</a:t>
            </a:r>
            <a:endParaRPr lang="en-US" altLang="ko-KR" sz="36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2800" y="6350400"/>
            <a:ext cx="684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출처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) https://inpa.tistory.com/entry/JAVA-JVM-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내부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구조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메모리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영역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심화편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98400" y="4514400"/>
            <a:ext cx="4968000" cy="77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자바의 메모리 구조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400" y="1379219"/>
            <a:ext cx="5559862" cy="502701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41424" y="1379219"/>
            <a:ext cx="2643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600" smtClean="0">
                <a:latin typeface="+mn-ea"/>
              </a:rPr>
              <a:t>JVM</a:t>
            </a:r>
            <a:r>
              <a:rPr lang="ko-KR" altLang="en-US" sz="3600" smtClean="0">
                <a:latin typeface="+mn-ea"/>
              </a:rPr>
              <a:t>의 구조</a:t>
            </a:r>
            <a:endParaRPr lang="en-US" altLang="ko-KR" sz="3600" dirty="0" smtClean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2800" y="6350400"/>
            <a:ext cx="684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출처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) https://inpa.tistory.com/entry/JAVA-JVM-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내부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구조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메모리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영역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심화편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398400" y="4514400"/>
            <a:ext cx="4968000" cy="777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자바의 메모리 구조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+mn-ea"/>
              </a:rPr>
              <a:t>Method </a:t>
            </a:r>
            <a:r>
              <a:rPr lang="en-US" altLang="ko-KR" sz="2400" smtClean="0">
                <a:latin typeface="+mn-ea"/>
              </a:rPr>
              <a:t>Area(Static) </a:t>
            </a:r>
            <a:r>
              <a:rPr lang="ko-KR" altLang="en-US" sz="2400" smtClean="0">
                <a:latin typeface="+mn-ea"/>
              </a:rPr>
              <a:t>영역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JVM</a:t>
            </a:r>
            <a:r>
              <a:rPr lang="ko-KR" altLang="en-US" sz="2000" smtClean="0">
                <a:latin typeface="+mn-ea"/>
              </a:rPr>
              <a:t>이 시작될때 생성되며</a:t>
            </a:r>
            <a:r>
              <a:rPr lang="en-US" altLang="ko-KR" sz="2000">
                <a:latin typeface="+mn-ea"/>
              </a:rPr>
              <a:t> </a:t>
            </a:r>
            <a:r>
              <a:rPr lang="ko-KR" altLang="en-US" sz="2000" smtClean="0">
                <a:latin typeface="+mn-ea"/>
              </a:rPr>
              <a:t>프로그램 종료까지 유지가 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클래스 로딩시 클래스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메소드 정보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, static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변수가 저장됨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348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자바의 메모리 구조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Heap </a:t>
            </a:r>
            <a:r>
              <a:rPr lang="ko-KR" altLang="en-US" sz="2400" smtClean="0">
                <a:latin typeface="+mn-ea"/>
              </a:rPr>
              <a:t>영역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모든 스레드에게 공유되는 자원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런타임시 동적으로 할당하여 사용하는 영역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주로 객체 인스턴스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배열 등 참조형 변수가 저장이 되며 가비지 컬렉터에 의해 관리가 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59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자바의 메모리 구조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Heap </a:t>
            </a:r>
            <a:r>
              <a:rPr lang="ko-KR" altLang="en-US" sz="2400" smtClean="0">
                <a:latin typeface="+mn-ea"/>
              </a:rPr>
              <a:t>영역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효율적으로 메모리 관리를 하기 위해서 </a:t>
            </a:r>
            <a:r>
              <a:rPr lang="en-US" altLang="ko-KR" sz="2000" smtClean="0">
                <a:latin typeface="+mn-ea"/>
              </a:rPr>
              <a:t>5</a:t>
            </a:r>
            <a:r>
              <a:rPr lang="ko-KR" altLang="en-US" sz="2000" smtClean="0">
                <a:latin typeface="+mn-ea"/>
              </a:rPr>
              <a:t>가지 영역으로 나뉨</a:t>
            </a:r>
            <a:r>
              <a:rPr lang="ko-KR" altLang="en-US" sz="2400" smtClean="0">
                <a:latin typeface="+mn-ea"/>
              </a:rPr>
              <a:t> </a:t>
            </a:r>
            <a:endParaRPr lang="en-US" altLang="ko-KR" sz="240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800" y="3310824"/>
            <a:ext cx="4978237" cy="32746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52800" y="6277680"/>
            <a:ext cx="684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출처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) https://inpa.tistory.com/entry/JAVA-JVM-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내부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구조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메모리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영역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심화편</a:t>
            </a:r>
          </a:p>
        </p:txBody>
      </p:sp>
    </p:spTree>
    <p:extLst>
      <p:ext uri="{BB962C8B-B14F-4D97-AF65-F5344CB8AC3E}">
        <p14:creationId xmlns:p14="http://schemas.microsoft.com/office/powerpoint/2010/main" val="162849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자바의 메모리 구조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가비지 컬렉터</a:t>
            </a:r>
            <a:r>
              <a:rPr lang="en-US" altLang="ko-KR" sz="2400">
                <a:latin typeface="+mn-ea"/>
              </a:rPr>
              <a:t>(</a:t>
            </a:r>
            <a:r>
              <a:rPr lang="en-US" altLang="ko-KR" sz="2400">
                <a:latin typeface="+mn-ea"/>
              </a:rPr>
              <a:t>Garbage </a:t>
            </a:r>
            <a:r>
              <a:rPr lang="en-US" altLang="ko-KR" sz="2400" smtClean="0">
                <a:latin typeface="+mn-ea"/>
              </a:rPr>
              <a:t>Collector, GC)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사용하지 않는 객체를 자동으로 제거해주는 기능</a:t>
            </a:r>
            <a:endParaRPr lang="en-US" altLang="ko-KR" sz="24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개발자가 메모리 관리를 신경쓰</a:t>
            </a:r>
            <a:r>
              <a:rPr lang="ko-KR" altLang="en-US" sz="2000" smtClean="0">
                <a:latin typeface="+mn-ea"/>
              </a:rPr>
              <a:t>지 않아도 되는 장점이 있음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GC</a:t>
            </a:r>
            <a:r>
              <a:rPr lang="ko-KR" altLang="en-US" sz="2000" smtClean="0">
                <a:latin typeface="+mn-ea"/>
              </a:rPr>
              <a:t>가 너무 자주 실행되면 성능이 하락되는 단점도 있음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800" y="4730988"/>
            <a:ext cx="2872800" cy="19984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1600" y="6320880"/>
            <a:ext cx="684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>
                <a:solidFill>
                  <a:schemeClr val="bg2">
                    <a:lumMod val="75000"/>
                  </a:schemeClr>
                </a:solidFill>
                <a:latin typeface="+mj-lt"/>
              </a:rPr>
              <a:t>출처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) https://inpa.tistory.com/entry/JAVA-JVM-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내부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구조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메모리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영역</a:t>
            </a:r>
            <a:r>
              <a:rPr lang="en-US" altLang="ko-KR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-</a:t>
            </a:r>
            <a:r>
              <a:rPr lang="ko-KR" altLang="en-US" sz="1400">
                <a:solidFill>
                  <a:schemeClr val="bg2">
                    <a:lumMod val="75000"/>
                  </a:schemeClr>
                </a:solidFill>
                <a:latin typeface="+mj-lt"/>
              </a:rPr>
              <a:t>심화편</a:t>
            </a:r>
          </a:p>
        </p:txBody>
      </p:sp>
    </p:spTree>
    <p:extLst>
      <p:ext uri="{BB962C8B-B14F-4D97-AF65-F5344CB8AC3E}">
        <p14:creationId xmlns:p14="http://schemas.microsoft.com/office/powerpoint/2010/main" val="10304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자바의 메모리 구조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Stack </a:t>
            </a:r>
            <a:r>
              <a:rPr lang="ko-KR" altLang="en-US" sz="2400" smtClean="0">
                <a:latin typeface="+mn-ea"/>
              </a:rPr>
              <a:t>영역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메소드 호출시 각각 스택 프레임이 생성되고 메소드 종료시 해당 프레임은 사라지게 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주로 호출된 메소드의 매개 변수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지역 변수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반환값 등 수행시 일어나는 값들이 임시로 저장됨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44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1661</TotalTime>
  <Words>483</Words>
  <Application>Microsoft Office PowerPoint</Application>
  <PresentationFormat>와이드스크린</PresentationFormat>
  <Paragraphs>104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652</cp:revision>
  <dcterms:created xsi:type="dcterms:W3CDTF">2024-06-11T12:37:20Z</dcterms:created>
  <dcterms:modified xsi:type="dcterms:W3CDTF">2024-10-18T14:50:58Z</dcterms:modified>
</cp:coreProperties>
</file>