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2" r:id="rId4"/>
    <p:sldId id="279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81" r:id="rId16"/>
    <p:sldId id="286" r:id="rId17"/>
    <p:sldId id="283" r:id="rId18"/>
    <p:sldId id="284" r:id="rId19"/>
    <p:sldId id="285" r:id="rId20"/>
    <p:sldId id="287" r:id="rId21"/>
    <p:sldId id="296" r:id="rId22"/>
    <p:sldId id="293" r:id="rId23"/>
    <p:sldId id="297" r:id="rId24"/>
    <p:sldId id="295" r:id="rId25"/>
    <p:sldId id="290" r:id="rId26"/>
    <p:sldId id="291" r:id="rId27"/>
    <p:sldId id="298" r:id="rId28"/>
    <p:sldId id="277" r:id="rId29"/>
    <p:sldId id="288" r:id="rId30"/>
    <p:sldId id="27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624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TP" TargetMode="External"/><Relationship Id="rId2" Type="http://schemas.openxmlformats.org/officeDocument/2006/relationships/hyperlink" Target="https://jeonghwan-kim.github.io/2024/05/04/content-negoti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eonghwan-kim.github.io/2024/03/04/http-cooki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4279" y="2307426"/>
            <a:ext cx="51896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smtClean="0"/>
              <a:t>HTTP</a:t>
            </a:r>
            <a:endParaRPr lang="ko-KR" altLang="en-US" sz="19900" b="1"/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426200" y="1633834"/>
            <a:ext cx="488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/>
              <a:t>시작 라인</a:t>
            </a:r>
            <a:r>
              <a:rPr lang="en-US" altLang="ko-KR" sz="2400" smtClean="0"/>
              <a:t>(</a:t>
            </a:r>
            <a:r>
              <a:rPr lang="ko-KR" altLang="en-US" sz="2400" smtClean="0"/>
              <a:t>요청 라인</a:t>
            </a:r>
            <a:r>
              <a:rPr lang="en-US" altLang="ko-KR" sz="2400" smtClean="0"/>
              <a:t>/ </a:t>
            </a:r>
            <a:r>
              <a:rPr lang="ko-KR" altLang="en-US" sz="2400" smtClean="0"/>
              <a:t>상태 라인</a:t>
            </a:r>
            <a:r>
              <a:rPr lang="en-US" altLang="ko-KR" sz="2400" smtClean="0"/>
              <a:t>)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6456521" y="2095499"/>
            <a:ext cx="5672138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요청</a:t>
            </a:r>
            <a:endParaRPr lang="en-US" altLang="ko-KR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HTTP </a:t>
            </a:r>
            <a:r>
              <a:rPr lang="ko-KR" altLang="en-US" smtClean="0"/>
              <a:t>메서드 </a:t>
            </a:r>
            <a:r>
              <a:rPr lang="en-US" altLang="ko-KR" smtClean="0"/>
              <a:t>: GET, POST </a:t>
            </a:r>
            <a:r>
              <a:rPr lang="ko-KR" altLang="en-US" smtClean="0"/>
              <a:t>등</a:t>
            </a:r>
            <a:endParaRPr lang="en-US" altLang="ko-KR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요청 대상 </a:t>
            </a:r>
            <a:r>
              <a:rPr lang="en-US" altLang="ko-KR" smtClean="0"/>
              <a:t>: </a:t>
            </a:r>
            <a:r>
              <a:rPr lang="ko-KR" altLang="en-US" smtClean="0"/>
              <a:t>요청할 리소스의 경로</a:t>
            </a:r>
            <a:endParaRPr lang="en-US" altLang="ko-KR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HTTP </a:t>
            </a:r>
            <a:r>
              <a:rPr lang="ko-KR" altLang="en-US" smtClean="0"/>
              <a:t>버전 </a:t>
            </a:r>
            <a:r>
              <a:rPr lang="en-US" altLang="ko-KR" smtClean="0"/>
              <a:t>: </a:t>
            </a:r>
            <a:r>
              <a:rPr lang="ko-KR" altLang="en-US" smtClean="0"/>
              <a:t>사용중인 </a:t>
            </a:r>
            <a:r>
              <a:rPr lang="en-US" altLang="ko-KR" smtClean="0"/>
              <a:t>HTTP </a:t>
            </a:r>
            <a:r>
              <a:rPr lang="ko-KR" altLang="en-US" smtClean="0"/>
              <a:t>프로토콜의 버전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456521" y="4587239"/>
            <a:ext cx="57483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응답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mtClean="0"/>
              <a:t>HTTP </a:t>
            </a:r>
            <a:r>
              <a:rPr lang="ko-KR" altLang="en-US" smtClean="0"/>
              <a:t>버전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ko-KR" altLang="en-US"/>
              <a:t>사용중인 </a:t>
            </a:r>
            <a:r>
              <a:rPr lang="en-US" altLang="ko-KR"/>
              <a:t>HTTP </a:t>
            </a:r>
            <a:r>
              <a:rPr lang="ko-KR" altLang="en-US"/>
              <a:t>프로토콜의 버전</a:t>
            </a:r>
            <a:endParaRPr lang="en-US" altLang="ko-KR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HTTP</a:t>
            </a:r>
            <a:r>
              <a:rPr lang="ko-KR" altLang="en-US"/>
              <a:t> </a:t>
            </a:r>
            <a:r>
              <a:rPr lang="ko-KR" altLang="en-US" err="1" smtClean="0"/>
              <a:t>상태코드</a:t>
            </a:r>
            <a:endParaRPr lang="en-US" altLang="ko-KR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mtClean="0"/>
              <a:t>문구 </a:t>
            </a:r>
            <a:r>
              <a:rPr lang="en-US" altLang="ko-KR" smtClean="0"/>
              <a:t>: </a:t>
            </a:r>
            <a:r>
              <a:rPr lang="ko-KR" altLang="en-US" err="1" smtClean="0"/>
              <a:t>상태코드에</a:t>
            </a:r>
            <a:r>
              <a:rPr lang="ko-KR" altLang="en-US" smtClean="0"/>
              <a:t> 대한 설명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519862" y="3853208"/>
            <a:ext cx="53111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GET /index.html HTTP/1.1</a:t>
            </a:r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6637020" y="6029784"/>
            <a:ext cx="531114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HTTP/1.1 200 OK</a:t>
            </a:r>
            <a:endParaRPr lang="ko-KR" altLang="en-US" sz="1600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4. HTTP </a:t>
            </a:r>
            <a:r>
              <a:rPr lang="ko-KR" altLang="en-US" sz="5400" b="1" smtClean="0">
                <a:latin typeface="+mj-ea"/>
              </a:rPr>
              <a:t>메시지 구조</a:t>
            </a:r>
            <a:endParaRPr lang="ko-KR" altLang="en-US" sz="5400" b="1">
              <a:latin typeface="+mj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1" y="1931014"/>
            <a:ext cx="5130879" cy="41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519862" y="2392679"/>
            <a:ext cx="5672138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C00000"/>
                </a:solidFill>
              </a:rPr>
              <a:t>HTTP </a:t>
            </a:r>
            <a:r>
              <a:rPr lang="ko-KR" altLang="en-US">
                <a:solidFill>
                  <a:srgbClr val="C00000"/>
                </a:solidFill>
              </a:rPr>
              <a:t>전송에 필요한 모든 부가정보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각 헤더는 </a:t>
            </a:r>
            <a:r>
              <a:rPr lang="en-US" altLang="ko-KR" smtClean="0"/>
              <a:t>key-value </a:t>
            </a:r>
            <a:r>
              <a:rPr lang="ko-KR" altLang="en-US" smtClean="0"/>
              <a:t>형식으로 </a:t>
            </a:r>
            <a:r>
              <a:rPr lang="ko-KR" altLang="en-US" err="1" smtClean="0"/>
              <a:t>다건이</a:t>
            </a:r>
            <a:r>
              <a:rPr lang="ko-KR" altLang="en-US" smtClean="0"/>
              <a:t> 있을 수 있음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각 헤더는 </a:t>
            </a:r>
            <a:r>
              <a:rPr lang="ko-KR" altLang="en-US" err="1" smtClean="0"/>
              <a:t>개행문자</a:t>
            </a:r>
            <a:r>
              <a:rPr lang="en-US" altLang="ko-KR" smtClean="0"/>
              <a:t>(CRLF)</a:t>
            </a:r>
            <a:r>
              <a:rPr lang="ko-KR" altLang="en-US" smtClean="0"/>
              <a:t>로 구분됨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580822" y="3884919"/>
            <a:ext cx="531114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/>
              <a:t>Host: www.example.com</a:t>
            </a:r>
          </a:p>
          <a:p>
            <a:r>
              <a:rPr lang="en-US" altLang="ko-KR" sz="1600"/>
              <a:t>User-Agent: Mozilla/5.0 (Windows NT 10.0; Win64; x64) </a:t>
            </a:r>
            <a:r>
              <a:rPr lang="en-US" altLang="ko-KR" sz="1600" err="1"/>
              <a:t>AppleWebKit</a:t>
            </a:r>
            <a:r>
              <a:rPr lang="en-US" altLang="ko-KR" sz="1600"/>
              <a:t>/537.36 (KHTML, like Gecko) Chrome/58.0.3029.110 Safari/537.3</a:t>
            </a:r>
          </a:p>
          <a:p>
            <a:r>
              <a:rPr lang="en-US" altLang="ko-KR" sz="1600"/>
              <a:t>Accept-Language: </a:t>
            </a:r>
            <a:r>
              <a:rPr lang="en-US" altLang="ko-KR" sz="1600" err="1"/>
              <a:t>en-US,en;q</a:t>
            </a:r>
            <a:r>
              <a:rPr lang="en-US" altLang="ko-KR" sz="1600"/>
              <a:t>=0.9</a:t>
            </a:r>
            <a:endParaRPr lang="ko-KR" altLang="en-US" sz="160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4. HTTP </a:t>
            </a:r>
            <a:r>
              <a:rPr lang="ko-KR" altLang="en-US" sz="5400" b="1" smtClean="0">
                <a:latin typeface="+mj-ea"/>
              </a:rPr>
              <a:t>메시지 구조</a:t>
            </a:r>
            <a:endParaRPr lang="ko-KR" altLang="en-US" sz="5400" b="1"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1" y="1931014"/>
            <a:ext cx="5130879" cy="41394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403340" y="1931014"/>
            <a:ext cx="488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latin typeface="+mn-ea"/>
              </a:rPr>
              <a:t>헤더</a:t>
            </a:r>
            <a:endParaRPr lang="ko-KR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86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519862" y="2559210"/>
            <a:ext cx="5672138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헤더 섹션의 끝을 표시하는 것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반드시 존재해야 됨</a:t>
            </a:r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4. HTTP </a:t>
            </a:r>
            <a:r>
              <a:rPr lang="ko-KR" altLang="en-US" sz="5400" b="1" smtClean="0">
                <a:latin typeface="+mj-ea"/>
              </a:rPr>
              <a:t>메시지 구조</a:t>
            </a:r>
            <a:endParaRPr lang="ko-KR" altLang="en-US" sz="5400" b="1">
              <a:latin typeface="+mj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1" y="1931014"/>
            <a:ext cx="5130879" cy="41394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03340" y="1931014"/>
            <a:ext cx="488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mtClean="0">
                <a:latin typeface="+mn-ea"/>
              </a:rPr>
              <a:t>공백 라인</a:t>
            </a:r>
            <a:r>
              <a:rPr lang="en-US" altLang="ko-KR" sz="2400" smtClean="0">
                <a:latin typeface="+mn-ea"/>
              </a:rPr>
              <a:t>(CRLF)</a:t>
            </a:r>
            <a:endParaRPr lang="ko-KR" altLang="en-US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59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61" y="1931014"/>
            <a:ext cx="5130879" cy="4139489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03340" y="1931014"/>
            <a:ext cx="488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smtClean="0"/>
              <a:t>message body</a:t>
            </a:r>
            <a:endParaRPr lang="ko-KR" altLang="en-US" sz="240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4. HTTP </a:t>
            </a:r>
            <a:r>
              <a:rPr lang="ko-KR" altLang="en-US" sz="5400" b="1" smtClean="0">
                <a:latin typeface="+mj-ea"/>
              </a:rPr>
              <a:t>메시지 구조</a:t>
            </a:r>
            <a:endParaRPr lang="ko-KR" altLang="en-US" sz="5400" b="1"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19862" y="2559210"/>
            <a:ext cx="56721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실제 전송할 데이터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GET </a:t>
            </a:r>
            <a:r>
              <a:rPr lang="ko-KR" altLang="en-US" smtClean="0"/>
              <a:t>요청시에는 본문이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4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958526"/>
            <a:ext cx="9597866" cy="312365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5. HTTP </a:t>
            </a:r>
            <a:r>
              <a:rPr lang="ko-KR" altLang="en-US" sz="5400" b="1" smtClean="0">
                <a:latin typeface="+mj-ea"/>
              </a:rPr>
              <a:t>헤더</a:t>
            </a:r>
            <a:endParaRPr lang="ko-KR" altLang="en-US" sz="5400" b="1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63040" y="5131120"/>
            <a:ext cx="75551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출처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>
                <a:solidFill>
                  <a:schemeClr val="bg2">
                    <a:lumMod val="50000"/>
                  </a:schemeClr>
                </a:solidFill>
              </a:rPr>
              <a:t>https://developer.mozilla.org/ko/docs/Web/HTTP/Messages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1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6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663623"/>
            <a:ext cx="6804660" cy="2214598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5. HTTP </a:t>
            </a:r>
            <a:r>
              <a:rPr lang="ko-KR" altLang="en-US" sz="5400" b="1" smtClean="0">
                <a:latin typeface="+mj-ea"/>
              </a:rPr>
              <a:t>헤더</a:t>
            </a:r>
            <a:endParaRPr lang="ko-KR" altLang="en-US" sz="5400" b="1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5820" y="4072136"/>
            <a:ext cx="98374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요청 헤더</a:t>
            </a:r>
            <a:r>
              <a:rPr lang="en-US" altLang="ko-KR"/>
              <a:t>(Request Headers</a:t>
            </a:r>
            <a:r>
              <a:rPr lang="en-US" altLang="ko-KR" smtClean="0"/>
              <a:t>) : </a:t>
            </a:r>
            <a:r>
              <a:rPr lang="ko-KR" altLang="en-US"/>
              <a:t>클라이언트가 서버에 요청을 보낼 때 사용되는 </a:t>
            </a:r>
            <a:r>
              <a:rPr lang="ko-KR" altLang="en-US" smtClean="0"/>
              <a:t>헤더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응답 헤더</a:t>
            </a:r>
            <a:r>
              <a:rPr lang="en-US" altLang="ko-KR"/>
              <a:t>(Response Headers</a:t>
            </a:r>
            <a:r>
              <a:rPr lang="en-US" altLang="ko-KR" smtClean="0"/>
              <a:t>) : </a:t>
            </a:r>
            <a:r>
              <a:rPr lang="ko-KR" altLang="en-US" smtClean="0"/>
              <a:t>서버가 클라이언트에게 응답을 </a:t>
            </a:r>
            <a:r>
              <a:rPr lang="ko-KR" altLang="en-US"/>
              <a:t>보낼 때 사용되는 헤더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일반 헤더</a:t>
            </a:r>
            <a:r>
              <a:rPr lang="en-US" altLang="ko-KR"/>
              <a:t>(General Headers</a:t>
            </a:r>
            <a:r>
              <a:rPr lang="en-US" altLang="ko-KR" smtClean="0"/>
              <a:t>) : </a:t>
            </a:r>
            <a:r>
              <a:rPr lang="ko-KR" altLang="en-US"/>
              <a:t>요청과 응답 메세지 전체에 적용되는 정보가 있는 </a:t>
            </a:r>
            <a:r>
              <a:rPr lang="ko-KR" altLang="en-US" smtClean="0"/>
              <a:t>헤더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표현 헤더</a:t>
            </a:r>
            <a:r>
              <a:rPr lang="en-US" altLang="ko-KR"/>
              <a:t>(Representation Headers</a:t>
            </a:r>
            <a:r>
              <a:rPr lang="en-US" altLang="ko-KR" smtClean="0"/>
              <a:t>) :  </a:t>
            </a:r>
            <a:r>
              <a:rPr lang="ko-KR" altLang="en-US"/>
              <a:t>메시지 본문에 대한 메타데이터를 제공하는 헤더</a:t>
            </a:r>
          </a:p>
        </p:txBody>
      </p:sp>
    </p:spTree>
    <p:extLst>
      <p:ext uri="{BB962C8B-B14F-4D97-AF65-F5344CB8AC3E}">
        <p14:creationId xmlns:p14="http://schemas.microsoft.com/office/powerpoint/2010/main" val="25219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5. HTTP </a:t>
            </a:r>
            <a:r>
              <a:rPr lang="ko-KR" altLang="en-US" sz="5400" b="1" smtClean="0">
                <a:latin typeface="+mj-ea"/>
              </a:rPr>
              <a:t>헤더</a:t>
            </a:r>
            <a:endParaRPr lang="ko-KR" altLang="en-US" sz="5400" b="1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26687" y="3519958"/>
            <a:ext cx="98374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종류</a:t>
            </a:r>
            <a:endParaRPr lang="en-US" altLang="ko-KR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Accept: </a:t>
            </a:r>
            <a:r>
              <a:rPr lang="ko-KR" altLang="en-US">
                <a:latin typeface="+mn-ea"/>
              </a:rPr>
              <a:t>클라이언트가 선호하는 미디어 타입 전달을 요청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Accept-Charset: </a:t>
            </a:r>
            <a:r>
              <a:rPr lang="ko-KR" altLang="en-US">
                <a:latin typeface="+mn-ea"/>
              </a:rPr>
              <a:t>클라이언트가 선호하는 문자 인코딩을 요청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Accept-Encoding: </a:t>
            </a:r>
            <a:r>
              <a:rPr lang="ko-KR" altLang="en-US">
                <a:latin typeface="+mn-ea"/>
              </a:rPr>
              <a:t>클라이언트가 선호하는 압축 인코딩을 요청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Accept-Language: </a:t>
            </a:r>
            <a:r>
              <a:rPr lang="ko-KR" altLang="en-US">
                <a:latin typeface="+mn-ea"/>
              </a:rPr>
              <a:t>클라이언트가 선호하는 자연 언어를 요청</a:t>
            </a:r>
            <a:endParaRPr lang="en-US" altLang="ko-KR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26687" y="1825419"/>
            <a:ext cx="98374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C00000"/>
                </a:solidFill>
                <a:latin typeface="+mn-ea"/>
              </a:rPr>
              <a:t>콘텐츠 협상</a:t>
            </a:r>
            <a:r>
              <a:rPr lang="en-US" altLang="ko-KR">
                <a:latin typeface="+mn-ea"/>
              </a:rPr>
              <a:t>(Content Negotiation)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C00000"/>
                </a:solidFill>
                <a:latin typeface="+mn-ea"/>
              </a:rPr>
              <a:t>클라이언트와 서버 간의 리소스 표현을 결정하는 </a:t>
            </a:r>
            <a:r>
              <a:rPr lang="ko-KR" altLang="en-US" smtClean="0">
                <a:solidFill>
                  <a:srgbClr val="C00000"/>
                </a:solidFill>
                <a:latin typeface="+mn-ea"/>
              </a:rPr>
              <a:t>과정</a:t>
            </a:r>
            <a:endParaRPr lang="en-US" altLang="ko-KR" smtClean="0">
              <a:solidFill>
                <a:srgbClr val="C00000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HTTP </a:t>
            </a:r>
            <a:r>
              <a:rPr lang="ko-KR" altLang="en-US" smtClean="0">
                <a:latin typeface="+mn-ea"/>
              </a:rPr>
              <a:t>헤더를 통해서 진행함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7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5. HTTP </a:t>
            </a:r>
            <a:r>
              <a:rPr lang="ko-KR" altLang="en-US" sz="5400" b="1" smtClean="0">
                <a:latin typeface="+mj-ea"/>
              </a:rPr>
              <a:t>헤더</a:t>
            </a:r>
            <a:endParaRPr lang="ko-KR" altLang="en-US" sz="5400" b="1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4287" y="1673019"/>
            <a:ext cx="9837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Content-Type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리소스의 데이터 타입</a:t>
            </a:r>
            <a:endParaRPr lang="en-US" altLang="ko-KR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1546860" y="3604260"/>
            <a:ext cx="1653540" cy="1123641"/>
            <a:chOff x="1546860" y="3208020"/>
            <a:chExt cx="1653540" cy="1123641"/>
          </a:xfrm>
        </p:grpSpPr>
        <p:sp>
          <p:nvSpPr>
            <p:cNvPr id="9" name="직사각형 8"/>
            <p:cNvSpPr/>
            <p:nvPr/>
          </p:nvSpPr>
          <p:spPr>
            <a:xfrm>
              <a:off x="1546860" y="3208020"/>
              <a:ext cx="1653540" cy="1123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2110" y="3585174"/>
              <a:ext cx="146304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클라이언트</a:t>
              </a:r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763000" y="3604260"/>
            <a:ext cx="1653540" cy="1123641"/>
            <a:chOff x="1546860" y="3208020"/>
            <a:chExt cx="1653540" cy="1123641"/>
          </a:xfrm>
        </p:grpSpPr>
        <p:sp>
          <p:nvSpPr>
            <p:cNvPr id="13" name="직사각형 12"/>
            <p:cNvSpPr/>
            <p:nvPr/>
          </p:nvSpPr>
          <p:spPr>
            <a:xfrm>
              <a:off x="1546860" y="3208020"/>
              <a:ext cx="1653540" cy="1123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2110" y="3585174"/>
              <a:ext cx="146304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서버</a:t>
              </a:r>
              <a:endParaRPr lang="ko-KR" altLang="en-US"/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3200400" y="3825240"/>
            <a:ext cx="5539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200400" y="4350745"/>
            <a:ext cx="5539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3486150" y="3030383"/>
            <a:ext cx="2731770" cy="706744"/>
            <a:chOff x="3364230" y="3040410"/>
            <a:chExt cx="2731770" cy="706744"/>
          </a:xfrm>
        </p:grpSpPr>
        <p:sp>
          <p:nvSpPr>
            <p:cNvPr id="22" name="TextBox 21"/>
            <p:cNvSpPr txBox="1"/>
            <p:nvPr/>
          </p:nvSpPr>
          <p:spPr>
            <a:xfrm>
              <a:off x="3364230" y="3377822"/>
              <a:ext cx="273177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html </a:t>
              </a:r>
              <a:r>
                <a:rPr lang="ko-KR" altLang="en-US" smtClean="0"/>
                <a:t>형식으로 줄래</a:t>
              </a:r>
              <a:r>
                <a:rPr lang="en-US" altLang="ko-KR" smtClean="0"/>
                <a:t>?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588162" y="3040410"/>
              <a:ext cx="198291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>
              <a:spAutoFit/>
            </a:bodyPr>
            <a:lstStyle/>
            <a:p>
              <a:r>
                <a:rPr lang="ko-KR" altLang="en-US"/>
                <a:t>Accpet: text/html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391150" y="4479393"/>
            <a:ext cx="3348990" cy="774011"/>
            <a:chOff x="3295650" y="4471571"/>
            <a:chExt cx="3348990" cy="774011"/>
          </a:xfrm>
        </p:grpSpPr>
        <p:sp>
          <p:nvSpPr>
            <p:cNvPr id="23" name="TextBox 22"/>
            <p:cNvSpPr txBox="1"/>
            <p:nvPr/>
          </p:nvSpPr>
          <p:spPr>
            <a:xfrm>
              <a:off x="3295650" y="4471571"/>
              <a:ext cx="334899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그래</a:t>
              </a:r>
              <a:r>
                <a:rPr lang="en-US" altLang="ko-KR" smtClean="0"/>
                <a:t>, html </a:t>
              </a:r>
              <a:r>
                <a:rPr lang="ko-KR" altLang="en-US" smtClean="0"/>
                <a:t>형식으로 줄게</a:t>
              </a:r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641502" y="4876250"/>
              <a:ext cx="266848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>
              <a:spAutoFit/>
            </a:bodyPr>
            <a:lstStyle/>
            <a:p>
              <a:r>
                <a:rPr lang="en-US" altLang="ko-KR"/>
                <a:t>Content-Type: text/html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07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5. HTTP </a:t>
            </a:r>
            <a:r>
              <a:rPr lang="ko-KR" altLang="en-US" sz="5400" b="1" smtClean="0">
                <a:latin typeface="+mj-ea"/>
              </a:rPr>
              <a:t>헤더</a:t>
            </a:r>
            <a:endParaRPr lang="ko-KR" altLang="en-US" sz="5400" b="1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7240" y="1674674"/>
            <a:ext cx="9837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Content-Type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git bash</a:t>
            </a:r>
            <a:r>
              <a:rPr lang="ko-KR" altLang="en-US" smtClean="0"/>
              <a:t>에서 아래의 명령어로 테스트 해볼수있음</a:t>
            </a:r>
            <a:endParaRPr lang="en-US" altLang="ko-KR" smtClean="0"/>
          </a:p>
        </p:txBody>
      </p:sp>
      <p:sp>
        <p:nvSpPr>
          <p:cNvPr id="2" name="직사각형 1"/>
          <p:cNvSpPr/>
          <p:nvPr/>
        </p:nvSpPr>
        <p:spPr>
          <a:xfrm>
            <a:off x="1287780" y="2782669"/>
            <a:ext cx="1023366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>
                <a:latin typeface="+mn-ea"/>
              </a:rPr>
              <a:t>curl https://github.com/ISFX-Study/learn-study -H 'Accept: text/html'</a:t>
            </a:r>
          </a:p>
          <a:p>
            <a:r>
              <a:rPr lang="ko-KR" altLang="en-US" smtClean="0">
                <a:latin typeface="+mn-ea"/>
              </a:rPr>
              <a:t>curl </a:t>
            </a:r>
            <a:r>
              <a:rPr lang="ko-KR" altLang="en-US">
                <a:latin typeface="+mn-ea"/>
              </a:rPr>
              <a:t>https://github.com/ISFX-Study/learn-study -H 'Accept: application/json'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1" y="3639930"/>
            <a:ext cx="6576060" cy="28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5. HTTP </a:t>
            </a:r>
            <a:r>
              <a:rPr lang="ko-KR" altLang="en-US" sz="5400" b="1" smtClean="0">
                <a:latin typeface="+mj-ea"/>
              </a:rPr>
              <a:t>헤더</a:t>
            </a:r>
            <a:endParaRPr lang="ko-KR" altLang="en-US" sz="5400" b="1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4287" y="1673019"/>
            <a:ext cx="9837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Content-Language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리소스의 자연 언어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46860" y="3604260"/>
            <a:ext cx="1653540" cy="1123641"/>
            <a:chOff x="1546860" y="3208020"/>
            <a:chExt cx="1653540" cy="1123641"/>
          </a:xfrm>
        </p:grpSpPr>
        <p:sp>
          <p:nvSpPr>
            <p:cNvPr id="9" name="직사각형 8"/>
            <p:cNvSpPr/>
            <p:nvPr/>
          </p:nvSpPr>
          <p:spPr>
            <a:xfrm>
              <a:off x="1546860" y="3208020"/>
              <a:ext cx="1653540" cy="1123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2110" y="3585174"/>
              <a:ext cx="146304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클라이언트</a:t>
              </a:r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763000" y="3604260"/>
            <a:ext cx="1653540" cy="1123641"/>
            <a:chOff x="1546860" y="3208020"/>
            <a:chExt cx="1653540" cy="1123641"/>
          </a:xfrm>
        </p:grpSpPr>
        <p:sp>
          <p:nvSpPr>
            <p:cNvPr id="13" name="직사각형 12"/>
            <p:cNvSpPr/>
            <p:nvPr/>
          </p:nvSpPr>
          <p:spPr>
            <a:xfrm>
              <a:off x="1546860" y="3208020"/>
              <a:ext cx="1653540" cy="1123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2110" y="3585174"/>
              <a:ext cx="146304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서버</a:t>
              </a:r>
              <a:endParaRPr lang="ko-KR" altLang="en-US"/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3200400" y="3825240"/>
            <a:ext cx="5539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200400" y="4350745"/>
            <a:ext cx="5539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23260" y="3448085"/>
            <a:ext cx="47053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한국어로 줄래</a:t>
            </a:r>
            <a:r>
              <a:rPr lang="en-US" altLang="ko-KR" smtClean="0"/>
              <a:t>? </a:t>
            </a:r>
            <a:r>
              <a:rPr lang="ko-KR" altLang="en-US" smtClean="0"/>
              <a:t>안되면 영어도 괜찮아</a:t>
            </a:r>
            <a:endParaRPr lang="en-US" altLang="ko-KR" smtClean="0"/>
          </a:p>
        </p:txBody>
      </p:sp>
      <p:sp>
        <p:nvSpPr>
          <p:cNvPr id="27" name="직사각형 26"/>
          <p:cNvSpPr/>
          <p:nvPr/>
        </p:nvSpPr>
        <p:spPr>
          <a:xfrm>
            <a:off x="3649122" y="3026128"/>
            <a:ext cx="6021648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/>
              <a:t>Accept-Language: ko-KR,ko;q=0.8,en-US;q=0.5,en;q=0.3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34790" y="4479393"/>
            <a:ext cx="47053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한국어로 줄수는 없고</a:t>
            </a:r>
            <a:r>
              <a:rPr lang="en-US" altLang="ko-KR" smtClean="0"/>
              <a:t>, </a:t>
            </a:r>
            <a:r>
              <a:rPr lang="ko-KR" altLang="en-US" smtClean="0"/>
              <a:t>대신 영어는 가능해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12047" y="4848725"/>
            <a:ext cx="2887714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 smtClean="0"/>
              <a:t>Content-Language: en-US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26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6280" y="6252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latin typeface="+mj-lt"/>
              </a:rPr>
              <a:t>목차</a:t>
            </a:r>
            <a:endParaRPr lang="ko-KR" altLang="en-US" sz="5400" b="1">
              <a:latin typeface="+mj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3306" y="1797795"/>
            <a:ext cx="98374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HTTP</a:t>
            </a:r>
            <a:r>
              <a:rPr lang="ko-KR" altLang="en-US" sz="2400" b="1" smtClean="0">
                <a:latin typeface="+mn-ea"/>
              </a:rPr>
              <a:t>란</a:t>
            </a:r>
            <a:r>
              <a:rPr lang="en-US" altLang="ko-KR" sz="2400" b="1" smtClean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HTTP</a:t>
            </a:r>
            <a:r>
              <a:rPr lang="ko-KR" altLang="en-US" sz="2400" b="1" smtClean="0">
                <a:latin typeface="+mn-ea"/>
              </a:rPr>
              <a:t>의 특징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HTTP</a:t>
            </a:r>
            <a:r>
              <a:rPr lang="ko-KR" altLang="en-US" sz="2400" b="1" smtClean="0">
                <a:latin typeface="+mn-ea"/>
              </a:rPr>
              <a:t>의 역사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HTTP</a:t>
            </a:r>
            <a:r>
              <a:rPr lang="ko-KR" altLang="en-US" sz="2400" b="1">
                <a:latin typeface="+mn-ea"/>
              </a:rPr>
              <a:t> </a:t>
            </a:r>
            <a:r>
              <a:rPr lang="ko-KR" altLang="en-US" sz="2400" b="1" smtClean="0">
                <a:latin typeface="+mn-ea"/>
              </a:rPr>
              <a:t>메시지 구조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HTTP </a:t>
            </a:r>
            <a:r>
              <a:rPr lang="ko-KR" altLang="en-US" sz="2400" b="1" smtClean="0">
                <a:latin typeface="+mn-ea"/>
              </a:rPr>
              <a:t>헤더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HTTP </a:t>
            </a:r>
            <a:r>
              <a:rPr lang="ko-KR" altLang="en-US" sz="2400" b="1" smtClean="0">
                <a:latin typeface="+mn-ea"/>
              </a:rPr>
              <a:t>쿠키</a:t>
            </a:r>
            <a:endParaRPr lang="ko-KR" altLang="en-US" sz="2400" b="1">
              <a:latin typeface="+mn-ea"/>
            </a:endParaRPr>
          </a:p>
        </p:txBody>
      </p:sp>
      <p:sp>
        <p:nvSpPr>
          <p:cNvPr id="2" name="포인트가 5개인 별 1"/>
          <p:cNvSpPr/>
          <p:nvPr/>
        </p:nvSpPr>
        <p:spPr>
          <a:xfrm>
            <a:off x="821356" y="3620670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821356" y="4161690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5개인 별 7"/>
          <p:cNvSpPr/>
          <p:nvPr/>
        </p:nvSpPr>
        <p:spPr>
          <a:xfrm>
            <a:off x="821356" y="4700880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1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5. HTTP </a:t>
            </a:r>
            <a:r>
              <a:rPr lang="ko-KR" altLang="en-US" sz="5400" b="1" smtClean="0">
                <a:latin typeface="+mj-ea"/>
              </a:rPr>
              <a:t>헤더</a:t>
            </a:r>
            <a:endParaRPr lang="ko-KR" altLang="en-US" sz="5400" b="1"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4287" y="1673019"/>
            <a:ext cx="98374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Content-Language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리소스의 자연 언어</a:t>
            </a: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46860" y="3604260"/>
            <a:ext cx="1653540" cy="1123641"/>
            <a:chOff x="1546860" y="3208020"/>
            <a:chExt cx="1653540" cy="1123641"/>
          </a:xfrm>
        </p:grpSpPr>
        <p:sp>
          <p:nvSpPr>
            <p:cNvPr id="9" name="직사각형 8"/>
            <p:cNvSpPr/>
            <p:nvPr/>
          </p:nvSpPr>
          <p:spPr>
            <a:xfrm>
              <a:off x="1546860" y="3208020"/>
              <a:ext cx="1653540" cy="1123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42110" y="3585174"/>
              <a:ext cx="146304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클라이언트</a:t>
              </a:r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8763000" y="3604260"/>
            <a:ext cx="1653540" cy="1123641"/>
            <a:chOff x="1546860" y="3208020"/>
            <a:chExt cx="1653540" cy="1123641"/>
          </a:xfrm>
        </p:grpSpPr>
        <p:sp>
          <p:nvSpPr>
            <p:cNvPr id="13" name="직사각형 12"/>
            <p:cNvSpPr/>
            <p:nvPr/>
          </p:nvSpPr>
          <p:spPr>
            <a:xfrm>
              <a:off x="1546860" y="3208020"/>
              <a:ext cx="1653540" cy="11236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642110" y="3585174"/>
              <a:ext cx="146304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서버</a:t>
              </a:r>
              <a:endParaRPr lang="ko-KR" altLang="en-US"/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>
            <a:off x="3200400" y="3825240"/>
            <a:ext cx="5539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200400" y="4350745"/>
            <a:ext cx="55397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23260" y="3435385"/>
            <a:ext cx="47053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한국어로 줄래</a:t>
            </a:r>
            <a:r>
              <a:rPr lang="en-US" altLang="ko-KR" smtClean="0"/>
              <a:t>? </a:t>
            </a:r>
            <a:r>
              <a:rPr lang="ko-KR" altLang="en-US" smtClean="0"/>
              <a:t>안되면 영어도 괜찮아</a:t>
            </a:r>
            <a:endParaRPr lang="en-US" altLang="ko-KR" smtClean="0"/>
          </a:p>
        </p:txBody>
      </p:sp>
      <p:sp>
        <p:nvSpPr>
          <p:cNvPr id="27" name="직사각형 26"/>
          <p:cNvSpPr/>
          <p:nvPr/>
        </p:nvSpPr>
        <p:spPr>
          <a:xfrm>
            <a:off x="3649122" y="3026128"/>
            <a:ext cx="6021648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/>
              <a:t>Accept-Language: ko-KR,ko;q=0.8,en-US;q=0.5,en;q=0.3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034790" y="4479393"/>
            <a:ext cx="470535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한국어로 줄수는 없고</a:t>
            </a:r>
            <a:r>
              <a:rPr lang="en-US" altLang="ko-KR" smtClean="0"/>
              <a:t>, </a:t>
            </a:r>
            <a:r>
              <a:rPr lang="ko-KR" altLang="en-US" smtClean="0"/>
              <a:t>대신 영어는 가능해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712047" y="4848725"/>
            <a:ext cx="2887714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ko-KR" smtClean="0"/>
              <a:t>Content-Language: en-US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latin typeface="+mj-ea"/>
              </a:rPr>
              <a:t>6</a:t>
            </a:r>
            <a:r>
              <a:rPr lang="en-US" altLang="ko-KR" sz="5400" b="1" smtClean="0">
                <a:latin typeface="+mj-ea"/>
              </a:rPr>
              <a:t>. HTTP </a:t>
            </a:r>
            <a:r>
              <a:rPr lang="ko-KR" altLang="en-US" sz="5400" b="1" smtClean="0">
                <a:latin typeface="+mj-ea"/>
              </a:rPr>
              <a:t>쿠키</a:t>
            </a:r>
            <a:endParaRPr lang="ko-KR" altLang="en-US" sz="5400" b="1">
              <a:latin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369820"/>
            <a:ext cx="2435225" cy="245752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351020" y="3198167"/>
            <a:ext cx="64876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rgbClr val="C00000"/>
                </a:solidFill>
              </a:rPr>
              <a:t>서버가 어떤 클라이언트인지 알 수 있는 표식 </a:t>
            </a:r>
            <a:endParaRPr lang="ko-KR" alt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latin typeface="+mj-ea"/>
              </a:rPr>
              <a:t>6</a:t>
            </a:r>
            <a:r>
              <a:rPr lang="en-US" altLang="ko-KR" sz="5400" b="1" smtClean="0">
                <a:latin typeface="+mj-ea"/>
              </a:rPr>
              <a:t>. HTTP </a:t>
            </a:r>
            <a:r>
              <a:rPr lang="ko-KR" altLang="en-US" sz="5400" b="1" smtClean="0">
                <a:latin typeface="+mj-ea"/>
              </a:rPr>
              <a:t>쿠키</a:t>
            </a:r>
            <a:endParaRPr lang="ko-KR" altLang="en-US" sz="5400" b="1"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369820"/>
            <a:ext cx="2435225" cy="24575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51020" y="3198167"/>
            <a:ext cx="3730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/>
              <a:t>그럼 쿠키를 왜 사용할까</a:t>
            </a:r>
            <a:r>
              <a:rPr lang="en-US" altLang="ko-KR" sz="2400" smtClean="0"/>
              <a:t>?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5146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latin typeface="+mj-ea"/>
              </a:rPr>
              <a:t>6</a:t>
            </a:r>
            <a:r>
              <a:rPr lang="en-US" altLang="ko-KR" sz="5400" b="1" smtClean="0">
                <a:latin typeface="+mj-ea"/>
              </a:rPr>
              <a:t>. HTTP </a:t>
            </a:r>
            <a:r>
              <a:rPr lang="ko-KR" altLang="en-US" sz="5400" b="1" smtClean="0">
                <a:latin typeface="+mj-ea"/>
              </a:rPr>
              <a:t>쿠키</a:t>
            </a:r>
            <a:endParaRPr lang="ko-KR" altLang="en-US" sz="5400" b="1"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369820"/>
            <a:ext cx="2435225" cy="24575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351020" y="3198167"/>
            <a:ext cx="3730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/>
              <a:t>그럼 쿠키를 왜 사용할까</a:t>
            </a:r>
            <a:r>
              <a:rPr lang="en-US" altLang="ko-KR" sz="2400" smtClean="0"/>
              <a:t>?</a:t>
            </a:r>
            <a:endParaRPr lang="ko-KR" altLang="en-US" sz="2400"/>
          </a:p>
        </p:txBody>
      </p:sp>
      <p:sp>
        <p:nvSpPr>
          <p:cNvPr id="2" name="직사각형 1"/>
          <p:cNvSpPr/>
          <p:nvPr/>
        </p:nvSpPr>
        <p:spPr>
          <a:xfrm>
            <a:off x="4351020" y="3814540"/>
            <a:ext cx="828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사용자 로그인 세션 </a:t>
            </a:r>
            <a:r>
              <a:rPr lang="ko-KR" altLang="en-US" smtClean="0">
                <a:latin typeface="+mn-ea"/>
              </a:rPr>
              <a:t>관리</a:t>
            </a:r>
            <a:endParaRPr lang="en-US" altLang="ko-KR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광고 </a:t>
            </a:r>
            <a:r>
              <a:rPr lang="ko-KR" altLang="en-US">
                <a:latin typeface="+mn-ea"/>
              </a:rPr>
              <a:t>정보 </a:t>
            </a:r>
            <a:r>
              <a:rPr lang="ko-KR" altLang="en-US" smtClean="0">
                <a:latin typeface="+mn-ea"/>
              </a:rPr>
              <a:t>트래킹에 사용</a:t>
            </a: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255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latin typeface="+mj-ea"/>
              </a:rPr>
              <a:t>6</a:t>
            </a:r>
            <a:r>
              <a:rPr lang="en-US" altLang="ko-KR" sz="5400" b="1" smtClean="0">
                <a:latin typeface="+mj-ea"/>
              </a:rPr>
              <a:t>. HTTP </a:t>
            </a:r>
            <a:r>
              <a:rPr lang="ko-KR" altLang="en-US" sz="5400" b="1" smtClean="0">
                <a:latin typeface="+mj-ea"/>
              </a:rPr>
              <a:t>쿠키</a:t>
            </a:r>
            <a:endParaRPr lang="ko-KR" altLang="en-US" sz="5400" b="1">
              <a:latin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369820"/>
            <a:ext cx="2435225" cy="24575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77640" y="2321957"/>
            <a:ext cx="11160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solidFill>
                  <a:srgbClr val="C00000"/>
                </a:solidFill>
                <a:latin typeface="+mn-ea"/>
              </a:rPr>
              <a:t>Set-Cookie</a:t>
            </a:r>
            <a:r>
              <a:rPr lang="en-US" altLang="ko-KR">
                <a:solidFill>
                  <a:srgbClr val="C00000"/>
                </a:solidFill>
                <a:latin typeface="+mn-ea"/>
              </a:rPr>
              <a:t>, </a:t>
            </a:r>
            <a:r>
              <a:rPr lang="en-US" altLang="ko-KR" smtClean="0">
                <a:solidFill>
                  <a:srgbClr val="C00000"/>
                </a:solidFill>
                <a:latin typeface="+mn-ea"/>
              </a:rPr>
              <a:t>Cookie </a:t>
            </a:r>
            <a:r>
              <a:rPr lang="ko-KR" altLang="en-US" smtClean="0">
                <a:latin typeface="+mn-ea"/>
              </a:rPr>
              <a:t>이용해서 데이터를 전달 할 수 있음</a:t>
            </a: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네트워크 트래픽을 유발 할 수 있으므로 최소한의 정보만 사용하는게 좋음</a:t>
            </a: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웹 </a:t>
            </a:r>
            <a:r>
              <a:rPr lang="ko-KR" altLang="en-US">
                <a:latin typeface="+mn-ea"/>
              </a:rPr>
              <a:t>브라우저 내부에 저장하고 싶으면 </a:t>
            </a:r>
            <a:r>
              <a:rPr lang="ko-KR" altLang="en-US" smtClean="0">
                <a:latin typeface="+mn-ea"/>
              </a:rPr>
              <a:t>웹스토지를 </a:t>
            </a:r>
            <a:r>
              <a:rPr lang="ko-KR" altLang="en-US">
                <a:latin typeface="+mn-ea"/>
              </a:rPr>
              <a:t>이용하는 방법도 </a:t>
            </a:r>
            <a:r>
              <a:rPr lang="ko-KR" altLang="en-US" smtClean="0">
                <a:latin typeface="+mn-ea"/>
              </a:rPr>
              <a:t>있음</a:t>
            </a:r>
            <a:endParaRPr lang="en-US" altLang="ko-KR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mtClean="0">
                <a:latin typeface="+mn-ea"/>
              </a:rPr>
              <a:t>    (</a:t>
            </a:r>
            <a:r>
              <a:rPr lang="en-US" altLang="ko-KR">
                <a:latin typeface="+mn-ea"/>
              </a:rPr>
              <a:t>localStorage, sessionStorage)</a:t>
            </a:r>
          </a:p>
        </p:txBody>
      </p:sp>
    </p:spTree>
    <p:extLst>
      <p:ext uri="{BB962C8B-B14F-4D97-AF65-F5344CB8AC3E}">
        <p14:creationId xmlns:p14="http://schemas.microsoft.com/office/powerpoint/2010/main" val="12047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latin typeface="+mj-ea"/>
              </a:rPr>
              <a:t>6</a:t>
            </a:r>
            <a:r>
              <a:rPr lang="en-US" altLang="ko-KR" sz="5400" b="1" smtClean="0">
                <a:latin typeface="+mj-ea"/>
              </a:rPr>
              <a:t>. HTTP </a:t>
            </a:r>
            <a:r>
              <a:rPr lang="ko-KR" altLang="en-US" sz="5400" b="1" smtClean="0">
                <a:latin typeface="+mj-ea"/>
              </a:rPr>
              <a:t>쿠키</a:t>
            </a:r>
            <a:endParaRPr lang="ko-KR" altLang="en-US" sz="5400" b="1"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" y="2458514"/>
            <a:ext cx="5453062" cy="270674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0" y="2458514"/>
            <a:ext cx="5459730" cy="26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latin typeface="+mj-ea"/>
              </a:rPr>
              <a:t>6</a:t>
            </a:r>
            <a:r>
              <a:rPr lang="en-US" altLang="ko-KR" sz="5400" b="1" smtClean="0">
                <a:latin typeface="+mj-ea"/>
              </a:rPr>
              <a:t>. HTTP </a:t>
            </a:r>
            <a:r>
              <a:rPr lang="ko-KR" altLang="en-US" sz="5400" b="1" smtClean="0">
                <a:latin typeface="+mj-ea"/>
              </a:rPr>
              <a:t>쿠키</a:t>
            </a:r>
            <a:endParaRPr lang="ko-KR" altLang="en-US" sz="5400" b="1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287" y="1673019"/>
            <a:ext cx="98374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쿠키의 범위</a:t>
            </a:r>
            <a:endParaRPr lang="en-US" altLang="ko-KR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기본적으로 </a:t>
            </a:r>
            <a:r>
              <a:rPr lang="ko-KR" altLang="en-US" smtClean="0">
                <a:solidFill>
                  <a:srgbClr val="C00000"/>
                </a:solidFill>
                <a:latin typeface="+mn-ea"/>
              </a:rPr>
              <a:t>동일 도메인</a:t>
            </a:r>
            <a:r>
              <a:rPr lang="ko-KR" altLang="en-US" smtClean="0">
                <a:latin typeface="+mn-ea"/>
              </a:rPr>
              <a:t>으로 </a:t>
            </a:r>
            <a:r>
              <a:rPr lang="ko-KR" altLang="en-US">
                <a:latin typeface="+mn-ea"/>
              </a:rPr>
              <a:t>요청할 때만 </a:t>
            </a:r>
            <a:r>
              <a:rPr lang="ko-KR" altLang="en-US" smtClean="0">
                <a:latin typeface="+mn-ea"/>
              </a:rPr>
              <a:t>전달됨</a:t>
            </a:r>
            <a:endParaRPr lang="en-US" altLang="ko-KR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도메인을 지정해서 보낼수도 있음</a:t>
            </a:r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" y="3059668"/>
            <a:ext cx="83058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+mn-ea"/>
              </a:rPr>
              <a:t>Set-Cookie: </a:t>
            </a:r>
            <a:r>
              <a:rPr lang="en-US" altLang="ko-KR" smtClean="0">
                <a:latin typeface="+mn-ea"/>
              </a:rPr>
              <a:t>userId=1</a:t>
            </a:r>
            <a:r>
              <a:rPr lang="en-US" altLang="ko-KR">
                <a:latin typeface="+mn-ea"/>
              </a:rPr>
              <a:t>; </a:t>
            </a:r>
            <a:r>
              <a:rPr lang="en-US" altLang="ko-KR" smtClean="0">
                <a:latin typeface="+mn-ea"/>
              </a:rPr>
              <a:t>Domain=test.com</a:t>
            </a:r>
            <a:endParaRPr lang="ko-KR" altLang="en-US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1907" y="3509439"/>
            <a:ext cx="98374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쿠키의 생명주기</a:t>
            </a:r>
            <a:endParaRPr lang="en-US" altLang="ko-KR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세션 쿠키 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만료 날짜를 생략하면 브라우저 종료될때 삭제됨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영속 쿠키 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만료 날짜를 입력하면 해당 날짜까지 유지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브라우저 종료되도 유지됨</a:t>
            </a:r>
            <a:r>
              <a:rPr lang="en-US" altLang="ko-KR">
                <a:latin typeface="+mn-ea"/>
              </a:rPr>
              <a:t>)</a:t>
            </a:r>
            <a:endParaRPr lang="ko-KR" altLang="en-US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48740" y="4928706"/>
            <a:ext cx="83058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+mn-ea"/>
              </a:rPr>
              <a:t>Set-Cookie: expries=</a:t>
            </a:r>
            <a:r>
              <a:rPr lang="ko-KR" altLang="en-US">
                <a:latin typeface="+mn-ea"/>
              </a:rPr>
              <a:t>날짜 </a:t>
            </a:r>
            <a:r>
              <a:rPr lang="en-US" altLang="ko-KR">
                <a:latin typeface="+mn-ea"/>
              </a:rPr>
              <a:t>// </a:t>
            </a:r>
            <a:r>
              <a:rPr lang="ko-KR" altLang="en-US">
                <a:latin typeface="+mn-ea"/>
              </a:rPr>
              <a:t>만료일이 되면 쿠키 삭제됨</a:t>
            </a:r>
          </a:p>
          <a:p>
            <a:r>
              <a:rPr lang="en-US" altLang="ko-KR">
                <a:latin typeface="+mn-ea"/>
              </a:rPr>
              <a:t>Set-Cookie: max-age=3600(3600</a:t>
            </a:r>
            <a:r>
              <a:rPr lang="ko-KR" altLang="en-US">
                <a:latin typeface="+mn-ea"/>
              </a:rPr>
              <a:t>초</a:t>
            </a:r>
            <a:r>
              <a:rPr lang="en-US" altLang="ko-KR">
                <a:latin typeface="+mn-ea"/>
              </a:rPr>
              <a:t>) // 0</a:t>
            </a:r>
            <a:r>
              <a:rPr lang="ko-KR" altLang="en-US">
                <a:latin typeface="+mn-ea"/>
              </a:rPr>
              <a:t>이나 음수를 지정하면 쿠키 삭제됨</a:t>
            </a:r>
          </a:p>
        </p:txBody>
      </p:sp>
    </p:spTree>
    <p:extLst>
      <p:ext uri="{BB962C8B-B14F-4D97-AF65-F5344CB8AC3E}">
        <p14:creationId xmlns:p14="http://schemas.microsoft.com/office/powerpoint/2010/main" val="386858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latin typeface="+mj-ea"/>
              </a:rPr>
              <a:t>6</a:t>
            </a:r>
            <a:r>
              <a:rPr lang="en-US" altLang="ko-KR" sz="5400" b="1" smtClean="0">
                <a:latin typeface="+mj-ea"/>
              </a:rPr>
              <a:t>. HTTP </a:t>
            </a:r>
            <a:r>
              <a:rPr lang="ko-KR" altLang="en-US" sz="5400" b="1" smtClean="0">
                <a:latin typeface="+mj-ea"/>
              </a:rPr>
              <a:t>쿠키</a:t>
            </a:r>
            <a:endParaRPr lang="ko-KR" altLang="en-US" sz="5400" b="1"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4287" y="1673019"/>
            <a:ext cx="1034905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latin typeface="+mn-ea"/>
              </a:rPr>
              <a:t>쿠키의 보안</a:t>
            </a:r>
            <a:endParaRPr lang="en-US" altLang="ko-KR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</a:rPr>
              <a:t>Secure : </a:t>
            </a:r>
            <a:r>
              <a:rPr lang="ko-KR" altLang="en-US"/>
              <a:t> </a:t>
            </a:r>
            <a:r>
              <a:rPr lang="en-US" altLang="ko-KR"/>
              <a:t>HTTPS </a:t>
            </a:r>
            <a:r>
              <a:rPr lang="ko-KR" altLang="en-US"/>
              <a:t>요청에만 사용하도록 지시</a:t>
            </a:r>
            <a:endParaRPr lang="en-US" altLang="ko-KR" smtClean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</a:rPr>
              <a:t>HttpOnly : </a:t>
            </a:r>
            <a:r>
              <a:rPr lang="ko-KR" altLang="en-US" smtClean="0">
                <a:latin typeface="+mn-ea"/>
              </a:rPr>
              <a:t>자바스크립트로부터 쿠키 접근을 차단</a:t>
            </a:r>
            <a:r>
              <a:rPr lang="en-US" altLang="ko-KR" smtClean="0">
                <a:latin typeface="+mn-ea"/>
              </a:rPr>
              <a:t>, HTTP </a:t>
            </a:r>
            <a:r>
              <a:rPr lang="ko-KR" altLang="en-US" smtClean="0">
                <a:latin typeface="+mn-ea"/>
              </a:rPr>
              <a:t>요청에만 쿠키를 사용하도록 지시</a:t>
            </a:r>
            <a:endParaRPr lang="ko-KR" altLang="en-US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8740" y="3215158"/>
            <a:ext cx="83058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+mn-ea"/>
              </a:rPr>
              <a:t>Set-Cookie: </a:t>
            </a:r>
            <a:r>
              <a:rPr lang="en-US" altLang="ko-KR" smtClean="0">
                <a:latin typeface="+mn-ea"/>
              </a:rPr>
              <a:t>userId=1</a:t>
            </a:r>
            <a:r>
              <a:rPr lang="en-US" altLang="ko-KR">
                <a:latin typeface="+mn-ea"/>
              </a:rPr>
              <a:t>; </a:t>
            </a:r>
            <a:r>
              <a:rPr lang="en-US" altLang="ko-KR" smtClean="0">
                <a:latin typeface="+mn-ea"/>
              </a:rPr>
              <a:t>Secure</a:t>
            </a:r>
          </a:p>
          <a:p>
            <a:r>
              <a:rPr lang="en-US" altLang="ko-KR" smtClean="0">
                <a:latin typeface="+mn-ea"/>
              </a:rPr>
              <a:t>Set-Cookie</a:t>
            </a:r>
            <a:r>
              <a:rPr lang="en-US" altLang="ko-KR">
                <a:latin typeface="+mn-ea"/>
              </a:rPr>
              <a:t>: userId=1; </a:t>
            </a:r>
            <a:r>
              <a:rPr lang="en-US" altLang="ko-KR" smtClean="0">
                <a:latin typeface="+mn-ea"/>
              </a:rPr>
              <a:t>HttpOnly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826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5480" y="232100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/>
              <a:t>Q&amp;A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30482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5540" y="2358226"/>
            <a:ext cx="84886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0" b="1" smtClean="0"/>
              <a:t>감사합니다</a:t>
            </a:r>
            <a:endParaRPr lang="ko-KR" altLang="en-US" sz="13800" b="1"/>
          </a:p>
        </p:txBody>
      </p:sp>
    </p:spTree>
    <p:extLst>
      <p:ext uri="{BB962C8B-B14F-4D97-AF65-F5344CB8AC3E}">
        <p14:creationId xmlns:p14="http://schemas.microsoft.com/office/powerpoint/2010/main" val="18801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423813" y="1671853"/>
            <a:ext cx="91067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i="0" err="1" smtClean="0">
                <a:solidFill>
                  <a:srgbClr val="C00000"/>
                </a:solidFill>
                <a:effectLst/>
                <a:latin typeface="+mj-lt"/>
              </a:rPr>
              <a:t>H</a:t>
            </a:r>
            <a:r>
              <a:rPr lang="en-US" altLang="ko-KR" sz="4400" i="0" err="1" smtClean="0">
                <a:solidFill>
                  <a:srgbClr val="1F2328"/>
                </a:solidFill>
                <a:effectLst/>
                <a:latin typeface="+mj-lt"/>
              </a:rPr>
              <a:t>yper</a:t>
            </a:r>
            <a:r>
              <a:rPr lang="en-US" altLang="ko-KR" sz="4400" i="0" err="1" smtClean="0">
                <a:solidFill>
                  <a:srgbClr val="C00000"/>
                </a:solidFill>
                <a:effectLst/>
                <a:latin typeface="+mj-lt"/>
              </a:rPr>
              <a:t>T</a:t>
            </a:r>
            <a:r>
              <a:rPr lang="en-US" altLang="ko-KR" sz="4400" i="0" err="1" smtClean="0">
                <a:solidFill>
                  <a:srgbClr val="1F2328"/>
                </a:solidFill>
                <a:effectLst/>
                <a:latin typeface="+mj-lt"/>
              </a:rPr>
              <a:t>ext</a:t>
            </a:r>
            <a:r>
              <a:rPr lang="en-US" altLang="ko-KR" sz="4400" i="0" smtClean="0">
                <a:solidFill>
                  <a:srgbClr val="1F2328"/>
                </a:solidFill>
                <a:effectLst/>
                <a:latin typeface="+mj-lt"/>
              </a:rPr>
              <a:t> </a:t>
            </a:r>
            <a:r>
              <a:rPr lang="en-US" altLang="ko-KR" sz="4400" i="0" smtClean="0">
                <a:solidFill>
                  <a:srgbClr val="C00000"/>
                </a:solidFill>
                <a:effectLst/>
                <a:latin typeface="+mj-lt"/>
              </a:rPr>
              <a:t>T</a:t>
            </a:r>
            <a:r>
              <a:rPr lang="en-US" altLang="ko-KR" sz="4400" i="0" smtClean="0">
                <a:solidFill>
                  <a:srgbClr val="1F2328"/>
                </a:solidFill>
                <a:effectLst/>
                <a:latin typeface="+mj-lt"/>
              </a:rPr>
              <a:t>ransfer </a:t>
            </a:r>
            <a:r>
              <a:rPr lang="en-US" altLang="ko-KR" sz="4400" i="0" smtClean="0">
                <a:solidFill>
                  <a:srgbClr val="C00000"/>
                </a:solidFill>
                <a:effectLst/>
                <a:latin typeface="+mj-lt"/>
              </a:rPr>
              <a:t>P</a:t>
            </a:r>
            <a:r>
              <a:rPr lang="en-US" altLang="ko-KR" sz="4400" i="0" smtClean="0">
                <a:solidFill>
                  <a:srgbClr val="1F2328"/>
                </a:solidFill>
                <a:effectLst/>
                <a:latin typeface="+mj-lt"/>
              </a:rPr>
              <a:t>rotocol</a:t>
            </a:r>
            <a:r>
              <a:rPr lang="ko-KR" altLang="en-US" sz="4400" i="0" smtClean="0">
                <a:solidFill>
                  <a:srgbClr val="1F2328"/>
                </a:solidFill>
                <a:effectLst/>
                <a:latin typeface="+mj-lt"/>
              </a:rPr>
              <a:t>의 약자</a:t>
            </a:r>
            <a:endParaRPr lang="en-US" altLang="ko-KR" sz="4400" i="0">
              <a:solidFill>
                <a:srgbClr val="1F2328"/>
              </a:solidFill>
              <a:effectLst/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180" y="3000605"/>
            <a:ext cx="1032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인터넷상의 하이퍼링크를 포함한 텍스트를 전송할 때 사용하는 프로토콜</a:t>
            </a:r>
            <a:endParaRPr lang="ko-KR" altLang="en-US" sz="2400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1. HTTP</a:t>
            </a:r>
            <a:r>
              <a:rPr lang="ko-KR" altLang="en-US" sz="5400" b="1" smtClean="0">
                <a:latin typeface="+mj-ea"/>
              </a:rPr>
              <a:t>란</a:t>
            </a:r>
            <a:r>
              <a:rPr lang="en-US" altLang="ko-KR" sz="5400" b="1" smtClean="0">
                <a:latin typeface="+mj-ea"/>
              </a:rPr>
              <a:t>?</a:t>
            </a:r>
            <a:endParaRPr lang="ko-KR" altLang="en-US" sz="54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2062" y="1949768"/>
            <a:ext cx="1032795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2"/>
              </a:rPr>
              <a:t>https://</a:t>
            </a:r>
            <a:r>
              <a:rPr lang="en-US" altLang="ko-KR" smtClean="0">
                <a:latin typeface="+mn-ea"/>
                <a:hlinkClick r:id="rId2"/>
              </a:rPr>
              <a:t>jeonghwan-kim.github.io/2024/05/04/content-negotiation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3"/>
              </a:rPr>
              <a:t>https://</a:t>
            </a:r>
            <a:r>
              <a:rPr lang="en-US" altLang="ko-KR" smtClean="0">
                <a:latin typeface="+mn-ea"/>
                <a:hlinkClick r:id="rId3"/>
              </a:rPr>
              <a:t>developer.mozilla.org/ko/docs/Web/HTTP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4"/>
              </a:rPr>
              <a:t>https://</a:t>
            </a:r>
            <a:r>
              <a:rPr lang="en-US" altLang="ko-KR" smtClean="0">
                <a:latin typeface="+mn-ea"/>
                <a:hlinkClick r:id="rId4"/>
              </a:rPr>
              <a:t>jeonghwan-kim.github.io/2024/03/04/http-cookie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</a:rPr>
              <a:t>GPT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모든 개발자를 위한 </a:t>
            </a:r>
            <a:r>
              <a:rPr lang="en-US" altLang="ko-KR">
                <a:latin typeface="+mn-ea"/>
              </a:rPr>
              <a:t>HTTP </a:t>
            </a:r>
            <a:r>
              <a:rPr lang="ko-KR" altLang="en-US">
                <a:latin typeface="+mn-ea"/>
              </a:rPr>
              <a:t>웹 기본 </a:t>
            </a:r>
            <a:r>
              <a:rPr lang="ko-KR" altLang="en-US" smtClean="0">
                <a:latin typeface="+mn-ea"/>
              </a:rPr>
              <a:t>지식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저자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김영한</a:t>
            </a:r>
            <a:r>
              <a:rPr lang="en-US" altLang="ko-KR" smtClean="0">
                <a:latin typeface="+mn-ea"/>
              </a:rPr>
              <a:t>)</a:t>
            </a:r>
            <a:endParaRPr lang="ko-KR" altLang="en-US">
              <a:latin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latin typeface="+mj-ea"/>
              </a:rPr>
              <a:t>참고</a:t>
            </a:r>
            <a:endParaRPr lang="ko-KR" altLang="en-US" sz="54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12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423813" y="1671853"/>
            <a:ext cx="91067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i="0" err="1" smtClean="0">
                <a:solidFill>
                  <a:srgbClr val="C00000"/>
                </a:solidFill>
                <a:effectLst/>
                <a:latin typeface="+mj-lt"/>
              </a:rPr>
              <a:t>H</a:t>
            </a:r>
            <a:r>
              <a:rPr lang="en-US" altLang="ko-KR" sz="4400" i="0" err="1" smtClean="0">
                <a:solidFill>
                  <a:srgbClr val="1F2328"/>
                </a:solidFill>
                <a:effectLst/>
                <a:latin typeface="+mj-lt"/>
              </a:rPr>
              <a:t>yper</a:t>
            </a:r>
            <a:r>
              <a:rPr lang="en-US" altLang="ko-KR" sz="4400" i="0" err="1" smtClean="0">
                <a:solidFill>
                  <a:srgbClr val="C00000"/>
                </a:solidFill>
                <a:effectLst/>
                <a:latin typeface="+mj-lt"/>
              </a:rPr>
              <a:t>T</a:t>
            </a:r>
            <a:r>
              <a:rPr lang="en-US" altLang="ko-KR" sz="4400" i="0" err="1" smtClean="0">
                <a:solidFill>
                  <a:srgbClr val="1F2328"/>
                </a:solidFill>
                <a:effectLst/>
                <a:latin typeface="+mj-lt"/>
              </a:rPr>
              <a:t>ext</a:t>
            </a:r>
            <a:r>
              <a:rPr lang="en-US" altLang="ko-KR" sz="4400" i="0" smtClean="0">
                <a:solidFill>
                  <a:srgbClr val="1F2328"/>
                </a:solidFill>
                <a:effectLst/>
                <a:latin typeface="+mj-lt"/>
              </a:rPr>
              <a:t> </a:t>
            </a:r>
            <a:r>
              <a:rPr lang="en-US" altLang="ko-KR" sz="4400" i="0" smtClean="0">
                <a:solidFill>
                  <a:srgbClr val="C00000"/>
                </a:solidFill>
                <a:effectLst/>
                <a:latin typeface="+mj-lt"/>
              </a:rPr>
              <a:t>T</a:t>
            </a:r>
            <a:r>
              <a:rPr lang="en-US" altLang="ko-KR" sz="4400" i="0" smtClean="0">
                <a:solidFill>
                  <a:srgbClr val="1F2328"/>
                </a:solidFill>
                <a:effectLst/>
                <a:latin typeface="+mj-lt"/>
              </a:rPr>
              <a:t>ransfer </a:t>
            </a:r>
            <a:r>
              <a:rPr lang="en-US" altLang="ko-KR" sz="4400" i="0" smtClean="0">
                <a:solidFill>
                  <a:srgbClr val="C00000"/>
                </a:solidFill>
                <a:effectLst/>
                <a:latin typeface="+mj-lt"/>
              </a:rPr>
              <a:t>P</a:t>
            </a:r>
            <a:r>
              <a:rPr lang="en-US" altLang="ko-KR" sz="4400" i="0" smtClean="0">
                <a:solidFill>
                  <a:srgbClr val="1F2328"/>
                </a:solidFill>
                <a:effectLst/>
                <a:latin typeface="+mj-lt"/>
              </a:rPr>
              <a:t>rotocol</a:t>
            </a:r>
            <a:r>
              <a:rPr lang="ko-KR" altLang="en-US" sz="4400" i="0" smtClean="0">
                <a:solidFill>
                  <a:srgbClr val="1F2328"/>
                </a:solidFill>
                <a:effectLst/>
                <a:latin typeface="+mj-lt"/>
              </a:rPr>
              <a:t>의 약자</a:t>
            </a:r>
            <a:endParaRPr lang="en-US" altLang="ko-KR" sz="4400" i="0">
              <a:solidFill>
                <a:srgbClr val="1F2328"/>
              </a:solidFill>
              <a:effectLst/>
              <a:latin typeface="+mj-lt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6520" y="5215391"/>
            <a:ext cx="7609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smtClean="0">
                <a:solidFill>
                  <a:srgbClr val="C00000"/>
                </a:solidFill>
              </a:rPr>
              <a:t>인터넷에서 </a:t>
            </a:r>
            <a:r>
              <a:rPr lang="ko-KR" altLang="en-US" sz="2400">
                <a:solidFill>
                  <a:srgbClr val="C00000"/>
                </a:solidFill>
              </a:rPr>
              <a:t>데이터를 주고 </a:t>
            </a:r>
            <a:r>
              <a:rPr lang="ko-KR" altLang="en-US" sz="2400" smtClean="0">
                <a:solidFill>
                  <a:srgbClr val="C00000"/>
                </a:solidFill>
              </a:rPr>
              <a:t>받을 때 </a:t>
            </a:r>
            <a:r>
              <a:rPr lang="ko-KR" altLang="en-US" sz="2400">
                <a:solidFill>
                  <a:srgbClr val="C00000"/>
                </a:solidFill>
              </a:rPr>
              <a:t>사용되는 </a:t>
            </a:r>
            <a:r>
              <a:rPr lang="ko-KR" altLang="en-US" sz="2400" smtClean="0">
                <a:solidFill>
                  <a:srgbClr val="C00000"/>
                </a:solidFill>
              </a:rPr>
              <a:t>프로토콜</a:t>
            </a:r>
            <a:endParaRPr lang="ko-KR" altLang="en-US" sz="240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9180" y="3000605"/>
            <a:ext cx="1032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인터넷상의 하이퍼링크를 포함한 텍스트를 전송할 때 사용하는 프로토콜</a:t>
            </a:r>
            <a:endParaRPr lang="ko-KR" altLang="en-US" sz="240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089575" y="3558540"/>
            <a:ext cx="1345" cy="15605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1. HTTP</a:t>
            </a:r>
            <a:r>
              <a:rPr lang="ko-KR" altLang="en-US" sz="5400" b="1" smtClean="0">
                <a:latin typeface="+mj-ea"/>
              </a:rPr>
              <a:t>란</a:t>
            </a:r>
            <a:r>
              <a:rPr lang="en-US" altLang="ko-KR" sz="5400" b="1" smtClean="0">
                <a:latin typeface="+mj-ea"/>
              </a:rPr>
              <a:t>?</a:t>
            </a:r>
            <a:endParaRPr lang="ko-KR" altLang="en-US" sz="54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90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19483"/>
            <a:ext cx="10001250" cy="24367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0250" y="1693120"/>
            <a:ext cx="1032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solidFill>
                  <a:srgbClr val="C00000"/>
                </a:solidFill>
              </a:rPr>
              <a:t>클라이언트</a:t>
            </a:r>
            <a:r>
              <a:rPr lang="en-US" altLang="ko-KR" sz="2400" smtClean="0">
                <a:solidFill>
                  <a:srgbClr val="C00000"/>
                </a:solidFill>
              </a:rPr>
              <a:t>-</a:t>
            </a:r>
            <a:r>
              <a:rPr lang="ko-KR" altLang="en-US" sz="2400" smtClean="0">
                <a:solidFill>
                  <a:srgbClr val="C00000"/>
                </a:solidFill>
              </a:rPr>
              <a:t>서버 구조</a:t>
            </a:r>
            <a:endParaRPr lang="ko-KR" altLang="en-US" sz="2400">
              <a:solidFill>
                <a:srgbClr val="C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9309" y="4674614"/>
            <a:ext cx="11525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1F2328"/>
                </a:solidFill>
                <a:latin typeface="-apple-system"/>
              </a:rPr>
              <a:t>클라이언트가 서버에 요청을 보내면</a:t>
            </a:r>
            <a:r>
              <a:rPr lang="en-US" altLang="ko-KR">
                <a:solidFill>
                  <a:srgbClr val="1F2328"/>
                </a:solidFill>
                <a:latin typeface="-apple-system"/>
              </a:rPr>
              <a:t> </a:t>
            </a:r>
            <a:r>
              <a:rPr lang="ko-KR" altLang="en-US">
                <a:solidFill>
                  <a:srgbClr val="1F2328"/>
                </a:solidFill>
                <a:latin typeface="-apple-system"/>
              </a:rPr>
              <a:t>서버는 해당 요청에 대한 응답을 반환하는 형태</a:t>
            </a:r>
            <a:endParaRPr lang="ko-KR" altLang="en-US"/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2. HTTP</a:t>
            </a:r>
            <a:r>
              <a:rPr lang="ko-KR" altLang="en-US" sz="5400" b="1" smtClean="0">
                <a:latin typeface="+mj-ea"/>
              </a:rPr>
              <a:t>의 특징</a:t>
            </a:r>
            <a:endParaRPr lang="ko-KR" altLang="en-US" sz="54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6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4400" y="1667720"/>
            <a:ext cx="404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C00000"/>
                </a:solidFill>
              </a:rPr>
              <a:t>Stateless Protocol</a:t>
            </a:r>
            <a:endParaRPr lang="ko-KR" altLang="en-US" sz="3200">
              <a:solidFill>
                <a:srgbClr val="C0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93812" y="2230585"/>
            <a:ext cx="480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1F2328"/>
                </a:solidFill>
                <a:latin typeface="-apple-system"/>
              </a:rPr>
              <a:t> 서버가 </a:t>
            </a:r>
            <a:r>
              <a:rPr lang="ko-KR" altLang="en-US">
                <a:solidFill>
                  <a:srgbClr val="1F2328"/>
                </a:solidFill>
                <a:latin typeface="-apple-system"/>
              </a:rPr>
              <a:t>클라이언트의 상태를 보존하지 않음</a:t>
            </a:r>
            <a:endParaRPr lang="ko-KR" altLang="en-US" b="0" i="0">
              <a:solidFill>
                <a:srgbClr val="1F2328"/>
              </a:solidFill>
              <a:effectLst/>
              <a:latin typeface="-apple-system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611769"/>
            <a:ext cx="5407054" cy="34972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902" y="2611769"/>
            <a:ext cx="5646737" cy="379111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93812" y="6109020"/>
            <a:ext cx="75551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출처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https</a:t>
            </a:r>
            <a:r>
              <a:rPr lang="ko-KR" altLang="en-US" sz="1100">
                <a:solidFill>
                  <a:schemeClr val="bg2">
                    <a:lumMod val="50000"/>
                  </a:schemeClr>
                </a:solidFill>
                <a:latin typeface="+mn-ea"/>
              </a:rPr>
              <a:t>://velog.io/@</a:t>
            </a:r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wngud4950/HTTP%EC%99%80-HTTP-Header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1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2. HTTP</a:t>
            </a:r>
            <a:r>
              <a:rPr lang="ko-KR" altLang="en-US" sz="5400" b="1" smtClean="0">
                <a:latin typeface="+mj-ea"/>
              </a:rPr>
              <a:t>의 특징</a:t>
            </a:r>
            <a:endParaRPr lang="ko-KR" altLang="en-US" sz="54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01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777240" y="1714500"/>
            <a:ext cx="12778740" cy="4648200"/>
            <a:chOff x="731520" y="1562100"/>
            <a:chExt cx="12778740" cy="4648200"/>
          </a:xfrm>
        </p:grpSpPr>
        <p:sp>
          <p:nvSpPr>
            <p:cNvPr id="5" name="TextBox 4"/>
            <p:cNvSpPr txBox="1"/>
            <p:nvPr/>
          </p:nvSpPr>
          <p:spPr>
            <a:xfrm>
              <a:off x="731520" y="1662040"/>
              <a:ext cx="115062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1989</a:t>
              </a:r>
              <a:endParaRPr lang="ko-KR" altLang="en-US" sz="3200"/>
            </a:p>
          </p:txBody>
        </p:sp>
        <p:cxnSp>
          <p:nvCxnSpPr>
            <p:cNvPr id="3" name="직선 연결선 2"/>
            <p:cNvCxnSpPr/>
            <p:nvPr/>
          </p:nvCxnSpPr>
          <p:spPr>
            <a:xfrm>
              <a:off x="1905000" y="1562100"/>
              <a:ext cx="0" cy="464820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14800" y="1736045"/>
              <a:ext cx="93954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월드 </a:t>
              </a:r>
              <a:r>
                <a:rPr lang="ko-KR" altLang="en-US" sz="1600" err="1" smtClean="0"/>
                <a:t>와이드</a:t>
              </a:r>
              <a:r>
                <a:rPr lang="ko-KR" altLang="en-US" sz="1600" smtClean="0"/>
                <a:t> 웹</a:t>
              </a:r>
              <a:r>
                <a:rPr lang="en-US" altLang="ko-KR" sz="1600" smtClean="0"/>
                <a:t>(WWW)</a:t>
              </a:r>
              <a:r>
                <a:rPr lang="ko-KR" altLang="en-US" sz="1600" smtClean="0"/>
                <a:t>의 핵심 프로토콜로 개발</a:t>
              </a:r>
              <a:endParaRPr lang="ko-KR" altLang="en-US" sz="1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31520" y="2374043"/>
              <a:ext cx="115062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1991</a:t>
              </a:r>
              <a:endParaRPr lang="ko-KR" altLang="en-US" sz="3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03120" y="2374042"/>
              <a:ext cx="205740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HTTP/0.9</a:t>
              </a:r>
              <a:endParaRPr lang="ko-KR" altLang="en-US" sz="320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14800" y="2435229"/>
              <a:ext cx="310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600" smtClean="0"/>
                <a:t>GET</a:t>
              </a:r>
              <a:r>
                <a:rPr lang="ko-KR" altLang="en-US" sz="1600" smtClean="0"/>
                <a:t>메서드만 지원</a:t>
              </a:r>
              <a:endParaRPr lang="ko-KR" altLang="en-US" sz="16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03120" y="3063323"/>
              <a:ext cx="205740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>
                  <a:solidFill>
                    <a:srgbClr val="C00000"/>
                  </a:solidFill>
                </a:rPr>
                <a:t>HTTP/1.1</a:t>
              </a:r>
              <a:endParaRPr lang="ko-KR" altLang="en-US" sz="3200">
                <a:solidFill>
                  <a:srgbClr val="C0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14800" y="3124509"/>
              <a:ext cx="93497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첫번째 공식 표준</a:t>
              </a:r>
              <a:endParaRPr lang="en-US" altLang="ko-KR" sz="160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여러 메서드</a:t>
              </a:r>
              <a:r>
                <a:rPr lang="en-US" altLang="ko-KR" sz="1600" smtClean="0"/>
                <a:t>(GET, POST, HEAD</a:t>
              </a:r>
              <a:r>
                <a:rPr lang="ko-KR" altLang="en-US" sz="1600" smtClean="0"/>
                <a:t>등</a:t>
              </a:r>
              <a:r>
                <a:rPr lang="en-US" altLang="ko-KR" sz="1600" smtClean="0"/>
                <a:t>)</a:t>
              </a:r>
              <a:r>
                <a:rPr lang="ko-KR" altLang="en-US" sz="1600" smtClean="0"/>
                <a:t>와 헤더</a:t>
              </a:r>
              <a:r>
                <a:rPr lang="en-US" altLang="ko-KR" sz="1600" smtClean="0"/>
                <a:t>, </a:t>
              </a:r>
              <a:r>
                <a:rPr lang="ko-KR" altLang="en-US" sz="1600" err="1" smtClean="0"/>
                <a:t>상태코드가</a:t>
              </a:r>
              <a:r>
                <a:rPr lang="ko-KR" altLang="en-US" sz="1600" smtClean="0"/>
                <a:t> 추가되었음</a:t>
              </a:r>
              <a:endParaRPr lang="ko-KR" altLang="en-US" sz="160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03120" y="4835765"/>
              <a:ext cx="205740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HTTP/2</a:t>
              </a:r>
              <a:endParaRPr lang="ko-KR" altLang="en-US" sz="3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3984301"/>
              <a:ext cx="93497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지속적인 연결</a:t>
              </a:r>
              <a:r>
                <a:rPr lang="en-US" altLang="ko-KR" sz="1600" smtClean="0"/>
                <a:t>(</a:t>
              </a:r>
              <a:r>
                <a:rPr lang="en-US" altLang="ko-KR" sz="1600"/>
                <a:t>Persistent </a:t>
              </a:r>
              <a:r>
                <a:rPr lang="en-US" altLang="ko-KR" sz="1600" smtClean="0"/>
                <a:t>Connection)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err="1"/>
                <a:t>파이프라이닝</a:t>
              </a:r>
              <a:r>
                <a:rPr lang="en-US" altLang="ko-KR" sz="1600"/>
                <a:t>(Pipelining</a:t>
              </a:r>
              <a:r>
                <a:rPr lang="en-US" altLang="ko-KR" sz="160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/>
                <a:t>캐시 관리 기능 </a:t>
              </a:r>
              <a:r>
                <a:rPr lang="ko-KR" altLang="en-US" sz="1600" smtClean="0"/>
                <a:t>추가</a:t>
              </a:r>
              <a:endParaRPr lang="ko-KR" altLang="en-US" sz="16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1520" y="4835765"/>
              <a:ext cx="115062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2015</a:t>
              </a:r>
              <a:endParaRPr lang="ko-KR" altLang="en-US" sz="32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1520" y="3063322"/>
              <a:ext cx="115062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1996</a:t>
              </a:r>
              <a:endParaRPr lang="ko-KR" altLang="en-US" sz="32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14800" y="4942843"/>
              <a:ext cx="310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성능개선</a:t>
              </a:r>
              <a:endParaRPr lang="ko-KR" altLang="en-US" sz="16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03120" y="5353842"/>
              <a:ext cx="205740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HTTP/3</a:t>
              </a:r>
              <a:endParaRPr lang="ko-KR" altLang="en-US" sz="32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1520" y="5353842"/>
              <a:ext cx="115062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2018</a:t>
              </a:r>
              <a:endParaRPr lang="ko-KR" altLang="en-US" sz="32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4800" y="5514260"/>
              <a:ext cx="38328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600" smtClean="0">
                  <a:latin typeface="+mn-ea"/>
                </a:rPr>
                <a:t>TCP </a:t>
              </a:r>
              <a:r>
                <a:rPr lang="ko-KR" altLang="en-US" sz="1600" smtClean="0">
                  <a:latin typeface="+mn-ea"/>
                </a:rPr>
                <a:t>대신 </a:t>
              </a:r>
              <a:r>
                <a:rPr lang="en-US" altLang="ko-KR" sz="1600" smtClean="0">
                  <a:latin typeface="+mn-ea"/>
                </a:rPr>
                <a:t>UDP </a:t>
              </a:r>
              <a:r>
                <a:rPr lang="ko-KR" altLang="en-US" sz="1600" smtClean="0">
                  <a:latin typeface="+mn-ea"/>
                </a:rPr>
                <a:t>프로토콜로 사용</a:t>
              </a:r>
              <a:endParaRPr lang="ko-KR" altLang="en-US" sz="1600"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4380" y="3868451"/>
              <a:ext cx="1150620" cy="58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smtClean="0"/>
                <a:t>1999</a:t>
              </a:r>
              <a:endParaRPr lang="ko-KR" altLang="en-US" sz="3200"/>
            </a:p>
          </p:txBody>
        </p:sp>
      </p:grpSp>
      <p:sp>
        <p:nvSpPr>
          <p:cNvPr id="23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3. HTTP</a:t>
            </a:r>
            <a:r>
              <a:rPr lang="ko-KR" altLang="en-US" sz="5400" b="1" smtClean="0">
                <a:latin typeface="+mj-ea"/>
              </a:rPr>
              <a:t>의 역사</a:t>
            </a:r>
            <a:endParaRPr lang="ko-KR" altLang="en-US" sz="54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113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602" y="1729739"/>
            <a:ext cx="5291627" cy="4269177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4. HTTP </a:t>
            </a:r>
            <a:r>
              <a:rPr lang="ko-KR" altLang="en-US" sz="5400" b="1" smtClean="0">
                <a:latin typeface="+mj-ea"/>
              </a:rPr>
              <a:t>메시지 구조</a:t>
            </a:r>
            <a:endParaRPr lang="ko-KR" altLang="en-US" sz="5400" b="1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849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latin typeface="+mj-ea"/>
              </a:rPr>
              <a:t>4. HTTP </a:t>
            </a:r>
            <a:r>
              <a:rPr lang="ko-KR" altLang="en-US" sz="5400" b="1" smtClean="0">
                <a:latin typeface="+mj-ea"/>
              </a:rPr>
              <a:t>메시지 구조</a:t>
            </a:r>
            <a:endParaRPr lang="ko-KR" altLang="en-US" sz="5400" b="1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28" y="2155824"/>
            <a:ext cx="9653824" cy="30067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208128" y="5188270"/>
            <a:ext cx="75551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출처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100">
                <a:solidFill>
                  <a:schemeClr val="bg2">
                    <a:lumMod val="50000"/>
                  </a:schemeClr>
                </a:solidFill>
              </a:rPr>
              <a:t>https://developer.mozilla.org/ko/docs/Web/HTTP/Messages</a:t>
            </a:r>
            <a:r>
              <a:rPr lang="en-US" altLang="ko-KR" sz="1100" smtClean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endParaRPr lang="ko-KR" altLang="en-US" sz="110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28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756</Words>
  <Application>Microsoft Office PowerPoint</Application>
  <PresentationFormat>와이드스크린</PresentationFormat>
  <Paragraphs>161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223</cp:revision>
  <dcterms:created xsi:type="dcterms:W3CDTF">2024-06-11T12:37:20Z</dcterms:created>
  <dcterms:modified xsi:type="dcterms:W3CDTF">2024-06-15T12:25:27Z</dcterms:modified>
</cp:coreProperties>
</file>