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332" r:id="rId4"/>
    <p:sldId id="333" r:id="rId5"/>
    <p:sldId id="334" r:id="rId6"/>
    <p:sldId id="335" r:id="rId7"/>
    <p:sldId id="346" r:id="rId8"/>
    <p:sldId id="337" r:id="rId9"/>
    <p:sldId id="347" r:id="rId10"/>
    <p:sldId id="338" r:id="rId11"/>
    <p:sldId id="339" r:id="rId12"/>
    <p:sldId id="348" r:id="rId13"/>
    <p:sldId id="340" r:id="rId14"/>
    <p:sldId id="341" r:id="rId15"/>
    <p:sldId id="342" r:id="rId16"/>
    <p:sldId id="349" r:id="rId17"/>
    <p:sldId id="343" r:id="rId18"/>
    <p:sldId id="344" r:id="rId19"/>
    <p:sldId id="345" r:id="rId20"/>
    <p:sldId id="291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4171" autoAdjust="0"/>
  </p:normalViewPr>
  <p:slideViewPr>
    <p:cSldViewPr snapToGrid="0">
      <p:cViewPr varScale="1">
        <p:scale>
          <a:sx n="93" d="100"/>
          <a:sy n="93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4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6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15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64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3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전략에 설명하기 앞서서 혼자서 깃을 이용해 개발을 한다면 보통 어떻게 개발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이미지처럼 하나의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이용해서 보통 개발하게 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사람들과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정해진 규칙이 없다면 어떻게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사람들과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정해진 규칙이 없다면 어떻게 될까요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</a:t>
            </a:r>
            <a:r>
              <a:rPr lang="ko-KR" altLang="en-US" baseline="0" dirty="0" err="1" smtClean="0"/>
              <a:t>브랜치가</a:t>
            </a:r>
            <a:r>
              <a:rPr lang="ko-KR" altLang="en-US" baseline="0" dirty="0" smtClean="0"/>
              <a:t> 있다고 가정해보죠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무엇을 의미하는지 명확하게 파악 할 수 있을까요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또한 협업을 하는 사람들끼리 같은 의미로 해석을 할까요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오늘 제가 설명할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전략이 바로 이것과 관련이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깃은 </a:t>
            </a:r>
            <a:r>
              <a:rPr lang="ko-KR" altLang="en-US" dirty="0" err="1" smtClean="0"/>
              <a:t>브랜치라는</a:t>
            </a:r>
            <a:r>
              <a:rPr lang="ko-KR" altLang="en-US" dirty="0" smtClean="0"/>
              <a:t> 것을 사용하는데요</a:t>
            </a:r>
            <a:r>
              <a:rPr lang="en-US" altLang="ko-KR" dirty="0" smtClean="0"/>
              <a:t>. </a:t>
            </a:r>
            <a:r>
              <a:rPr lang="ko-KR" altLang="en-US" err="1" smtClean="0"/>
              <a:t>브랜치는</a:t>
            </a:r>
            <a:r>
              <a:rPr lang="ko-KR" altLang="en-US" smtClean="0"/>
              <a:t> 폴더의 복사본 같은 개념이라고 생각하시면 됩니다</a:t>
            </a:r>
            <a:r>
              <a:rPr lang="en-US" altLang="ko-KR" smtClean="0"/>
              <a:t>.  </a:t>
            </a:r>
            <a:r>
              <a:rPr lang="ko-KR" altLang="en-US" smtClean="0"/>
              <a:t>프로젝트</a:t>
            </a:r>
            <a:r>
              <a:rPr lang="ko-KR" altLang="en-US" baseline="0" smtClean="0"/>
              <a:t> 폴더를 복사해서 복사한 폴더에서 작업하는 것처럼 말입니다</a:t>
            </a:r>
            <a:r>
              <a:rPr lang="en-US" altLang="ko-KR" baseline="0" smtClean="0"/>
              <a:t>. </a:t>
            </a:r>
          </a:p>
          <a:p>
            <a:r>
              <a:rPr lang="ko-KR" altLang="en-US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전략은 깃의 </a:t>
            </a:r>
            <a:r>
              <a:rPr lang="ko-KR" altLang="en-US" err="1" smtClean="0"/>
              <a:t>브랜치를</a:t>
            </a:r>
            <a:r>
              <a:rPr lang="ko-KR" altLang="en-US" smtClean="0"/>
              <a:t> 효과적으로 관리하는 </a:t>
            </a:r>
            <a:r>
              <a:rPr lang="ko-KR" altLang="en-US" dirty="0" smtClean="0"/>
              <a:t>전략을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전략을 사용하는 이유는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있지만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협업이 원활해지고 코드의 안정성을 </a:t>
            </a:r>
            <a:r>
              <a:rPr lang="ko-KR" altLang="en-US" dirty="0" err="1" smtClean="0"/>
              <a:t>높일수</a:t>
            </a:r>
            <a:r>
              <a:rPr lang="ko-KR" altLang="en-US" dirty="0" smtClean="0"/>
              <a:t> 있게 </a:t>
            </a:r>
            <a:r>
              <a:rPr lang="ko-KR" altLang="en-US" dirty="0" err="1" smtClean="0"/>
              <a:t>해주기때문에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사용하는거라고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6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smtClean="0"/>
              <a:t>전략의 대표적인 </a:t>
            </a:r>
            <a:r>
              <a:rPr lang="ko-KR" altLang="en-US" dirty="0" smtClean="0"/>
              <a:t>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2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-student.tistory.com/83" TargetMode="External"/><Relationship Id="rId2" Type="http://schemas.openxmlformats.org/officeDocument/2006/relationships/hyperlink" Target="https://hudi.blog/git-branch-strate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yanminthwin/understanding-github-flow-and-git-flow-957bc6e12220" TargetMode="External"/><Relationship Id="rId5" Type="http://schemas.openxmlformats.org/officeDocument/2006/relationships/hyperlink" Target="https://www.eisquare.co.uk/blogs/how-to-choose-your-branching-strategy" TargetMode="External"/><Relationship Id="rId4" Type="http://schemas.openxmlformats.org/officeDocument/2006/relationships/hyperlink" Target="https://parkstate.tistory.com/3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307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</a:rPr>
              <a:t>GIT </a:t>
            </a:r>
            <a:r>
              <a:rPr lang="ko-KR" altLang="en-US" sz="9600" b="1" dirty="0" err="1" smtClean="0">
                <a:solidFill>
                  <a:schemeClr val="bg1"/>
                </a:solidFill>
              </a:rPr>
              <a:t>브랜치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 전략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4299" y="1561133"/>
            <a:ext cx="9558141" cy="488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하나의 기능을 위한 브랜치</a:t>
            </a:r>
            <a:r>
              <a:rPr lang="ko-KR" altLang="en-US" sz="2000">
                <a:latin typeface="+mn-ea"/>
              </a:rPr>
              <a:t>로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기능 개발이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브랜치로 병함됨</a:t>
            </a:r>
            <a:endParaRPr lang="en-US" altLang="ko-KR" sz="2000" smtClean="0">
              <a:latin typeface="+mn-ea"/>
            </a:endParaRPr>
          </a:p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release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사소한 버그 수정을 위한 브랜치</a:t>
            </a:r>
            <a:r>
              <a:rPr lang="ko-KR" altLang="en-US" sz="2000">
                <a:latin typeface="+mn-ea"/>
              </a:rPr>
              <a:t>로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버그 수정이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</a:t>
            </a:r>
            <a:r>
              <a:rPr lang="en-US" altLang="ko-KR" sz="2000">
                <a:latin typeface="+mn-ea"/>
              </a:rPr>
              <a:t>, main </a:t>
            </a:r>
            <a:r>
              <a:rPr lang="ko-KR" altLang="en-US" sz="2000">
                <a:latin typeface="+mn-ea"/>
              </a:rPr>
              <a:t>브랜치에 </a:t>
            </a:r>
            <a:r>
              <a:rPr lang="ko-KR" altLang="en-US" sz="2000" smtClean="0">
                <a:latin typeface="+mn-ea"/>
              </a:rPr>
              <a:t>병합됨</a:t>
            </a: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3899" y="1469708"/>
            <a:ext cx="9558141" cy="318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hotfix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운영 배포된 버전에 버그가 있는 경우 긴급하게 생성되는 브랜치</a:t>
            </a:r>
            <a:r>
              <a:rPr lang="ko-KR" altLang="en-US" sz="2000">
                <a:latin typeface="+mn-ea"/>
              </a:rPr>
              <a:t>로 </a:t>
            </a:r>
            <a:endParaRPr lang="en-US" altLang="ko-KR" sz="2000" smtClean="0">
              <a:latin typeface="+mn-ea"/>
            </a:endParaRPr>
          </a:p>
          <a:p>
            <a:pPr marL="457200" lvl="3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main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버그 수정이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</a:t>
            </a:r>
            <a:r>
              <a:rPr lang="en-US" altLang="ko-KR" sz="2000">
                <a:latin typeface="+mn-ea"/>
              </a:rPr>
              <a:t>, main </a:t>
            </a:r>
            <a:r>
              <a:rPr lang="ko-KR" altLang="en-US" sz="2000">
                <a:latin typeface="+mn-ea"/>
              </a:rPr>
              <a:t>브랜치에 병합됨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7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66" y="1469708"/>
            <a:ext cx="7473868" cy="46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4858" y="1387620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GitHub </a:t>
            </a:r>
            <a:r>
              <a:rPr lang="en-US" altLang="ko-KR" sz="2400" smtClean="0">
                <a:latin typeface="+mn-ea"/>
              </a:rPr>
              <a:t>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</a:t>
            </a:r>
            <a:r>
              <a:rPr lang="en-US" altLang="ko-KR" sz="2000" smtClean="0">
                <a:latin typeface="+mn-ea"/>
              </a:rPr>
              <a:t>feature </a:t>
            </a:r>
            <a:r>
              <a:rPr lang="ko-KR" altLang="en-US" sz="2000" smtClean="0">
                <a:latin typeface="+mn-ea"/>
              </a:rPr>
              <a:t>브랜치로 </a:t>
            </a:r>
            <a:r>
              <a:rPr lang="ko-KR" altLang="en-US" sz="2000" smtClean="0">
                <a:latin typeface="+mn-ea"/>
              </a:rPr>
              <a:t>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2</a:t>
            </a:r>
            <a:r>
              <a:rPr lang="ko-KR" altLang="en-US" sz="2000" smtClean="0">
                <a:latin typeface="+mn-ea"/>
              </a:rPr>
              <a:t>가지의 </a:t>
            </a:r>
            <a:r>
              <a:rPr lang="ko-KR" altLang="en-US" sz="2000" smtClean="0">
                <a:latin typeface="+mn-ea"/>
              </a:rPr>
              <a:t>브랜치가 </a:t>
            </a:r>
            <a:r>
              <a:rPr lang="ko-KR" altLang="en-US" sz="2000" smtClean="0">
                <a:latin typeface="+mn-ea"/>
              </a:rPr>
              <a:t>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Git Flow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보다 간단하고 직관적인 전략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2919" y="1208451"/>
            <a:ext cx="955814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Git Flow</a:t>
            </a:r>
            <a:r>
              <a:rPr lang="ko-KR" altLang="en-US" sz="2000" smtClean="0">
                <a:latin typeface="+mn-ea"/>
              </a:rPr>
              <a:t>의 </a:t>
            </a: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브랜치와 동일한 역할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기능 또는 버그 수정을 위한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브랜치</a:t>
            </a:r>
            <a:r>
              <a:rPr lang="ko-KR" altLang="en-US" sz="2000" smtClean="0">
                <a:latin typeface="+mn-ea"/>
              </a:rPr>
              <a:t>로 </a:t>
            </a:r>
            <a:r>
              <a:rPr lang="en-US" altLang="ko-KR" sz="2000" smtClean="0">
                <a:latin typeface="+mn-ea"/>
              </a:rPr>
              <a:t>main </a:t>
            </a:r>
            <a:r>
              <a:rPr lang="ko-KR" altLang="en-US" sz="2000" smtClean="0">
                <a:latin typeface="+mn-ea"/>
              </a:rPr>
              <a:t>브랜치에서 파생됨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기능이 완료되면 </a:t>
            </a:r>
            <a:r>
              <a:rPr lang="en-US" altLang="ko-KR" sz="200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sz="2000">
                <a:solidFill>
                  <a:srgbClr val="FF0000"/>
                </a:solidFill>
                <a:latin typeface="+mn-ea"/>
              </a:rPr>
              <a:t>를 통해 코드 리뷰를 받고 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     main </a:t>
            </a:r>
            <a:r>
              <a:rPr lang="ko-KR" altLang="en-US" sz="2000">
                <a:solidFill>
                  <a:srgbClr val="FF0000"/>
                </a:solidFill>
                <a:latin typeface="+mn-ea"/>
              </a:rPr>
              <a:t>브랜치로 병합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34" y="1492013"/>
            <a:ext cx="5225142" cy="4523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6476" y="5637720"/>
            <a:ext cx="1560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GitLab Flow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947164" y="6122556"/>
            <a:ext cx="425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출처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j-lt"/>
              </a:rPr>
              <a:t>) https://velog.io/@jhchoi94/Git-GitLab-flow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3029" y="1469708"/>
            <a:ext cx="95581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GitLab 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feature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production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</a:t>
            </a: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pre-production </a:t>
            </a:r>
            <a:r>
              <a:rPr lang="ko-KR" altLang="en-US" sz="2000" smtClean="0">
                <a:latin typeface="+mn-ea"/>
              </a:rPr>
              <a:t>브랜치로 </a:t>
            </a:r>
            <a:r>
              <a:rPr lang="ko-KR" altLang="en-US" sz="2000">
                <a:latin typeface="+mn-ea"/>
              </a:rPr>
              <a:t>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4</a:t>
            </a:r>
            <a:r>
              <a:rPr lang="ko-KR" altLang="en-US" sz="2000" smtClean="0">
                <a:latin typeface="+mn-ea"/>
              </a:rPr>
              <a:t>개의 브랜치로 </a:t>
            </a:r>
            <a:r>
              <a:rPr lang="ko-KR" altLang="en-US" sz="2000" smtClean="0">
                <a:latin typeface="+mn-ea"/>
              </a:rPr>
              <a:t>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Git Flow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GitHub Flow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를 결합한 방식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4338" y="1379219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Git Flow</a:t>
            </a:r>
            <a:r>
              <a:rPr lang="ko-KR" altLang="en-US" sz="2000" smtClean="0">
                <a:latin typeface="+mn-ea"/>
              </a:rPr>
              <a:t>의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 smtClean="0">
                <a:latin typeface="+mn-ea"/>
              </a:rPr>
              <a:t>브랜치와 동일한 역할</a:t>
            </a:r>
            <a:endParaRPr lang="en-US" altLang="ko-KR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기능 또는 버그 수정을 위한 </a:t>
            </a:r>
            <a:r>
              <a:rPr lang="ko-KR" altLang="en-US" sz="2000" smtClean="0">
                <a:latin typeface="+mn-ea"/>
              </a:rPr>
              <a:t>브랜치로 </a:t>
            </a:r>
            <a:r>
              <a:rPr lang="en-US" altLang="ko-KR" sz="2000" smtClean="0">
                <a:latin typeface="+mn-ea"/>
              </a:rPr>
              <a:t>main </a:t>
            </a:r>
            <a:r>
              <a:rPr lang="ko-KR" altLang="en-US" sz="2000" smtClean="0">
                <a:latin typeface="+mn-ea"/>
              </a:rPr>
              <a:t>브랜치에서 파생됨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기능이 완료되면 </a:t>
            </a:r>
            <a:r>
              <a:rPr lang="en-US" altLang="ko-KR" sz="2000" smtClean="0"/>
              <a:t>merge</a:t>
            </a:r>
            <a:r>
              <a:rPr lang="en-US" altLang="ko-KR" sz="2000" smtClean="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request</a:t>
            </a:r>
            <a:r>
              <a:rPr lang="ko-KR" altLang="en-US" sz="2000">
                <a:latin typeface="+mn-ea"/>
              </a:rPr>
              <a:t>를 통해 코드 리뷰를 받고 </a:t>
            </a:r>
            <a:endParaRPr lang="en-US" altLang="ko-KR" sz="200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main </a:t>
            </a:r>
            <a:r>
              <a:rPr lang="ko-KR" altLang="en-US" sz="2000">
                <a:latin typeface="+mn-ea"/>
              </a:rPr>
              <a:t>브랜치로 병합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4699" y="1469708"/>
            <a:ext cx="9558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pre-production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운영 배포를 위한 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QA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브랜치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production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5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4699" y="1890701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Flow</a:t>
            </a:r>
            <a:r>
              <a:rPr lang="ko-KR" altLang="en-US" sz="2400" smtClean="0">
                <a:latin typeface="+mn-ea"/>
              </a:rPr>
              <a:t> </a:t>
            </a:r>
            <a:r>
              <a:rPr lang="ko-KR" altLang="en-US" sz="240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: </a:t>
            </a:r>
            <a:r>
              <a:rPr lang="ko-KR" altLang="en-US" sz="2400" smtClean="0">
                <a:latin typeface="+mn-ea"/>
              </a:rPr>
              <a:t>주기적으로 개발</a:t>
            </a:r>
            <a:r>
              <a:rPr lang="en-US" altLang="ko-KR" sz="2400" smtClean="0">
                <a:latin typeface="+mn-ea"/>
              </a:rPr>
              <a:t>, QA, </a:t>
            </a:r>
            <a:r>
              <a:rPr lang="ko-KR" altLang="en-US" sz="2400" smtClean="0">
                <a:latin typeface="+mn-ea"/>
              </a:rPr>
              <a:t>배포를 해야될 경우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GitHub</a:t>
            </a:r>
            <a:r>
              <a:rPr lang="en-US" altLang="ko-KR" sz="240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Flow : </a:t>
            </a:r>
            <a:r>
              <a:rPr lang="ko-KR" altLang="en-US" sz="2400" smtClean="0">
                <a:latin typeface="+mn-ea"/>
              </a:rPr>
              <a:t>수시로 배포를 해야되는 경우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GitLab</a:t>
            </a:r>
            <a:r>
              <a:rPr lang="en-US" altLang="ko-KR" sz="240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Flow : Git Flow</a:t>
            </a:r>
            <a:r>
              <a:rPr lang="ko-KR" altLang="en-US" sz="2400" smtClean="0">
                <a:latin typeface="+mn-ea"/>
              </a:rPr>
              <a:t>의 장점과 </a:t>
            </a:r>
            <a:r>
              <a:rPr lang="en-US" altLang="ko-KR" sz="2400" smtClean="0">
                <a:latin typeface="+mn-ea"/>
              </a:rPr>
              <a:t>GitHub Flow</a:t>
            </a:r>
            <a:r>
              <a:rPr lang="ko-KR" altLang="en-US" sz="2400" smtClean="0">
                <a:latin typeface="+mn-ea"/>
              </a:rPr>
              <a:t>의 장점을 둘다 사용하고 싶은 경우</a:t>
            </a:r>
            <a:endParaRPr lang="en-US" altLang="ko-KR" sz="2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94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서론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latin typeface="+mn-ea"/>
              </a:rPr>
              <a:t>Git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브랜치</a:t>
            </a:r>
            <a:r>
              <a:rPr lang="ko-KR" altLang="en-US" sz="2400" b="1" dirty="0" smtClean="0">
                <a:latin typeface="+mn-ea"/>
              </a:rPr>
              <a:t> 전략이란</a:t>
            </a:r>
            <a:r>
              <a:rPr lang="en-US" altLang="ko-KR" sz="24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latin typeface="+mn-ea"/>
              </a:rPr>
              <a:t>Git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브랜치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smtClean="0">
                <a:latin typeface="+mn-ea"/>
              </a:rPr>
              <a:t>전략 종류</a:t>
            </a:r>
            <a:endParaRPr lang="en-US" altLang="ko-KR" sz="2400" b="1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 Flow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GitHub Flow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GitLab Flow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+mn-ea"/>
              </a:rPr>
              <a:t>4. </a:t>
            </a: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825219" y="307879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825219" y="2523695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://hudi.blog/git-branch-strategy</a:t>
            </a:r>
            <a:r>
              <a:rPr lang="en-US" altLang="ko-KR" smtClean="0">
                <a:latin typeface="+mn-ea"/>
                <a:hlinkClick r:id="rId2"/>
              </a:rPr>
              <a:t>/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be-student.tistory.com/83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https://</a:t>
            </a:r>
            <a:r>
              <a:rPr lang="en-US" altLang="ko-KR" smtClean="0">
                <a:latin typeface="+mn-ea"/>
                <a:hlinkClick r:id="rId4"/>
              </a:rPr>
              <a:t>parkstate.tistory.com/33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5"/>
              </a:rPr>
              <a:t>https://</a:t>
            </a:r>
            <a:r>
              <a:rPr lang="en-US" altLang="ko-KR" smtClean="0">
                <a:latin typeface="+mn-ea"/>
                <a:hlinkClick r:id="rId5"/>
              </a:rPr>
              <a:t>www.eisquare.co.uk/blogs/how-to-choose-your-branching-strategy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https://medium.com</a:t>
            </a:r>
            <a:r>
              <a:rPr lang="en-US" altLang="ko-KR">
                <a:hlinkClick r:id="rId6"/>
              </a:rPr>
              <a:t>/@</a:t>
            </a:r>
            <a:r>
              <a:rPr lang="en-US" altLang="ko-KR" smtClean="0">
                <a:hlinkClick r:id="rId6"/>
              </a:rPr>
              <a:t>yanminthwin/understanding-github-flow-and-git-flow-957bc6e12220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6611" y="1659850"/>
            <a:ext cx="9558141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혼자서 </a:t>
            </a:r>
            <a:r>
              <a:rPr lang="en-US" altLang="ko-KR" sz="2400" dirty="0" err="1" smtClean="0">
                <a:latin typeface="+mn-ea"/>
              </a:rPr>
              <a:t>Git</a:t>
            </a:r>
            <a:r>
              <a:rPr lang="ko-KR" altLang="en-US" sz="2400" dirty="0" smtClean="0">
                <a:latin typeface="+mn-ea"/>
              </a:rPr>
              <a:t>을 이용해 개발을 한다면</a:t>
            </a:r>
            <a:r>
              <a:rPr lang="en-US" altLang="ko-KR" sz="2400" dirty="0" smtClean="0">
                <a:latin typeface="+mn-ea"/>
              </a:rPr>
              <a:t>?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32" y="2478701"/>
            <a:ext cx="4135284" cy="351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2602557"/>
            <a:ext cx="2671812" cy="26718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3139" y="1877335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여러 사람들과 협업시 </a:t>
            </a:r>
            <a:r>
              <a:rPr lang="en-US" altLang="ko-KR" sz="2400">
                <a:latin typeface="+mn-ea"/>
              </a:rPr>
              <a:t>Git </a:t>
            </a:r>
            <a:r>
              <a:rPr lang="ko-KR" altLang="en-US" sz="2400">
                <a:latin typeface="+mn-ea"/>
              </a:rPr>
              <a:t>관련 정해진 규칙이 없다면</a:t>
            </a:r>
            <a:r>
              <a:rPr lang="en-US" altLang="ko-KR" sz="2400">
                <a:latin typeface="+mn-ea"/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</a:t>
            </a:r>
            <a:r>
              <a:rPr lang="ko-KR" altLang="en-US" sz="240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test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D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5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전략이란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261401"/>
            <a:ext cx="3017520" cy="30175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23139" y="1877335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+mn-ea"/>
              </a:rPr>
              <a:t>브랜치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폴더의 복사본 같은 개념</a:t>
            </a:r>
            <a:endParaRPr lang="en-US" altLang="ko-KR" sz="240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 </a:t>
            </a:r>
            <a:r>
              <a:rPr lang="ko-KR" altLang="en-US" sz="2400" dirty="0" err="1" smtClean="0">
                <a:latin typeface="+mn-ea"/>
              </a:rPr>
              <a:t>브랜치</a:t>
            </a:r>
            <a:r>
              <a:rPr lang="ko-KR" altLang="en-US" sz="2400" dirty="0" smtClean="0">
                <a:latin typeface="+mn-ea"/>
              </a:rPr>
              <a:t> 전략 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</a:t>
            </a:r>
            <a:r>
              <a:rPr lang="ko-KR" altLang="en-US" sz="2400" dirty="0" smtClean="0">
                <a:latin typeface="+mn-ea"/>
              </a:rPr>
              <a:t>의 </a:t>
            </a:r>
            <a:r>
              <a:rPr lang="ko-KR" altLang="en-US" sz="2400" err="1" smtClean="0">
                <a:latin typeface="+mn-ea"/>
              </a:rPr>
              <a:t>브랜치를</a:t>
            </a:r>
            <a:r>
              <a:rPr lang="ko-KR" altLang="en-US" sz="2400" smtClean="0">
                <a:latin typeface="+mn-ea"/>
              </a:rPr>
              <a:t> 효과적으로 관리하는 </a:t>
            </a:r>
            <a:r>
              <a:rPr lang="ko-KR" altLang="en-US" sz="2400" dirty="0" smtClean="0">
                <a:latin typeface="+mn-ea"/>
              </a:rPr>
              <a:t>전략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협업이 원활해지고 코드의 안정성을 높일 수 있게 해줌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0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890701"/>
            <a:ext cx="95581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</a:t>
            </a:r>
            <a:r>
              <a:rPr lang="en-US" altLang="ko-KR" sz="2400" dirty="0" smtClean="0">
                <a:latin typeface="+mn-ea"/>
              </a:rPr>
              <a:t> Flow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GitHub</a:t>
            </a:r>
            <a:r>
              <a:rPr lang="en-US" altLang="ko-KR" sz="2400" dirty="0" smtClean="0">
                <a:latin typeface="+mn-ea"/>
              </a:rPr>
              <a:t> Flow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GitLab</a:t>
            </a:r>
            <a:r>
              <a:rPr lang="en-US" altLang="ko-KR" sz="2400" smtClean="0">
                <a:latin typeface="+mn-ea"/>
              </a:rPr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30212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793" y="1602725"/>
            <a:ext cx="8827538" cy="4754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0258" y="6218809"/>
            <a:ext cx="851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출처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) https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j-lt"/>
              </a:rPr>
              <a:t>://medium.com/@yanminthwin/understanding-github-flow-and-git-flow-957bc6e12220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8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4858" y="1379219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</a:t>
            </a:r>
            <a:r>
              <a:rPr lang="en-US" altLang="ko-KR" sz="2400" smtClean="0">
                <a:latin typeface="+mn-ea"/>
              </a:rPr>
              <a:t> 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 develop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보조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>
                <a:latin typeface="+mn-ea"/>
              </a:rPr>
              <a:t>(feature, release, </a:t>
            </a:r>
            <a:r>
              <a:rPr lang="en-US" altLang="ko-KR" sz="2000" smtClean="0">
                <a:latin typeface="+mn-ea"/>
              </a:rPr>
              <a:t>hotfix)</a:t>
            </a:r>
            <a:r>
              <a:rPr lang="ko-KR" altLang="en-US" sz="2000" smtClean="0">
                <a:latin typeface="+mn-ea"/>
              </a:rPr>
              <a:t>로 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크게 </a:t>
            </a:r>
            <a:r>
              <a:rPr lang="en-US" altLang="ko-KR" sz="2000" smtClean="0">
                <a:latin typeface="+mn-ea"/>
              </a:rPr>
              <a:t>5</a:t>
            </a:r>
            <a:r>
              <a:rPr lang="ko-KR" altLang="en-US" sz="2000" smtClean="0">
                <a:latin typeface="+mn-ea"/>
              </a:rPr>
              <a:t>가지의 브랜치가 </a:t>
            </a:r>
            <a:r>
              <a:rPr lang="ko-KR" altLang="en-US" sz="2000" smtClean="0">
                <a:latin typeface="+mn-ea"/>
              </a:rPr>
              <a:t>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</a:rPr>
              <a:t>주로 여러 단계의 개발과 배포를 체계적으로 관리하고자 할 </a:t>
            </a:r>
            <a:r>
              <a:rPr lang="ko-KR" altLang="en-US" sz="2000">
                <a:solidFill>
                  <a:srgbClr val="FF0000"/>
                </a:solidFill>
              </a:rPr>
              <a:t>때 </a:t>
            </a:r>
            <a:r>
              <a:rPr lang="ko-KR" altLang="en-US" sz="2000" smtClean="0">
                <a:solidFill>
                  <a:srgbClr val="FF0000"/>
                </a:solidFill>
              </a:rPr>
              <a:t>사용</a:t>
            </a:r>
            <a:endParaRPr lang="en-US" altLang="ko-KR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6989" y="1469708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각 버전마다 </a:t>
            </a:r>
            <a:r>
              <a:rPr lang="en-US" altLang="ko-KR" sz="2000" smtClean="0">
                <a:latin typeface="+mn-ea"/>
              </a:rPr>
              <a:t>Tag</a:t>
            </a:r>
            <a:r>
              <a:rPr lang="ko-KR" altLang="en-US" sz="2000" smtClean="0">
                <a:latin typeface="+mn-ea"/>
              </a:rPr>
              <a:t>를 이용해 표시함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develop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개발 소스코드가 있는 브랜치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개발이 완료되면 </a:t>
            </a:r>
            <a:r>
              <a:rPr lang="en-US" altLang="ko-KR" sz="2000" smtClean="0">
                <a:latin typeface="+mn-ea"/>
              </a:rPr>
              <a:t>main </a:t>
            </a:r>
            <a:r>
              <a:rPr lang="ko-KR" altLang="en-US" sz="2000" smtClean="0">
                <a:latin typeface="+mn-ea"/>
              </a:rPr>
              <a:t>브랜치로 병합됨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732</Words>
  <Application>Microsoft Office PowerPoint</Application>
  <PresentationFormat>와이드스크린</PresentationFormat>
  <Paragraphs>136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516</cp:revision>
  <dcterms:created xsi:type="dcterms:W3CDTF">2024-06-11T12:37:20Z</dcterms:created>
  <dcterms:modified xsi:type="dcterms:W3CDTF">2024-09-13T15:55:52Z</dcterms:modified>
</cp:coreProperties>
</file>