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7" r:id="rId6"/>
    <p:sldId id="261" r:id="rId7"/>
    <p:sldId id="296" r:id="rId8"/>
    <p:sldId id="289" r:id="rId9"/>
    <p:sldId id="264" r:id="rId10"/>
    <p:sldId id="258" r:id="rId11"/>
    <p:sldId id="278" r:id="rId12"/>
    <p:sldId id="268" r:id="rId13"/>
    <p:sldId id="299" r:id="rId14"/>
    <p:sldId id="262" r:id="rId15"/>
    <p:sldId id="297" r:id="rId16"/>
    <p:sldId id="292" r:id="rId17"/>
    <p:sldId id="275" r:id="rId18"/>
    <p:sldId id="266" r:id="rId19"/>
    <p:sldId id="298" r:id="rId20"/>
    <p:sldId id="276" r:id="rId2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0066"/>
    <a:srgbClr val="FFFFFF"/>
    <a:srgbClr val="E9E6DF"/>
    <a:srgbClr val="FDE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2" autoAdjust="0"/>
    <p:restoredTop sz="74181" autoAdjust="0"/>
  </p:normalViewPr>
  <p:slideViewPr>
    <p:cSldViewPr snapToGrid="0">
      <p:cViewPr varScale="1">
        <p:scale>
          <a:sx n="66" d="100"/>
          <a:sy n="66" d="100"/>
        </p:scale>
        <p:origin x="90" y="34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56" y="4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4DC2F0-1494-4012-98C6-0C32B96C5883}" type="datetime1">
              <a:rPr lang="ko-KR" altLang="en-US" smtClean="0">
                <a:latin typeface="+mj-ea"/>
                <a:ea typeface="+mj-ea"/>
              </a:rPr>
              <a:t>2024-07-27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B577933-6CF4-4A80-8F7D-D574BAC42BBA}" type="datetime1">
              <a:rPr lang="ko-KR" altLang="en-US" smtClean="0"/>
              <a:pPr/>
              <a:t>2024-07-27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175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393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/>
              <a:t>해석 완료된 </a:t>
            </a:r>
            <a:r>
              <a:rPr lang="en-US" altLang="ko-KR" noProof="0" dirty="0"/>
              <a:t>SQL, PL/SQL </a:t>
            </a:r>
            <a:r>
              <a:rPr lang="ko-KR" altLang="en-US" noProof="0" dirty="0"/>
              <a:t>프로그램 저장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91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CKPT: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체크포인트 이벤트 발생시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파일의 헤더와 제어 파일에 기록하는 작업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PMON: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모니터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프로세스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중지시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재기동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프로세스의 리소스 해지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 프로세스 이상종료시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버퍼캐시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클린업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SMON: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모니터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않는 세그먼트 클린업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가능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익스텐트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결합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 이상종료시 인스턴스 리커버리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DBWn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DB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버퍼 캐시 내용을 데이터 파일에 쓰기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디폴트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개이나 초기화 파라미터 설정을 통해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개로 변경 가능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LGWR: REDO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 버퍼의 내용을 파일로 출력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ARCn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아카이브 로그 모드일 때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 스위치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아카이브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redo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 파일 작성 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RECO: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리커버리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분산 데이터베이스 구성시에 이용됨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분산 트랜잭션 관련 장애를 해결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220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noProof="0" dirty="0"/>
              <a:t>위 프로세스는 인스턴스 재기동시 자동 생성됨</a:t>
            </a:r>
            <a:endParaRPr lang="en-US" altLang="ko-KR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noProof="0" dirty="0"/>
              <a:t>체크포인트</a:t>
            </a:r>
            <a:r>
              <a:rPr lang="en-US" altLang="ko-KR" noProof="0" dirty="0"/>
              <a:t>, DB</a:t>
            </a:r>
            <a:r>
              <a:rPr lang="ko-KR" altLang="en-US" noProof="0" dirty="0"/>
              <a:t>라이터</a:t>
            </a:r>
            <a:r>
              <a:rPr lang="en-US" altLang="ko-KR" noProof="0" dirty="0"/>
              <a:t>, </a:t>
            </a:r>
            <a:r>
              <a:rPr lang="ko-KR" altLang="en-US" noProof="0" dirty="0" err="1"/>
              <a:t>로그라이터</a:t>
            </a:r>
            <a:r>
              <a:rPr lang="en-US" altLang="ko-KR" noProof="0" dirty="0"/>
              <a:t>, </a:t>
            </a:r>
            <a:r>
              <a:rPr lang="ko-KR" altLang="en-US" noProof="0" dirty="0" err="1"/>
              <a:t>리스너</a:t>
            </a:r>
            <a:r>
              <a:rPr lang="en-US" altLang="ko-KR" noProof="0" dirty="0"/>
              <a:t> </a:t>
            </a:r>
            <a:r>
              <a:rPr lang="en-US" altLang="ko-KR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registration(</a:t>
            </a:r>
            <a:r>
              <a:rPr lang="ko-KR" altLang="en-US" b="0" i="0" dirty="0" err="1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리스너에</a:t>
            </a:r>
            <a:r>
              <a:rPr lang="ko-KR" altLang="en-US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altLang="ko-KR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DB</a:t>
            </a:r>
            <a:r>
              <a:rPr lang="ko-KR" altLang="en-US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정보 저장</a:t>
            </a:r>
            <a:r>
              <a:rPr lang="en-US" altLang="ko-KR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</a:t>
            </a:r>
            <a:r>
              <a:rPr lang="en-US" altLang="ko-KR" noProof="0" dirty="0"/>
              <a:t>,</a:t>
            </a:r>
            <a:r>
              <a:rPr lang="ko-KR" altLang="en-US" noProof="0" dirty="0"/>
              <a:t> 프로세스모니터</a:t>
            </a:r>
            <a:r>
              <a:rPr lang="en-US" altLang="ko-KR" noProof="0" dirty="0"/>
              <a:t>, </a:t>
            </a:r>
            <a:r>
              <a:rPr lang="ko-KR" altLang="en-US" noProof="0" dirty="0"/>
              <a:t>시스템모니터</a:t>
            </a:r>
            <a:endParaRPr lang="en-US" altLang="ko-KR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noProof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noProof="0" dirty="0"/>
              <a:t>체크포인트 역할</a:t>
            </a:r>
            <a:r>
              <a:rPr lang="en-US" altLang="ko-KR" noProof="0" dirty="0"/>
              <a:t>: </a:t>
            </a:r>
            <a:r>
              <a:rPr lang="ko-KR" altLang="en-US" noProof="0" dirty="0"/>
              <a:t>체크포인트 이벤트 발생시</a:t>
            </a:r>
            <a:r>
              <a:rPr lang="en-US" altLang="ko-KR" noProof="0" dirty="0"/>
              <a:t>, </a:t>
            </a:r>
            <a:r>
              <a:rPr lang="ko-KR" altLang="en-US" noProof="0" dirty="0"/>
              <a:t>모든 데이터 파일의 헤더와 제어파일에 이벤트 상세를 기록하기 위함</a:t>
            </a:r>
            <a:r>
              <a:rPr lang="en-US" altLang="ko-KR" noProof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noProof="0" dirty="0" err="1"/>
              <a:t>DBWn</a:t>
            </a:r>
            <a:r>
              <a:rPr lang="ko-KR" altLang="en-US" noProof="0" dirty="0"/>
              <a:t>에 시그널을 보낼 뿐 직접적으로 파일 갱신 등 하지 않음</a:t>
            </a:r>
            <a:r>
              <a:rPr lang="en-US" altLang="ko-KR" noProof="0" dirty="0"/>
              <a:t>!</a:t>
            </a:r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463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609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나눔고딕" pitchFamily="2" charset="-127"/>
                <a:ea typeface="나눔고딕" pitchFamily="2" charset="-127"/>
              </a:rPr>
              <a:t>체크 포인트 큐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나눔고딕" pitchFamily="2" charset="-127"/>
                <a:ea typeface="나눔고딕" pitchFamily="2" charset="-127"/>
              </a:rPr>
              <a:t>: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나눔고딕" pitchFamily="2" charset="-127"/>
                <a:ea typeface="나눔고딕" pitchFamily="2" charset="-127"/>
              </a:rPr>
              <a:t>리두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나눔고딕" pitchFamily="2" charset="-127"/>
                <a:ea typeface="나눔고딕" pitchFamily="2" charset="-127"/>
              </a:rPr>
              <a:t> 로그를 생성하며 변경된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나눔고딕" pitchFamily="2" charset="-127"/>
                <a:ea typeface="나눔고딕" pitchFamily="2" charset="-127"/>
              </a:rPr>
              <a:t>더티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나눔고딕" pitchFamily="2" charset="-127"/>
                <a:ea typeface="나눔고딕" pitchFamily="2" charset="-127"/>
              </a:rPr>
              <a:t> 버퍼 링크</a:t>
            </a:r>
            <a:endParaRPr lang="en-US" altLang="ko-KR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나눔고딕" pitchFamily="2" charset="-127"/>
              <a:ea typeface="나눔고딕" pitchFamily="2" charset="-127"/>
            </a:endParaRPr>
          </a:p>
          <a:p>
            <a:pPr algn="l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나눔고딕" pitchFamily="2" charset="-127"/>
                <a:ea typeface="나눔고딕" pitchFamily="2" charset="-127"/>
              </a:rPr>
              <a:t>더티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나눔고딕" pitchFamily="2" charset="-127"/>
                <a:ea typeface="나눔고딕" pitchFamily="2" charset="-127"/>
              </a:rPr>
              <a:t> 버퍼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나눔고딕" pitchFamily="2" charset="-127"/>
                <a:ea typeface="나눔고딕" pitchFamily="2" charset="-127"/>
              </a:rPr>
              <a:t>: </a:t>
            </a:r>
            <a:r>
              <a:rPr lang="ko-KR" altLang="en-US" dirty="0">
                <a:effectLst/>
              </a:rPr>
              <a:t>버퍼에 </a:t>
            </a:r>
            <a:r>
              <a:rPr lang="ko-KR" altLang="en-US" dirty="0" err="1">
                <a:effectLst/>
              </a:rPr>
              <a:t>캐시된</a:t>
            </a:r>
            <a:r>
              <a:rPr lang="ko-KR" altLang="en-US" dirty="0">
                <a:effectLst/>
              </a:rPr>
              <a:t> 이후 변경이 발생했지만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아직 디스크에 기록되지 않아 데이터 파일 블록과 동기화가 필요한 버퍼 블록</a:t>
            </a:r>
            <a:endParaRPr lang="en-US" altLang="ko-KR" dirty="0">
              <a:effectLst/>
            </a:endParaRPr>
          </a:p>
          <a:p>
            <a:pPr algn="l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나눔고딕" pitchFamily="2" charset="-127"/>
                <a:ea typeface="나눔고딕" pitchFamily="2" charset="-127"/>
              </a:rPr>
              <a:t>LRU List: Least Recently Used List</a:t>
            </a:r>
            <a:endParaRPr lang="ko-KR" alt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010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19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71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472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142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95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/>
              <a:t>PGA: </a:t>
            </a:r>
            <a:r>
              <a:rPr lang="ko-KR" altLang="en-US" noProof="0" dirty="0"/>
              <a:t>서버 프로세스 또는 백그라운드 프로세스의 데이터 및 제어정보를 포함하는 메모리 영역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350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/>
              <a:t>DB </a:t>
            </a:r>
            <a:r>
              <a:rPr lang="ko-KR" altLang="en-US" noProof="0" dirty="0"/>
              <a:t>버퍼 캐시</a:t>
            </a:r>
            <a:r>
              <a:rPr lang="en-US" altLang="ko-KR" noProof="0" dirty="0"/>
              <a:t>: </a:t>
            </a:r>
            <a:r>
              <a:rPr lang="ko-KR" altLang="en-US" noProof="0" dirty="0"/>
              <a:t>데이터 파일에서 읽어온 데이터 블록의 사본 보유</a:t>
            </a:r>
            <a:endParaRPr lang="en-US" altLang="ko-KR" noProof="0" dirty="0"/>
          </a:p>
          <a:p>
            <a:r>
              <a:rPr lang="ko-KR" altLang="en-US" noProof="0" dirty="0"/>
              <a:t>공유 </a:t>
            </a:r>
            <a:r>
              <a:rPr lang="en-US" altLang="ko-KR" noProof="0" dirty="0"/>
              <a:t>pool: </a:t>
            </a:r>
            <a:r>
              <a:rPr lang="ko-KR" altLang="en-US" noProof="0" dirty="0"/>
              <a:t>해석된 </a:t>
            </a:r>
            <a:r>
              <a:rPr lang="en-US" altLang="ko-KR" noProof="0" dirty="0"/>
              <a:t>SQL, </a:t>
            </a:r>
            <a:r>
              <a:rPr lang="en-US" altLang="ko-KR" noProof="0" dirty="0" err="1"/>
              <a:t>plsql</a:t>
            </a:r>
            <a:r>
              <a:rPr lang="en-US" altLang="ko-KR" noProof="0" dirty="0"/>
              <a:t> </a:t>
            </a:r>
            <a:r>
              <a:rPr lang="ko-KR" altLang="en-US" noProof="0" dirty="0"/>
              <a:t>프로그램</a:t>
            </a:r>
            <a:r>
              <a:rPr lang="en-US" altLang="ko-KR" noProof="0" dirty="0"/>
              <a:t>, </a:t>
            </a:r>
            <a:r>
              <a:rPr lang="ko-KR" altLang="en-US" noProof="0" dirty="0"/>
              <a:t>데이터 사전</a:t>
            </a:r>
            <a:r>
              <a:rPr lang="en-US" altLang="ko-KR" noProof="0" dirty="0"/>
              <a:t> </a:t>
            </a:r>
            <a:r>
              <a:rPr lang="ko-KR" altLang="en-US" noProof="0" dirty="0"/>
              <a:t>등 보유</a:t>
            </a:r>
            <a:endParaRPr lang="en-US" altLang="ko-KR" noProof="0" dirty="0"/>
          </a:p>
          <a:p>
            <a:r>
              <a:rPr lang="en-US" altLang="ko-KR" noProof="0" dirty="0"/>
              <a:t>REDO</a:t>
            </a:r>
            <a:r>
              <a:rPr lang="ko-KR" altLang="en-US" noProof="0" dirty="0"/>
              <a:t> 로그 버퍼</a:t>
            </a:r>
            <a:r>
              <a:rPr lang="en-US" altLang="ko-KR" noProof="0" dirty="0"/>
              <a:t>: DML, DDL </a:t>
            </a:r>
            <a:r>
              <a:rPr lang="ko-KR" altLang="en-US" noProof="0" dirty="0"/>
              <a:t>등으로 변경된 사항을 재실행 할 수 있도록 정보 보유</a:t>
            </a:r>
            <a:endParaRPr lang="en-US" altLang="ko-KR" noProof="0" dirty="0"/>
          </a:p>
          <a:p>
            <a:r>
              <a:rPr lang="ko-KR" altLang="en-US" noProof="0" dirty="0" err="1"/>
              <a:t>라지</a:t>
            </a:r>
            <a:r>
              <a:rPr lang="ko-KR" altLang="en-US" noProof="0" dirty="0"/>
              <a:t> 풀</a:t>
            </a:r>
            <a:r>
              <a:rPr lang="en-US" altLang="ko-KR" noProof="0" dirty="0"/>
              <a:t>: RMAN </a:t>
            </a:r>
            <a:r>
              <a:rPr lang="ko-KR" altLang="en-US" noProof="0" dirty="0"/>
              <a:t>백업</a:t>
            </a:r>
            <a:r>
              <a:rPr lang="en-US" altLang="ko-KR" noProof="0" dirty="0"/>
              <a:t>, I/O</a:t>
            </a:r>
            <a:r>
              <a:rPr lang="ko-KR" altLang="en-US" noProof="0" dirty="0"/>
              <a:t>서버프로세스</a:t>
            </a:r>
            <a:r>
              <a:rPr lang="en-US" altLang="ko-KR" noProof="0" dirty="0"/>
              <a:t>, </a:t>
            </a:r>
            <a:r>
              <a:rPr lang="ko-KR" altLang="en-US" noProof="0" dirty="0" err="1"/>
              <a:t>병렬쿼리</a:t>
            </a:r>
            <a:r>
              <a:rPr lang="ko-KR" altLang="en-US" noProof="0" dirty="0"/>
              <a:t> 등 </a:t>
            </a:r>
            <a:r>
              <a:rPr lang="en-US" altLang="ko-KR" noProof="0" dirty="0"/>
              <a:t>SGA </a:t>
            </a:r>
            <a:r>
              <a:rPr lang="ko-KR" altLang="en-US" noProof="0" dirty="0"/>
              <a:t>내부적인 작업에 필요할 때 이용되는 메모리 영역</a:t>
            </a:r>
            <a:endParaRPr lang="en-US" altLang="ko-KR" noProof="0" dirty="0"/>
          </a:p>
          <a:p>
            <a:r>
              <a:rPr lang="ko-KR" altLang="en-US" noProof="0" dirty="0"/>
              <a:t>자바 풀</a:t>
            </a:r>
            <a:r>
              <a:rPr lang="en-US" altLang="ko-KR" noProof="0" dirty="0"/>
              <a:t>: JVM</a:t>
            </a:r>
            <a:r>
              <a:rPr lang="ko-KR" altLang="en-US" noProof="0" dirty="0"/>
              <a:t>의 모든 세션</a:t>
            </a:r>
            <a:r>
              <a:rPr lang="en-US" altLang="ko-KR" noProof="0" dirty="0"/>
              <a:t>, </a:t>
            </a:r>
            <a:r>
              <a:rPr lang="ko-KR" altLang="en-US" noProof="0" dirty="0"/>
              <a:t>자바 코드</a:t>
            </a:r>
            <a:r>
              <a:rPr lang="en-US" altLang="ko-KR" noProof="0" dirty="0"/>
              <a:t>, </a:t>
            </a:r>
            <a:r>
              <a:rPr lang="ko-KR" altLang="en-US" noProof="0" dirty="0"/>
              <a:t>자바 데이터 이용을 위한 영역</a:t>
            </a:r>
            <a:endParaRPr lang="en-US" altLang="ko-KR" noProof="0" dirty="0"/>
          </a:p>
          <a:p>
            <a:r>
              <a:rPr lang="ko-KR" altLang="en-US" noProof="0" dirty="0"/>
              <a:t>스트림 풀</a:t>
            </a:r>
            <a:r>
              <a:rPr lang="en-US" altLang="ko-KR" noProof="0" dirty="0"/>
              <a:t>: </a:t>
            </a:r>
            <a:r>
              <a:rPr lang="ko-KR" altLang="en-US" noProof="0" dirty="0"/>
              <a:t>데이터 </a:t>
            </a:r>
            <a:r>
              <a:rPr lang="en-US" altLang="ko-KR" noProof="0" dirty="0"/>
              <a:t>pump, </a:t>
            </a:r>
            <a:r>
              <a:rPr lang="en-US" altLang="ko-KR" noProof="0" dirty="0" err="1"/>
              <a:t>GoldenGate</a:t>
            </a:r>
            <a:r>
              <a:rPr lang="en-US" altLang="ko-KR" noProof="0" dirty="0"/>
              <a:t> </a:t>
            </a:r>
            <a:r>
              <a:rPr lang="ko-KR" altLang="en-US" noProof="0" dirty="0"/>
              <a:t>등 데이터 동기화 시에 사용됨</a:t>
            </a:r>
            <a:endParaRPr lang="en-US" altLang="ko-KR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378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0" dirty="0"/>
              <a:t>데이터 블록의 사본을 저장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31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68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장 비교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래픽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/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6229" y="4434840"/>
            <a:ext cx="7061583" cy="1122202"/>
          </a:xfrm>
        </p:spPr>
        <p:txBody>
          <a:bodyPr rtlCol="0"/>
          <a:lstStyle/>
          <a:p>
            <a:pPr rtl="0"/>
            <a:r>
              <a:rPr lang="en-US" altLang="ko-KR" dirty="0"/>
              <a:t>Oracle Database (</a:t>
            </a:r>
            <a:r>
              <a:rPr lang="ko-KR" altLang="en-US" dirty="0" err="1"/>
              <a:t>심화편</a:t>
            </a:r>
            <a:r>
              <a:rPr lang="en-US" altLang="ko-KR" dirty="0"/>
              <a:t>-01)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algn="r" rtl="0"/>
            <a:r>
              <a:rPr lang="ko-KR" altLang="en-US" dirty="0"/>
              <a:t>마이 홈 프로텍터 프로 니트 고현아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10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A704AA-1239-7145-DC6B-8682561388BD}"/>
              </a:ext>
            </a:extLst>
          </p:cNvPr>
          <p:cNvSpPr/>
          <p:nvPr/>
        </p:nvSpPr>
        <p:spPr>
          <a:xfrm>
            <a:off x="1692864" y="3254828"/>
            <a:ext cx="2052536" cy="90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460624-77D0-4364-CDAB-A4C728C2FD03}"/>
              </a:ext>
            </a:extLst>
          </p:cNvPr>
          <p:cNvSpPr/>
          <p:nvPr/>
        </p:nvSpPr>
        <p:spPr>
          <a:xfrm>
            <a:off x="6823665" y="2134834"/>
            <a:ext cx="2052536" cy="90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버퍼 캐시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1CAA27-43DC-83EA-3833-2883941247B8}"/>
              </a:ext>
            </a:extLst>
          </p:cNvPr>
          <p:cNvSpPr/>
          <p:nvPr/>
        </p:nvSpPr>
        <p:spPr>
          <a:xfrm>
            <a:off x="6823665" y="4579421"/>
            <a:ext cx="2052536" cy="90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파일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01DB4CF-E2A2-62D0-60E0-48F82CDD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2058" y="737955"/>
            <a:ext cx="7231742" cy="846301"/>
          </a:xfrm>
        </p:spPr>
        <p:txBody>
          <a:bodyPr rtlCol="0">
            <a:normAutofit/>
          </a:bodyPr>
          <a:lstStyle/>
          <a:p>
            <a:pPr algn="r" rtl="0"/>
            <a:r>
              <a:rPr lang="ko-KR" altLang="en-US" dirty="0"/>
              <a:t>캐시 미스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C294039-94C8-CE4A-1338-8047564A75DD}"/>
              </a:ext>
            </a:extLst>
          </p:cNvPr>
          <p:cNvCxnSpPr/>
          <p:nvPr/>
        </p:nvCxnSpPr>
        <p:spPr>
          <a:xfrm flipV="1">
            <a:off x="3947886" y="2587170"/>
            <a:ext cx="2510971" cy="84183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DC70E41-6CE3-0126-BD09-49C4536EDD0E}"/>
              </a:ext>
            </a:extLst>
          </p:cNvPr>
          <p:cNvCxnSpPr>
            <a:cxnSpLocks/>
          </p:cNvCxnSpPr>
          <p:nvPr/>
        </p:nvCxnSpPr>
        <p:spPr>
          <a:xfrm flipH="1">
            <a:off x="3947886" y="2873829"/>
            <a:ext cx="2510971" cy="83333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2132D6-AB65-F73B-4C88-1310F3B98EBB}"/>
              </a:ext>
            </a:extLst>
          </p:cNvPr>
          <p:cNvSpPr txBox="1"/>
          <p:nvPr/>
        </p:nvSpPr>
        <p:spPr>
          <a:xfrm>
            <a:off x="3782789" y="2357079"/>
            <a:ext cx="16802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요청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A1FFA9-9F10-E708-9CDB-8B4F4D7F3AF2}"/>
              </a:ext>
            </a:extLst>
          </p:cNvPr>
          <p:cNvSpPr txBox="1"/>
          <p:nvPr/>
        </p:nvSpPr>
        <p:spPr>
          <a:xfrm>
            <a:off x="4807443" y="3576418"/>
            <a:ext cx="165141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캐시 내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반환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1A7E58C-A272-1894-334C-C660D38554C3}"/>
              </a:ext>
            </a:extLst>
          </p:cNvPr>
          <p:cNvCxnSpPr>
            <a:cxnSpLocks/>
          </p:cNvCxnSpPr>
          <p:nvPr/>
        </p:nvCxnSpPr>
        <p:spPr>
          <a:xfrm>
            <a:off x="7757404" y="3173416"/>
            <a:ext cx="0" cy="125849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56CDEA5-E483-B123-11AF-C1A46A2A1791}"/>
              </a:ext>
            </a:extLst>
          </p:cNvPr>
          <p:cNvCxnSpPr>
            <a:cxnSpLocks/>
          </p:cNvCxnSpPr>
          <p:nvPr/>
        </p:nvCxnSpPr>
        <p:spPr>
          <a:xfrm flipV="1">
            <a:off x="8057035" y="3173416"/>
            <a:ext cx="0" cy="125849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7E7BF9-DEB3-044C-0B30-C329DAD2735F}"/>
              </a:ext>
            </a:extLst>
          </p:cNvPr>
          <p:cNvSpPr txBox="1"/>
          <p:nvPr/>
        </p:nvSpPr>
        <p:spPr>
          <a:xfrm>
            <a:off x="8301758" y="3617999"/>
            <a:ext cx="27671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데이터 블록 복사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D8021F-57D7-BC0F-E257-653AB9634DD6}"/>
              </a:ext>
            </a:extLst>
          </p:cNvPr>
          <p:cNvSpPr txBox="1"/>
          <p:nvPr/>
        </p:nvSpPr>
        <p:spPr>
          <a:xfrm>
            <a:off x="6691764" y="3600971"/>
            <a:ext cx="90601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807618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공유 </a:t>
            </a:r>
            <a:r>
              <a:rPr lang="en-US" altLang="ko-KR" dirty="0"/>
              <a:t>POOL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13234" y="3054147"/>
            <a:ext cx="4204611" cy="36512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rtl="0"/>
            <a:r>
              <a:rPr lang="ko-KR" altLang="en-US" dirty="0">
                <a:highlight>
                  <a:srgbClr val="FFFFFF"/>
                </a:highlight>
              </a:rPr>
              <a:t>라이브러리 캐시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13234" y="3561372"/>
            <a:ext cx="4203460" cy="127327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 sz="1600" dirty="0"/>
              <a:t>공유 </a:t>
            </a:r>
            <a:r>
              <a:rPr lang="en-US" altLang="ko-KR" sz="1600" dirty="0"/>
              <a:t>SQL </a:t>
            </a:r>
            <a:r>
              <a:rPr lang="ko-KR" altLang="en-US" sz="1600" dirty="0"/>
              <a:t>영역</a:t>
            </a:r>
            <a:endParaRPr lang="en-US" altLang="ko-KR" sz="1600" dirty="0"/>
          </a:p>
          <a:p>
            <a:pPr rtl="0"/>
            <a:r>
              <a:rPr lang="en-US" altLang="ko-KR" sz="1600" dirty="0"/>
              <a:t>PL/SQL </a:t>
            </a:r>
            <a:r>
              <a:rPr lang="ko-KR" altLang="en-US" sz="1600" dirty="0"/>
              <a:t>프로시저 및 패키지 등</a:t>
            </a:r>
            <a:endParaRPr lang="en-US" altLang="ko-KR" sz="1600" dirty="0"/>
          </a:p>
          <a:p>
            <a:pPr rtl="0"/>
            <a:r>
              <a:rPr lang="ko-KR" altLang="en-US" sz="1600" dirty="0" err="1"/>
              <a:t>락이나</a:t>
            </a:r>
            <a:r>
              <a:rPr lang="ko-KR" altLang="en-US" sz="1600" dirty="0"/>
              <a:t> 라이브러리 캐시 핸들링 등 제어구조 포함</a:t>
            </a:r>
            <a:endParaRPr lang="en-US" altLang="ko-KR" sz="16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00340" y="3054147"/>
            <a:ext cx="4204610" cy="374853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highlight>
                  <a:srgbClr val="FFFFFF"/>
                </a:highlight>
              </a:rPr>
              <a:t>데이터 </a:t>
            </a:r>
            <a:r>
              <a:rPr lang="ko-KR" altLang="en-US" dirty="0" err="1">
                <a:highlight>
                  <a:srgbClr val="FFFFFF"/>
                </a:highlight>
              </a:rPr>
              <a:t>딕셔너리</a:t>
            </a:r>
            <a:r>
              <a:rPr lang="ko-KR" altLang="en-US" dirty="0">
                <a:highlight>
                  <a:srgbClr val="FFFFFF"/>
                </a:highlight>
              </a:rPr>
              <a:t> 캐시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99562" y="3571099"/>
            <a:ext cx="4204611" cy="1263547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1600" dirty="0"/>
              <a:t>SQL </a:t>
            </a:r>
            <a:r>
              <a:rPr lang="ko-KR" altLang="en-US" sz="1600" dirty="0" err="1"/>
              <a:t>해석시</a:t>
            </a:r>
            <a:r>
              <a:rPr lang="ko-KR" altLang="en-US" sz="1600" dirty="0"/>
              <a:t> 필요한 </a:t>
            </a:r>
            <a:r>
              <a:rPr lang="en-US" altLang="ko-KR" sz="1600" dirty="0"/>
              <a:t>DD </a:t>
            </a:r>
            <a:r>
              <a:rPr lang="ko-KR" altLang="en-US" sz="1600" dirty="0"/>
              <a:t>정보</a:t>
            </a:r>
            <a:endParaRPr lang="en-US" altLang="ko-KR" sz="1600" dirty="0"/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ko-KR" altLang="en-US" dirty="0"/>
              <a:t>백그라운드</a:t>
            </a:r>
            <a:br>
              <a:rPr lang="en-US" altLang="ko-KR" dirty="0"/>
            </a:br>
            <a:r>
              <a:rPr lang="ko-KR" altLang="en-US" dirty="0"/>
              <a:t>프로세스</a:t>
            </a:r>
          </a:p>
        </p:txBody>
      </p:sp>
    </p:spTree>
    <p:extLst>
      <p:ext uri="{BB962C8B-B14F-4D97-AF65-F5344CB8AC3E}">
        <p14:creationId xmlns:p14="http://schemas.microsoft.com/office/powerpoint/2010/main" val="3685567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13</a:t>
            </a:fld>
            <a:endParaRPr lang="ko-KR" altLang="en-US"/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99575CF9-10F7-8CFE-1A04-374AB96DD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29468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필수 백그라운드 프로세스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1C640DE-7489-1866-E064-077B7186F5CF}"/>
              </a:ext>
            </a:extLst>
          </p:cNvPr>
          <p:cNvSpPr/>
          <p:nvPr/>
        </p:nvSpPr>
        <p:spPr>
          <a:xfrm>
            <a:off x="2286000" y="4095508"/>
            <a:ext cx="3540437" cy="638595"/>
          </a:xfrm>
          <a:prstGeom prst="rect">
            <a:avLst/>
          </a:prstGeom>
          <a:solidFill>
            <a:srgbClr val="FFFFFF"/>
          </a:solidFill>
          <a:ln>
            <a:solidFill>
              <a:srgbClr val="E9E6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PMON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4B1412-9FD2-06E7-88AB-5B8A4E627617}"/>
              </a:ext>
            </a:extLst>
          </p:cNvPr>
          <p:cNvSpPr/>
          <p:nvPr/>
        </p:nvSpPr>
        <p:spPr>
          <a:xfrm>
            <a:off x="2286000" y="3313533"/>
            <a:ext cx="3540437" cy="638595"/>
          </a:xfrm>
          <a:prstGeom prst="rect">
            <a:avLst/>
          </a:prstGeom>
          <a:solidFill>
            <a:srgbClr val="FFFFFF"/>
          </a:solidFill>
          <a:ln>
            <a:solidFill>
              <a:srgbClr val="E9E6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LGWR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BA1EF33-3CBF-1E0D-CF92-CFF7D9A19B9C}"/>
              </a:ext>
            </a:extLst>
          </p:cNvPr>
          <p:cNvSpPr/>
          <p:nvPr/>
        </p:nvSpPr>
        <p:spPr>
          <a:xfrm>
            <a:off x="2286000" y="2531717"/>
            <a:ext cx="3540437" cy="638595"/>
          </a:xfrm>
          <a:prstGeom prst="rect">
            <a:avLst/>
          </a:prstGeom>
          <a:solidFill>
            <a:srgbClr val="FFFFFF"/>
          </a:solidFill>
          <a:ln>
            <a:solidFill>
              <a:srgbClr val="E9E6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CKPT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F5B43D-484F-F1C4-9918-0F575DCDB6F9}"/>
              </a:ext>
            </a:extLst>
          </p:cNvPr>
          <p:cNvSpPr/>
          <p:nvPr/>
        </p:nvSpPr>
        <p:spPr>
          <a:xfrm>
            <a:off x="6096000" y="4095508"/>
            <a:ext cx="3540437" cy="638595"/>
          </a:xfrm>
          <a:prstGeom prst="rect">
            <a:avLst/>
          </a:prstGeom>
          <a:solidFill>
            <a:srgbClr val="FFFFFF"/>
          </a:solidFill>
          <a:ln>
            <a:solidFill>
              <a:srgbClr val="E9E6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SMON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D1138A-B870-C1E6-A22F-156329D6F0D4}"/>
              </a:ext>
            </a:extLst>
          </p:cNvPr>
          <p:cNvSpPr/>
          <p:nvPr/>
        </p:nvSpPr>
        <p:spPr>
          <a:xfrm>
            <a:off x="6096000" y="3313533"/>
            <a:ext cx="3540437" cy="638595"/>
          </a:xfrm>
          <a:prstGeom prst="rect">
            <a:avLst/>
          </a:prstGeom>
          <a:solidFill>
            <a:srgbClr val="FFFFFF"/>
          </a:solidFill>
          <a:ln>
            <a:solidFill>
              <a:srgbClr val="E9E6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LREG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0124D6-E661-77E8-7EB5-B9E96424AC9E}"/>
              </a:ext>
            </a:extLst>
          </p:cNvPr>
          <p:cNvSpPr/>
          <p:nvPr/>
        </p:nvSpPr>
        <p:spPr>
          <a:xfrm>
            <a:off x="6096000" y="2531717"/>
            <a:ext cx="3540437" cy="638595"/>
          </a:xfrm>
          <a:prstGeom prst="rect">
            <a:avLst/>
          </a:prstGeom>
          <a:solidFill>
            <a:srgbClr val="FFFFFF"/>
          </a:solidFill>
          <a:ln>
            <a:solidFill>
              <a:srgbClr val="E9E6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DBWn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BBC4FF-9FC3-920F-C8AD-37799814BD56}"/>
              </a:ext>
            </a:extLst>
          </p:cNvPr>
          <p:cNvSpPr txBox="1"/>
          <p:nvPr/>
        </p:nvSpPr>
        <p:spPr>
          <a:xfrm>
            <a:off x="2706881" y="1788635"/>
            <a:ext cx="67874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 프로세스가 이상 종료되는 경우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DB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버퍼 캐시를 클린업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 프로세스에 대응하는 서버 프로세스의 리소스 해제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디스패처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프로세스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프로세스의 상태를 정기적 체크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체크한 프로세스가 중지된 경우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재기동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D77D59-6169-8150-D91B-B7CC824AFC4E}"/>
              </a:ext>
            </a:extLst>
          </p:cNvPr>
          <p:cNvSpPr/>
          <p:nvPr/>
        </p:nvSpPr>
        <p:spPr>
          <a:xfrm>
            <a:off x="1074057" y="1927135"/>
            <a:ext cx="1465943" cy="92333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PMON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F76CEF-84E2-D63B-EF9D-4D4317A24B86}"/>
              </a:ext>
            </a:extLst>
          </p:cNvPr>
          <p:cNvSpPr txBox="1"/>
          <p:nvPr/>
        </p:nvSpPr>
        <p:spPr>
          <a:xfrm>
            <a:off x="4683594" y="709549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프로세스별 역할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B68D52-2427-726C-5F6C-2426B6E99916}"/>
              </a:ext>
            </a:extLst>
          </p:cNvPr>
          <p:cNvSpPr txBox="1"/>
          <p:nvPr/>
        </p:nvSpPr>
        <p:spPr>
          <a:xfrm>
            <a:off x="2706881" y="3407372"/>
            <a:ext cx="60637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AWR(Automatic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Workload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Repository)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스냅샷 취득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ADDM(Automatic Database Diagnostic Monitor)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 이상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인스턴스 리커버리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FDCE25-7AC1-64E6-1979-46FDBE56B708}"/>
              </a:ext>
            </a:extLst>
          </p:cNvPr>
          <p:cNvSpPr/>
          <p:nvPr/>
        </p:nvSpPr>
        <p:spPr>
          <a:xfrm>
            <a:off x="1074057" y="3407372"/>
            <a:ext cx="1465943" cy="92333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SMON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2459F3-FFEA-32AE-A7C1-ED907BEDF61B}"/>
              </a:ext>
            </a:extLst>
          </p:cNvPr>
          <p:cNvSpPr txBox="1"/>
          <p:nvPr/>
        </p:nvSpPr>
        <p:spPr>
          <a:xfrm>
            <a:off x="2706881" y="4887609"/>
            <a:ext cx="6011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리스너에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이하 내용들을 등록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인스턴스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디스패처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프로세스 관련 정보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C75D13-AAA6-B07D-3A41-1795E1EE12E9}"/>
              </a:ext>
            </a:extLst>
          </p:cNvPr>
          <p:cNvSpPr/>
          <p:nvPr/>
        </p:nvSpPr>
        <p:spPr>
          <a:xfrm>
            <a:off x="1074057" y="4887609"/>
            <a:ext cx="1465943" cy="92333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LREG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15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9B5062-3374-32A0-3C8C-87C7B15D5A5A}"/>
              </a:ext>
            </a:extLst>
          </p:cNvPr>
          <p:cNvSpPr txBox="1"/>
          <p:nvPr/>
        </p:nvSpPr>
        <p:spPr>
          <a:xfrm>
            <a:off x="4261203" y="709549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동작 타이밍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18A861-BB16-4A13-8EDD-381F70958D12}"/>
              </a:ext>
            </a:extLst>
          </p:cNvPr>
          <p:cNvSpPr txBox="1"/>
          <p:nvPr/>
        </p:nvSpPr>
        <p:spPr>
          <a:xfrm>
            <a:off x="2706881" y="1788635"/>
            <a:ext cx="9260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프로세스가 한계치까지 버퍼를 스캔해도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비어 있는 버퍼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찾지 못한 경우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타임 아웃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체크포인트 큐의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LRUW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리스트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더티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리스트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한계치에 도달했을 때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체크포인트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DE1BDF-DF3B-CF01-D771-DDA8B9324EBE}"/>
              </a:ext>
            </a:extLst>
          </p:cNvPr>
          <p:cNvSpPr/>
          <p:nvPr/>
        </p:nvSpPr>
        <p:spPr>
          <a:xfrm>
            <a:off x="1074057" y="1927135"/>
            <a:ext cx="1465943" cy="92333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DBWn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CD99F8-141B-A804-A306-05E759102C4E}"/>
              </a:ext>
            </a:extLst>
          </p:cNvPr>
          <p:cNvSpPr txBox="1"/>
          <p:nvPr/>
        </p:nvSpPr>
        <p:spPr>
          <a:xfrm>
            <a:off x="2706881" y="3268872"/>
            <a:ext cx="61734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COMMIT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타임아웃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REDO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 버퍼가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1/3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채워졌을 때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DBWn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LRUW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리스트를 데이터 파일에 기록하기 전에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E2B21F-7B87-7226-0F65-EF861E30EC44}"/>
              </a:ext>
            </a:extLst>
          </p:cNvPr>
          <p:cNvSpPr/>
          <p:nvPr/>
        </p:nvSpPr>
        <p:spPr>
          <a:xfrm>
            <a:off x="1074057" y="3407372"/>
            <a:ext cx="1465943" cy="92333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LGWR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10729C-966C-F768-DB9B-E1C896CD6BED}"/>
              </a:ext>
            </a:extLst>
          </p:cNvPr>
          <p:cNvSpPr txBox="1"/>
          <p:nvPr/>
        </p:nvSpPr>
        <p:spPr>
          <a:xfrm>
            <a:off x="2706881" y="4737614"/>
            <a:ext cx="24016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COMMIT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shutdown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타임아웃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나눔고딕" pitchFamily="2" charset="-127"/>
                <a:ea typeface="나눔고딕" pitchFamily="2" charset="-127"/>
              </a:rPr>
              <a:t>log switch change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B28EFD9-C108-B1CB-9A1B-033E2B6F7B9F}"/>
              </a:ext>
            </a:extLst>
          </p:cNvPr>
          <p:cNvSpPr/>
          <p:nvPr/>
        </p:nvSpPr>
        <p:spPr>
          <a:xfrm>
            <a:off x="1074057" y="4876114"/>
            <a:ext cx="1465943" cy="92333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CKPT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en-US" altLang="ko-KR" dirty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434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9562" y="3116064"/>
            <a:ext cx="4179570" cy="625871"/>
          </a:xfrm>
        </p:spPr>
        <p:txBody>
          <a:bodyPr rtlCol="0"/>
          <a:lstStyle/>
          <a:p>
            <a:pPr rtl="0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838407"/>
            <a:ext cx="3171825" cy="1325563"/>
          </a:xfrm>
        </p:spPr>
        <p:txBody>
          <a:bodyPr rtlCol="0"/>
          <a:lstStyle/>
          <a:p>
            <a:pPr rtl="0"/>
            <a:r>
              <a:rPr lang="ko-KR" altLang="en-US" b="1" dirty="0"/>
              <a:t>주제와 목표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742137"/>
            <a:ext cx="3171825" cy="254106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 오라클 데이터베이스 시스템</a:t>
            </a:r>
            <a:r>
              <a:rPr lang="en-US" altLang="ko-KR" dirty="0"/>
              <a:t>(12c)</a:t>
            </a:r>
            <a:r>
              <a:rPr lang="ko-KR" altLang="en-US" dirty="0"/>
              <a:t>의 인스턴스 구성 요소에</a:t>
            </a:r>
            <a:r>
              <a:rPr lang="en-US" altLang="ko-KR" dirty="0"/>
              <a:t> </a:t>
            </a:r>
            <a:r>
              <a:rPr lang="ko-KR" altLang="en-US" dirty="0"/>
              <a:t>대하여 자세히 설명합니다</a:t>
            </a:r>
            <a:r>
              <a:rPr lang="en-US" altLang="ko-KR" dirty="0"/>
              <a:t>.</a:t>
            </a:r>
          </a:p>
          <a:p>
            <a:pPr rtl="0"/>
            <a:r>
              <a:rPr lang="en-US" altLang="ko-KR" dirty="0"/>
              <a:t>1. </a:t>
            </a:r>
            <a:r>
              <a:rPr lang="ko-KR" altLang="en-US" dirty="0"/>
              <a:t>인스턴스 구성 요소를 나열할 수 있음</a:t>
            </a:r>
            <a:endParaRPr lang="en-US" altLang="ko-KR" dirty="0"/>
          </a:p>
          <a:p>
            <a:pPr rtl="0"/>
            <a:r>
              <a:rPr lang="en-US" altLang="ko-KR" dirty="0"/>
              <a:t>2. SGA</a:t>
            </a:r>
            <a:r>
              <a:rPr lang="ko-KR" altLang="en-US" dirty="0"/>
              <a:t> 영역에 대해 설명할 수 있음</a:t>
            </a:r>
            <a:endParaRPr lang="en-US" altLang="ko-KR" dirty="0"/>
          </a:p>
          <a:p>
            <a:pPr rtl="0"/>
            <a:r>
              <a:rPr lang="en-US" altLang="ko-KR" dirty="0"/>
              <a:t>3. </a:t>
            </a:r>
            <a:r>
              <a:rPr lang="ko-KR" altLang="en-US" dirty="0"/>
              <a:t>필수 백그라운드 프로세스에 대해 설명할 수 있음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/>
              <a:t>2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 개요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SGA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en-US" altLang="ko-KR" dirty="0"/>
              <a:t>3.</a:t>
            </a:r>
            <a:r>
              <a:rPr lang="ko-KR" altLang="en-US" dirty="0"/>
              <a:t> 백그라운드</a:t>
            </a:r>
            <a:endParaRPr lang="en-US" altLang="ko-KR" dirty="0"/>
          </a:p>
          <a:p>
            <a:pPr rtl="0"/>
            <a:r>
              <a:rPr lang="ko-KR" altLang="en-US" dirty="0"/>
              <a:t>프로세스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오라클 데이터베이스 아키텍처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시스템 글로벌 영역의 구성과 역할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백그라운드 프로세스 구성과 역할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질의응답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en-US" altLang="ko-KR" dirty="0"/>
              <a:t>DB </a:t>
            </a:r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254227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5</a:t>
            </a:fld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4AC2FDB-FDF5-9217-8C9A-4233528EEB9D}"/>
              </a:ext>
            </a:extLst>
          </p:cNvPr>
          <p:cNvSpPr/>
          <p:nvPr/>
        </p:nvSpPr>
        <p:spPr>
          <a:xfrm>
            <a:off x="2714017" y="1031129"/>
            <a:ext cx="6566170" cy="2830752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7E5F0E-68E4-B478-3726-3607F2EB58E9}"/>
              </a:ext>
            </a:extLst>
          </p:cNvPr>
          <p:cNvSpPr/>
          <p:nvPr/>
        </p:nvSpPr>
        <p:spPr>
          <a:xfrm>
            <a:off x="2714017" y="3968885"/>
            <a:ext cx="6566170" cy="205347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아카이브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REDO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 파일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 파라미터 파일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패스워드 파일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17F1AB-7E17-1AC5-D124-A0AFD21B7A5A}"/>
              </a:ext>
            </a:extLst>
          </p:cNvPr>
          <p:cNvSpPr txBox="1"/>
          <p:nvPr/>
        </p:nvSpPr>
        <p:spPr>
          <a:xfrm>
            <a:off x="787940" y="4672458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디스크 상의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823C24-BC7F-1122-FDD3-B6C2C40CA276}"/>
              </a:ext>
            </a:extLst>
          </p:cNvPr>
          <p:cNvSpPr txBox="1"/>
          <p:nvPr/>
        </p:nvSpPr>
        <p:spPr>
          <a:xfrm>
            <a:off x="9792511" y="2123339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 상의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88779B-64EE-B008-7C3C-5BF851A2A4EB}"/>
              </a:ext>
            </a:extLst>
          </p:cNvPr>
          <p:cNvSpPr txBox="1"/>
          <p:nvPr/>
        </p:nvSpPr>
        <p:spPr>
          <a:xfrm>
            <a:off x="5443104" y="10653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12D01A2-C121-A538-39D3-FECDABCF1991}"/>
              </a:ext>
            </a:extLst>
          </p:cNvPr>
          <p:cNvSpPr/>
          <p:nvPr/>
        </p:nvSpPr>
        <p:spPr>
          <a:xfrm>
            <a:off x="2911813" y="1431952"/>
            <a:ext cx="6167336" cy="123071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SGA(System Global Area)</a:t>
            </a:r>
          </a:p>
          <a:p>
            <a:pPr algn="ctr"/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버퍼 캐시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공유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Pool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REDO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 버퍼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Large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Pool / Java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Pool / Streams Pool / …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45EF5F-27CF-3F30-3687-956BD536986F}"/>
              </a:ext>
            </a:extLst>
          </p:cNvPr>
          <p:cNvSpPr/>
          <p:nvPr/>
        </p:nvSpPr>
        <p:spPr>
          <a:xfrm>
            <a:off x="2911813" y="2769670"/>
            <a:ext cx="6167336" cy="91873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백그라운드 프로세스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CKPT / PMON / SMON /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DBWn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LGWR /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ARCn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/ RECO / …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E0B053-D085-D6A2-6253-115FE118EECF}"/>
              </a:ext>
            </a:extLst>
          </p:cNvPr>
          <p:cNvSpPr/>
          <p:nvPr/>
        </p:nvSpPr>
        <p:spPr>
          <a:xfrm>
            <a:off x="2911813" y="4143983"/>
            <a:ext cx="3184187" cy="168288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파일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파일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REDO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 파일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 파일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28" y="622571"/>
            <a:ext cx="5111750" cy="561368"/>
          </a:xfrm>
        </p:spPr>
        <p:txBody>
          <a:bodyPr rtlCol="0"/>
          <a:lstStyle/>
          <a:p>
            <a:pPr rtl="0"/>
            <a:r>
              <a:rPr lang="ko-KR" altLang="en-US" dirty="0"/>
              <a:t>메모리 구조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6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6DC60A-790C-DA6C-FC52-0B9413BA4009}"/>
              </a:ext>
            </a:extLst>
          </p:cNvPr>
          <p:cNvSpPr/>
          <p:nvPr/>
        </p:nvSpPr>
        <p:spPr>
          <a:xfrm>
            <a:off x="851981" y="1770433"/>
            <a:ext cx="10488038" cy="424126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AAE89C-070C-EEA9-A7A6-93F995BA96B5}"/>
              </a:ext>
            </a:extLst>
          </p:cNvPr>
          <p:cNvSpPr/>
          <p:nvPr/>
        </p:nvSpPr>
        <p:spPr>
          <a:xfrm>
            <a:off x="1420238" y="2188724"/>
            <a:ext cx="3054485" cy="342413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0A4530-5012-9C55-5542-AE29C84FA1D1}"/>
              </a:ext>
            </a:extLst>
          </p:cNvPr>
          <p:cNvSpPr/>
          <p:nvPr/>
        </p:nvSpPr>
        <p:spPr>
          <a:xfrm>
            <a:off x="5226320" y="2188724"/>
            <a:ext cx="5545442" cy="342413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2FBAE8-59C2-2384-FB4B-C39FF6B30EE2}"/>
              </a:ext>
            </a:extLst>
          </p:cNvPr>
          <p:cNvSpPr/>
          <p:nvPr/>
        </p:nvSpPr>
        <p:spPr>
          <a:xfrm>
            <a:off x="2171835" y="3891063"/>
            <a:ext cx="2052536" cy="90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61DBE7-E3F5-72E7-CB26-E40F851AA2B0}"/>
              </a:ext>
            </a:extLst>
          </p:cNvPr>
          <p:cNvSpPr/>
          <p:nvPr/>
        </p:nvSpPr>
        <p:spPr>
          <a:xfrm>
            <a:off x="2019435" y="3738663"/>
            <a:ext cx="2052536" cy="90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628A13-5637-544F-9BAD-D08E451D37DA}"/>
              </a:ext>
            </a:extLst>
          </p:cNvPr>
          <p:cNvSpPr/>
          <p:nvPr/>
        </p:nvSpPr>
        <p:spPr>
          <a:xfrm>
            <a:off x="1867035" y="3586263"/>
            <a:ext cx="2052536" cy="90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9A20A7A-1E71-8936-E08E-AD251B6A7F4D}"/>
              </a:ext>
            </a:extLst>
          </p:cNvPr>
          <p:cNvGrpSpPr/>
          <p:nvPr/>
        </p:nvGrpSpPr>
        <p:grpSpPr>
          <a:xfrm>
            <a:off x="5606374" y="3012329"/>
            <a:ext cx="1880681" cy="1021405"/>
            <a:chOff x="5453974" y="2986391"/>
            <a:chExt cx="1880681" cy="102140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ECCFC6D-6E41-87CA-5F71-02CE9B80C6AB}"/>
                </a:ext>
              </a:extLst>
            </p:cNvPr>
            <p:cNvSpPr/>
            <p:nvPr/>
          </p:nvSpPr>
          <p:spPr>
            <a:xfrm>
              <a:off x="5453974" y="3180946"/>
              <a:ext cx="1715311" cy="8268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</a:t>
              </a:r>
              <a:endPara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8959806-09FA-A579-7B6C-E7FBACE6DFAD}"/>
                </a:ext>
              </a:extLst>
            </p:cNvPr>
            <p:cNvSpPr/>
            <p:nvPr/>
          </p:nvSpPr>
          <p:spPr>
            <a:xfrm>
              <a:off x="6731540" y="2986391"/>
              <a:ext cx="603115" cy="60311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241CE1-D925-ECEA-AC7B-E8A21A0BC631}"/>
                </a:ext>
              </a:extLst>
            </p:cNvPr>
            <p:cNvSpPr txBox="1"/>
            <p:nvPr/>
          </p:nvSpPr>
          <p:spPr>
            <a:xfrm>
              <a:off x="6725028" y="310328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5B3964C-E8DF-6C09-11D6-19580749C0A4}"/>
              </a:ext>
            </a:extLst>
          </p:cNvPr>
          <p:cNvGrpSpPr/>
          <p:nvPr/>
        </p:nvGrpSpPr>
        <p:grpSpPr>
          <a:xfrm>
            <a:off x="5453974" y="2859929"/>
            <a:ext cx="1900137" cy="1021405"/>
            <a:chOff x="5453974" y="2986391"/>
            <a:chExt cx="1900137" cy="102140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2D9B718-A87A-E484-A9F0-101EDE19D4E6}"/>
                </a:ext>
              </a:extLst>
            </p:cNvPr>
            <p:cNvSpPr/>
            <p:nvPr/>
          </p:nvSpPr>
          <p:spPr>
            <a:xfrm>
              <a:off x="5453974" y="3180946"/>
              <a:ext cx="1715311" cy="8268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</a:t>
              </a:r>
              <a:endPara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7EF2D1E-C7A8-FD71-77AC-0863D8AB413F}"/>
                </a:ext>
              </a:extLst>
            </p:cNvPr>
            <p:cNvSpPr/>
            <p:nvPr/>
          </p:nvSpPr>
          <p:spPr>
            <a:xfrm>
              <a:off x="6731540" y="2986391"/>
              <a:ext cx="603115" cy="60311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D8A3D9-C175-4FA8-39E8-7014227DE359}"/>
                </a:ext>
              </a:extLst>
            </p:cNvPr>
            <p:cNvSpPr txBox="1"/>
            <p:nvPr/>
          </p:nvSpPr>
          <p:spPr>
            <a:xfrm>
              <a:off x="6725028" y="3103282"/>
              <a:ext cx="629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PGA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F388738-C9F8-A58C-B7DE-5331B8B27B76}"/>
              </a:ext>
            </a:extLst>
          </p:cNvPr>
          <p:cNvGrpSpPr/>
          <p:nvPr/>
        </p:nvGrpSpPr>
        <p:grpSpPr>
          <a:xfrm>
            <a:off x="5606374" y="4375905"/>
            <a:ext cx="1880681" cy="1021405"/>
            <a:chOff x="5453974" y="2986391"/>
            <a:chExt cx="1880681" cy="102140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5C18590-D218-8C77-03EB-A84E38AADFAC}"/>
                </a:ext>
              </a:extLst>
            </p:cNvPr>
            <p:cNvSpPr/>
            <p:nvPr/>
          </p:nvSpPr>
          <p:spPr>
            <a:xfrm>
              <a:off x="5453974" y="3180946"/>
              <a:ext cx="1715311" cy="8268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</a:t>
              </a:r>
              <a:endPara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</a:t>
              </a: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8922DE8-D0FF-62AB-5BFE-FF549A611CA0}"/>
                </a:ext>
              </a:extLst>
            </p:cNvPr>
            <p:cNvSpPr/>
            <p:nvPr/>
          </p:nvSpPr>
          <p:spPr>
            <a:xfrm>
              <a:off x="6731540" y="2986391"/>
              <a:ext cx="603115" cy="60311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862649-1534-62C5-719D-7C4CAA08029F}"/>
                </a:ext>
              </a:extLst>
            </p:cNvPr>
            <p:cNvSpPr txBox="1"/>
            <p:nvPr/>
          </p:nvSpPr>
          <p:spPr>
            <a:xfrm>
              <a:off x="6725028" y="310328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1800262-8F0A-9EBE-282A-B6C63BF8691B}"/>
              </a:ext>
            </a:extLst>
          </p:cNvPr>
          <p:cNvGrpSpPr/>
          <p:nvPr/>
        </p:nvGrpSpPr>
        <p:grpSpPr>
          <a:xfrm>
            <a:off x="5453974" y="4223505"/>
            <a:ext cx="1900137" cy="1021405"/>
            <a:chOff x="5453974" y="2986391"/>
            <a:chExt cx="1900137" cy="102140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922D0E5-BBCB-2B6B-040A-9798847DDBD4}"/>
                </a:ext>
              </a:extLst>
            </p:cNvPr>
            <p:cNvSpPr/>
            <p:nvPr/>
          </p:nvSpPr>
          <p:spPr>
            <a:xfrm>
              <a:off x="5453974" y="3180946"/>
              <a:ext cx="1715311" cy="8268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백그라운드</a:t>
              </a:r>
              <a:endPara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</a:t>
              </a: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B38935A9-910F-DF1F-7335-DE1EFF2B7AE5}"/>
                </a:ext>
              </a:extLst>
            </p:cNvPr>
            <p:cNvSpPr/>
            <p:nvPr/>
          </p:nvSpPr>
          <p:spPr>
            <a:xfrm>
              <a:off x="6731540" y="2986391"/>
              <a:ext cx="603115" cy="60311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39FA2F8-C424-0853-8774-F1344BA3536A}"/>
                </a:ext>
              </a:extLst>
            </p:cNvPr>
            <p:cNvSpPr txBox="1"/>
            <p:nvPr/>
          </p:nvSpPr>
          <p:spPr>
            <a:xfrm>
              <a:off x="6725028" y="3103282"/>
              <a:ext cx="629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PGA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34F3471D-CF7D-C7B4-A91E-00D42BD08E63}"/>
              </a:ext>
            </a:extLst>
          </p:cNvPr>
          <p:cNvSpPr/>
          <p:nvPr/>
        </p:nvSpPr>
        <p:spPr>
          <a:xfrm>
            <a:off x="8344508" y="3164887"/>
            <a:ext cx="2001331" cy="181591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187B5E-1B4E-8A74-0691-5153824FD9FF}"/>
              </a:ext>
            </a:extLst>
          </p:cNvPr>
          <p:cNvSpPr txBox="1"/>
          <p:nvPr/>
        </p:nvSpPr>
        <p:spPr>
          <a:xfrm>
            <a:off x="8861707" y="3780454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SGA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CB5FD27-5F81-2E51-6032-79C3EBA23589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3919571" y="3467909"/>
            <a:ext cx="1534403" cy="5706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010821A-9B64-4D81-5459-11EB6B6FC94E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7169285" y="3460553"/>
            <a:ext cx="1225968" cy="73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0A58B38-F5F6-AE18-0840-8B40E0B5DF8A}"/>
              </a:ext>
            </a:extLst>
          </p:cNvPr>
          <p:cNvCxnSpPr>
            <a:cxnSpLocks/>
          </p:cNvCxnSpPr>
          <p:nvPr/>
        </p:nvCxnSpPr>
        <p:spPr>
          <a:xfrm flipV="1">
            <a:off x="7198428" y="4821063"/>
            <a:ext cx="1241911" cy="111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37AB1D6-8A2E-DCE4-7E3C-A0CA84324208}"/>
              </a:ext>
            </a:extLst>
          </p:cNvPr>
          <p:cNvSpPr txBox="1"/>
          <p:nvPr/>
        </p:nvSpPr>
        <p:spPr>
          <a:xfrm>
            <a:off x="5226320" y="1864984"/>
            <a:ext cx="5650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디폴트 값인 전용 서버 구성의 예시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디스패처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이용하는 공유 서버 구성 아님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en-US" altLang="ko-KR" dirty="0"/>
              <a:t>SGA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2058" y="737955"/>
            <a:ext cx="7231742" cy="846301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/>
              <a:t>데이터베이스 버퍼 캐시 관련 초기화 파라미터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35955" y="4453745"/>
            <a:ext cx="5431971" cy="6729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noProof="1"/>
              <a:t>DB</a:t>
            </a:r>
            <a:r>
              <a:rPr lang="ko-KR" altLang="en-US" noProof="1"/>
              <a:t>버퍼캐시 내에서 처리가 끝나 더 이상 사용하지 않고 재활용 가능한 오브젝트용 </a:t>
            </a:r>
            <a:r>
              <a:rPr lang="en-US" altLang="ko-KR" noProof="1"/>
              <a:t>(</a:t>
            </a:r>
            <a:r>
              <a:rPr lang="ko-KR" altLang="en-US" noProof="1"/>
              <a:t>리사이클 버퍼 풀</a:t>
            </a:r>
            <a:r>
              <a:rPr lang="en-US" altLang="ko-KR" noProof="1"/>
              <a:t>)</a:t>
            </a:r>
            <a:endParaRPr lang="ko-KR" altLang="en-US" noProof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US" altLang="ko-KR" smtClean="0"/>
              <a:pPr rtl="0"/>
              <a:t>8</a:t>
            </a:fld>
            <a:endParaRPr lang="ko-KR" altLang="en-US" dirty="0"/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F4DB9A81-FBC2-222D-CD75-7177764E6B86}"/>
              </a:ext>
            </a:extLst>
          </p:cNvPr>
          <p:cNvSpPr txBox="1">
            <a:spLocks/>
          </p:cNvSpPr>
          <p:nvPr/>
        </p:nvSpPr>
        <p:spPr>
          <a:xfrm>
            <a:off x="5530171" y="1707822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noProof="1"/>
              <a:t>DB_(N)k_CACHE_SIZE</a:t>
            </a:r>
            <a:endParaRPr lang="ko-KR" altLang="en-US" noProof="1"/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62A1AFBB-23D7-C8F9-6731-D6663298DAD8}"/>
              </a:ext>
            </a:extLst>
          </p:cNvPr>
          <p:cNvSpPr txBox="1">
            <a:spLocks/>
          </p:cNvSpPr>
          <p:nvPr/>
        </p:nvSpPr>
        <p:spPr>
          <a:xfrm>
            <a:off x="5529745" y="2037246"/>
            <a:ext cx="5431971" cy="978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noProof="1"/>
              <a:t>블록 사이즈</a:t>
            </a:r>
            <a:r>
              <a:rPr lang="en-US" altLang="ko-KR" noProof="1"/>
              <a:t>(2~32KB) </a:t>
            </a:r>
            <a:r>
              <a:rPr lang="ko-KR" altLang="en-US" noProof="1"/>
              <a:t>지정 가능</a:t>
            </a:r>
            <a:endParaRPr lang="en-US" altLang="ko-KR" noProof="1"/>
          </a:p>
          <a:p>
            <a:r>
              <a:rPr lang="ko-KR" altLang="en-US" noProof="1"/>
              <a:t>단</a:t>
            </a:r>
            <a:r>
              <a:rPr lang="en-US" altLang="ko-KR" noProof="1"/>
              <a:t>, </a:t>
            </a:r>
            <a:r>
              <a:rPr lang="ko-KR" altLang="en-US" noProof="1"/>
              <a:t>표준 블록 사이즈와 같은 사이즈로는 지정 불가</a:t>
            </a: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C39884C4-1156-6895-9B43-8EA5E0EA3516}"/>
              </a:ext>
            </a:extLst>
          </p:cNvPr>
          <p:cNvSpPr txBox="1">
            <a:spLocks/>
          </p:cNvSpPr>
          <p:nvPr/>
        </p:nvSpPr>
        <p:spPr>
          <a:xfrm>
            <a:off x="5530171" y="2888588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noProof="1"/>
              <a:t>DB_KEEP_CACHE_SIZE</a:t>
            </a:r>
            <a:endParaRPr lang="ko-KR" altLang="en-US" noProof="1"/>
          </a:p>
        </p:txBody>
      </p:sp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id="{507C9877-3033-4263-EE44-2EA2DC01470C}"/>
              </a:ext>
            </a:extLst>
          </p:cNvPr>
          <p:cNvSpPr txBox="1">
            <a:spLocks/>
          </p:cNvSpPr>
          <p:nvPr/>
        </p:nvSpPr>
        <p:spPr>
          <a:xfrm>
            <a:off x="5529745" y="3218013"/>
            <a:ext cx="5431971" cy="713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noProof="1"/>
              <a:t>DB</a:t>
            </a:r>
            <a:r>
              <a:rPr lang="ko-KR" altLang="en-US" noProof="1"/>
              <a:t>버퍼캐시 내부에 오래 저장하고 싶은 오브젝트</a:t>
            </a:r>
            <a:r>
              <a:rPr lang="en-US" altLang="ko-KR" noProof="1"/>
              <a:t>(</a:t>
            </a:r>
            <a:r>
              <a:rPr lang="ko-KR" altLang="en-US" noProof="1"/>
              <a:t>표</a:t>
            </a:r>
            <a:r>
              <a:rPr lang="en-US" altLang="ko-KR" noProof="1"/>
              <a:t>, </a:t>
            </a:r>
            <a:r>
              <a:rPr lang="ko-KR" altLang="en-US" noProof="1"/>
              <a:t>색인</a:t>
            </a:r>
            <a:r>
              <a:rPr lang="en-US" altLang="ko-KR" noProof="1"/>
              <a:t> </a:t>
            </a:r>
            <a:r>
              <a:rPr lang="ko-KR" altLang="en-US" noProof="1"/>
              <a:t>등</a:t>
            </a:r>
            <a:r>
              <a:rPr lang="en-US" altLang="ko-KR" noProof="1"/>
              <a:t>)</a:t>
            </a:r>
            <a:r>
              <a:rPr lang="ko-KR" altLang="en-US" noProof="1"/>
              <a:t>를</a:t>
            </a:r>
            <a:endParaRPr lang="en-US" altLang="ko-KR" noProof="1"/>
          </a:p>
          <a:p>
            <a:r>
              <a:rPr lang="ko-KR" altLang="en-US" noProof="1"/>
              <a:t>위한 공간 크기 </a:t>
            </a:r>
            <a:r>
              <a:rPr lang="en-US" altLang="ko-KR" noProof="1"/>
              <a:t>(KEEP </a:t>
            </a:r>
            <a:r>
              <a:rPr lang="ko-KR" altLang="en-US" noProof="1"/>
              <a:t>버퍼 </a:t>
            </a:r>
            <a:r>
              <a:rPr lang="en-US" altLang="ko-KR" noProof="1"/>
              <a:t>POOL)</a:t>
            </a:r>
            <a:endParaRPr lang="ko-KR" altLang="en-US" noProof="1"/>
          </a:p>
        </p:txBody>
      </p:sp>
      <p:sp>
        <p:nvSpPr>
          <p:cNvPr id="15" name="텍스트 개체 틀 9">
            <a:extLst>
              <a:ext uri="{FF2B5EF4-FFF2-40B4-BE49-F238E27FC236}">
                <a16:creationId xmlns:a16="http://schemas.microsoft.com/office/drawing/2014/main" id="{52E3E3DE-D1B8-BA87-B50C-5FBE1D29B911}"/>
              </a:ext>
            </a:extLst>
          </p:cNvPr>
          <p:cNvSpPr txBox="1">
            <a:spLocks/>
          </p:cNvSpPr>
          <p:nvPr/>
        </p:nvSpPr>
        <p:spPr>
          <a:xfrm>
            <a:off x="5533063" y="4131580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noProof="1"/>
              <a:t>DB_RECYCLE_CACHE_SIZE</a:t>
            </a:r>
            <a:endParaRPr lang="ko-KR" altLang="en-US" noProof="1"/>
          </a:p>
        </p:txBody>
      </p:sp>
      <p:sp>
        <p:nvSpPr>
          <p:cNvPr id="26" name="텍스트 개체 틀 4">
            <a:extLst>
              <a:ext uri="{FF2B5EF4-FFF2-40B4-BE49-F238E27FC236}">
                <a16:creationId xmlns:a16="http://schemas.microsoft.com/office/drawing/2014/main" id="{0F6247D7-04C2-E579-768C-4B5F6BBD2365}"/>
              </a:ext>
            </a:extLst>
          </p:cNvPr>
          <p:cNvSpPr txBox="1">
            <a:spLocks/>
          </p:cNvSpPr>
          <p:nvPr/>
        </p:nvSpPr>
        <p:spPr>
          <a:xfrm>
            <a:off x="5532637" y="5636075"/>
            <a:ext cx="5431971" cy="55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noProof="1"/>
              <a:t>표준 블록 사이즈</a:t>
            </a:r>
          </a:p>
        </p:txBody>
      </p:sp>
      <p:sp>
        <p:nvSpPr>
          <p:cNvPr id="27" name="텍스트 개체 틀 9">
            <a:extLst>
              <a:ext uri="{FF2B5EF4-FFF2-40B4-BE49-F238E27FC236}">
                <a16:creationId xmlns:a16="http://schemas.microsoft.com/office/drawing/2014/main" id="{F3839B54-B77F-FFF7-BC2E-CBF8BC72359F}"/>
              </a:ext>
            </a:extLst>
          </p:cNvPr>
          <p:cNvSpPr txBox="1">
            <a:spLocks/>
          </p:cNvSpPr>
          <p:nvPr/>
        </p:nvSpPr>
        <p:spPr>
          <a:xfrm>
            <a:off x="5529745" y="5313909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noProof="1"/>
              <a:t>DB_CACHE_SIZE</a:t>
            </a:r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9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A704AA-1239-7145-DC6B-8682561388BD}"/>
              </a:ext>
            </a:extLst>
          </p:cNvPr>
          <p:cNvSpPr/>
          <p:nvPr/>
        </p:nvSpPr>
        <p:spPr>
          <a:xfrm>
            <a:off x="1692864" y="3254828"/>
            <a:ext cx="2052536" cy="90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460624-77D0-4364-CDAB-A4C728C2FD03}"/>
              </a:ext>
            </a:extLst>
          </p:cNvPr>
          <p:cNvSpPr/>
          <p:nvPr/>
        </p:nvSpPr>
        <p:spPr>
          <a:xfrm>
            <a:off x="6823665" y="2134834"/>
            <a:ext cx="2052536" cy="90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버퍼 캐시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1CAA27-43DC-83EA-3833-2883941247B8}"/>
              </a:ext>
            </a:extLst>
          </p:cNvPr>
          <p:cNvSpPr/>
          <p:nvPr/>
        </p:nvSpPr>
        <p:spPr>
          <a:xfrm>
            <a:off x="6823665" y="4579421"/>
            <a:ext cx="2052536" cy="9046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파일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01DB4CF-E2A2-62D0-60E0-48F82CDD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2058" y="737955"/>
            <a:ext cx="7231742" cy="846301"/>
          </a:xfrm>
        </p:spPr>
        <p:txBody>
          <a:bodyPr rtlCol="0">
            <a:normAutofit/>
          </a:bodyPr>
          <a:lstStyle/>
          <a:p>
            <a:pPr algn="r" rtl="0"/>
            <a:r>
              <a:rPr lang="ko-KR" altLang="en-US" dirty="0"/>
              <a:t>캐시 히트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C294039-94C8-CE4A-1338-8047564A75DD}"/>
              </a:ext>
            </a:extLst>
          </p:cNvPr>
          <p:cNvCxnSpPr/>
          <p:nvPr/>
        </p:nvCxnSpPr>
        <p:spPr>
          <a:xfrm flipV="1">
            <a:off x="3947886" y="2587170"/>
            <a:ext cx="2510971" cy="84183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DC70E41-6CE3-0126-BD09-49C4536EDD0E}"/>
              </a:ext>
            </a:extLst>
          </p:cNvPr>
          <p:cNvCxnSpPr>
            <a:cxnSpLocks/>
          </p:cNvCxnSpPr>
          <p:nvPr/>
        </p:nvCxnSpPr>
        <p:spPr>
          <a:xfrm flipH="1">
            <a:off x="3947886" y="2873829"/>
            <a:ext cx="2510971" cy="83333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2132D6-AB65-F73B-4C88-1310F3B98EBB}"/>
              </a:ext>
            </a:extLst>
          </p:cNvPr>
          <p:cNvSpPr txBox="1"/>
          <p:nvPr/>
        </p:nvSpPr>
        <p:spPr>
          <a:xfrm>
            <a:off x="3782789" y="2357079"/>
            <a:ext cx="16802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요청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A1FFA9-9F10-E708-9CDB-8B4F4D7F3AF2}"/>
              </a:ext>
            </a:extLst>
          </p:cNvPr>
          <p:cNvSpPr txBox="1"/>
          <p:nvPr/>
        </p:nvSpPr>
        <p:spPr>
          <a:xfrm>
            <a:off x="4807443" y="3576418"/>
            <a:ext cx="165141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캐시 내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반환</a:t>
            </a:r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9_TF56180624_Win32" id="{6015578C-7D5D-4D9F-B4C9-62F8FE79A225}" vid="{1D77FD14-6D0D-4F01-A4B4-6681689BE31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영업을 위한 간단한 미니멀리스트 제안 발표</Template>
  <TotalTime>1346</TotalTime>
  <Words>859</Words>
  <Application>Microsoft Office PowerPoint</Application>
  <PresentationFormat>와이드스크린</PresentationFormat>
  <Paragraphs>203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나눔고딕</vt:lpstr>
      <vt:lpstr>맑은 고딕</vt:lpstr>
      <vt:lpstr>Arial</vt:lpstr>
      <vt:lpstr>모노라인</vt:lpstr>
      <vt:lpstr>Oracle Database (심화편-01)</vt:lpstr>
      <vt:lpstr>주제와 목표</vt:lpstr>
      <vt:lpstr>목차</vt:lpstr>
      <vt:lpstr>DB 개요</vt:lpstr>
      <vt:lpstr>PowerPoint 프레젠테이션</vt:lpstr>
      <vt:lpstr>메모리 구조</vt:lpstr>
      <vt:lpstr>SGA</vt:lpstr>
      <vt:lpstr>데이터베이스 버퍼 캐시 관련 초기화 파라미터</vt:lpstr>
      <vt:lpstr>캐시 히트</vt:lpstr>
      <vt:lpstr>캐시 미스</vt:lpstr>
      <vt:lpstr>공유 POOL</vt:lpstr>
      <vt:lpstr>백그라운드 프로세스</vt:lpstr>
      <vt:lpstr>필수 백그라운드 프로세스</vt:lpstr>
      <vt:lpstr>PowerPoint 프레젠테이션</vt:lpstr>
      <vt:lpstr>PowerPoint 프레젠테이션</vt:lpstr>
      <vt:lpstr>Q&amp;A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Hyeona Ko</dc:creator>
  <cp:lastModifiedBy>Hyeona Ko</cp:lastModifiedBy>
  <cp:revision>24</cp:revision>
  <dcterms:created xsi:type="dcterms:W3CDTF">2024-07-03T03:59:31Z</dcterms:created>
  <dcterms:modified xsi:type="dcterms:W3CDTF">2024-07-27T14:47:24Z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