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2" r:id="rId3"/>
    <p:sldId id="332" r:id="rId4"/>
    <p:sldId id="371" r:id="rId5"/>
    <p:sldId id="359" r:id="rId6"/>
    <p:sldId id="361" r:id="rId7"/>
    <p:sldId id="360" r:id="rId8"/>
    <p:sldId id="368" r:id="rId9"/>
    <p:sldId id="365" r:id="rId10"/>
    <p:sldId id="369" r:id="rId11"/>
    <p:sldId id="370" r:id="rId12"/>
    <p:sldId id="363" r:id="rId13"/>
    <p:sldId id="364" r:id="rId14"/>
    <p:sldId id="291" r:id="rId15"/>
    <p:sldId id="372" r:id="rId16"/>
    <p:sldId id="373" r:id="rId17"/>
    <p:sldId id="289" r:id="rId18"/>
    <p:sldId id="29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D"/>
    <a:srgbClr val="EBECF0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2688" autoAdjust="0"/>
  </p:normalViewPr>
  <p:slideViewPr>
    <p:cSldViewPr snapToGrid="0">
      <p:cViewPr varScale="1">
        <p:scale>
          <a:sx n="91" d="100"/>
          <a:sy n="91" d="100"/>
        </p:scale>
        <p:origin x="724" y="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B26F-F50B-4CD1-A949-8E2161FF578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2F4E-FA46-4132-9467-783E71E5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2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오늘은 </a:t>
            </a:r>
            <a:r>
              <a:rPr lang="en-US" altLang="ko-KR" smtClean="0"/>
              <a:t>Java</a:t>
            </a:r>
            <a:r>
              <a:rPr lang="ko-KR" altLang="en-US" smtClean="0"/>
              <a:t>의 래퍼 클래스에 대해</a:t>
            </a:r>
            <a:r>
              <a:rPr lang="ko-KR" altLang="en-US" baseline="0" smtClean="0"/>
              <a:t> 발표하도록 할게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28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코드를 통해 오토박싱과 오토언박싱</a:t>
            </a:r>
            <a:r>
              <a:rPr lang="ko-KR" altLang="en-US" baseline="0" smtClean="0"/>
              <a:t> 과정을 좀 더 살펴볼게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87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44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지금까지 발표한 내용을 정리해볼게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래퍼 클래스는 기본형 타입을 객체로 다룰 수 있게 해주는 클래스입니다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컬렉션과 같은 객체 기반 자료 구조에서 기본형 타입을 저장하기 위해 만들어졌습니다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래퍼 클래스는 </a:t>
            </a:r>
            <a:r>
              <a:rPr lang="en-US" altLang="ko-KR" smtClean="0"/>
              <a:t>null </a:t>
            </a:r>
            <a:r>
              <a:rPr lang="ko-KR" altLang="en-US" smtClean="0"/>
              <a:t>값을 처리할 수 있으며</a:t>
            </a:r>
            <a:r>
              <a:rPr lang="en-US" altLang="ko-KR" smtClean="0"/>
              <a:t>, </a:t>
            </a:r>
            <a:r>
              <a:rPr lang="ko-KR" altLang="en-US" smtClean="0"/>
              <a:t>불변 객체입니다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11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오토박싱과 오토언박싱는 </a:t>
            </a:r>
            <a:r>
              <a:rPr lang="ko-KR" altLang="en-US" sz="1200" smtClean="0">
                <a:latin typeface="+mn-ea"/>
              </a:rPr>
              <a:t>기본형 타입과 래퍼 클래스간의 자동 형변환을 의미하며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mtClean="0"/>
              <a:t>코드의 간결성을 높일 수 있습니다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이제 질문을 받을게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1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int</a:t>
            </a:r>
            <a:r>
              <a:rPr lang="ko-KR" altLang="en-US" smtClean="0"/>
              <a:t>와 </a:t>
            </a:r>
            <a:r>
              <a:rPr lang="en-US" altLang="ko-KR" smtClean="0"/>
              <a:t>char</a:t>
            </a:r>
            <a:r>
              <a:rPr lang="ko-KR" altLang="en-US" smtClean="0"/>
              <a:t>는 의미를 명확히 전달하기 위해 더 긴 단어인 </a:t>
            </a:r>
            <a:r>
              <a:rPr lang="en-US" altLang="ko-KR" smtClean="0"/>
              <a:t>"Integer"</a:t>
            </a:r>
            <a:r>
              <a:rPr lang="ko-KR" altLang="en-US" smtClean="0"/>
              <a:t>와 </a:t>
            </a:r>
            <a:r>
              <a:rPr lang="en-US" altLang="ko-KR" smtClean="0"/>
              <a:t>"Character"</a:t>
            </a:r>
            <a:r>
              <a:rPr lang="ko-KR" altLang="en-US" smtClean="0"/>
              <a:t>를 사용했습니다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96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>
                <a:latin typeface="+mj-lt"/>
              </a:rPr>
              <a:t>BigInteger</a:t>
            </a:r>
            <a:r>
              <a:rPr lang="ko-KR" altLang="en-US" smtClean="0">
                <a:latin typeface="+mj-lt"/>
              </a:rPr>
              <a:t>는 </a:t>
            </a:r>
            <a:r>
              <a:rPr lang="ko-KR" altLang="en-US" b="1" smtClean="0">
                <a:latin typeface="+mj-lt"/>
              </a:rPr>
              <a:t>범위를 초과하는 큰 정수를 처리하기 위해서</a:t>
            </a:r>
            <a:r>
              <a:rPr lang="en-US" altLang="ko-KR" b="1" smtClean="0">
                <a:latin typeface="+mj-lt"/>
              </a:rPr>
              <a:t>, </a:t>
            </a:r>
            <a:r>
              <a:rPr lang="en-US" altLang="ko-KR" smtClean="0">
                <a:latin typeface="+mj-lt"/>
              </a:rPr>
              <a:t>BigDecimal</a:t>
            </a:r>
            <a:r>
              <a:rPr lang="ko-KR" altLang="en-US" smtClean="0">
                <a:latin typeface="+mj-lt"/>
              </a:rPr>
              <a:t>는 </a:t>
            </a:r>
            <a:r>
              <a:rPr lang="ko-KR" altLang="en-US" b="1" smtClean="0">
                <a:latin typeface="+mj-lt"/>
              </a:rPr>
              <a:t>소수점 계산의 정밀도를 보장하기 위해</a:t>
            </a:r>
            <a:r>
              <a:rPr lang="en-US" altLang="ko-KR" b="1" baseline="0" smtClean="0">
                <a:latin typeface="+mj-lt"/>
              </a:rPr>
              <a:t> </a:t>
            </a:r>
            <a:r>
              <a:rPr lang="ko-KR" altLang="en-US" b="1" baseline="0" smtClean="0">
                <a:latin typeface="+mj-lt"/>
              </a:rPr>
              <a:t>추가되었습니다</a:t>
            </a:r>
            <a:r>
              <a:rPr lang="en-US" altLang="ko-KR" b="1" baseline="0" smtClean="0">
                <a:latin typeface="+mj-lt"/>
              </a:rPr>
              <a:t>.</a:t>
            </a:r>
            <a:endParaRPr lang="en-US" altLang="ko-KR" b="1" smtClean="0">
              <a:latin typeface="+mj-lt"/>
            </a:endParaRPr>
          </a:p>
          <a:p>
            <a:r>
              <a:rPr lang="ko-KR" altLang="en-US" b="1" smtClean="0">
                <a:latin typeface="+mj-lt"/>
              </a:rPr>
              <a:t>자바 </a:t>
            </a:r>
            <a:r>
              <a:rPr lang="en-US" altLang="ko-KR" b="1" smtClean="0">
                <a:latin typeface="+mj-lt"/>
              </a:rPr>
              <a:t>1.1</a:t>
            </a:r>
            <a:r>
              <a:rPr lang="ko-KR" altLang="en-US" b="1" smtClean="0">
                <a:latin typeface="+mj-lt"/>
              </a:rPr>
              <a:t>에 추가되었으며 다른 래퍼 클래스는 자바 </a:t>
            </a:r>
            <a:r>
              <a:rPr lang="en-US" altLang="ko-KR" b="1" smtClean="0">
                <a:latin typeface="+mj-lt"/>
              </a:rPr>
              <a:t>1.0</a:t>
            </a:r>
            <a:r>
              <a:rPr lang="ko-KR" altLang="en-US" b="1" smtClean="0">
                <a:latin typeface="+mj-lt"/>
              </a:rPr>
              <a:t>에서 추가되었음</a:t>
            </a:r>
            <a:r>
              <a:rPr lang="en-US" altLang="ko-KR" b="1" smtClean="0">
                <a:latin typeface="+mj-lt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7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발표는 다음</a:t>
            </a:r>
            <a:r>
              <a:rPr lang="ko-KR" altLang="en-US" baseline="0" smtClean="0"/>
              <a:t> 순서로 진행돼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smtClean="0"/>
              <a:t>첫째</a:t>
            </a:r>
            <a:r>
              <a:rPr lang="en-US" altLang="ko-KR" smtClean="0"/>
              <a:t>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래퍼 클래스의 정의와 기본적인 내용을 알아보고</a:t>
            </a:r>
            <a:endParaRPr lang="en-US" altLang="ko-KR" baseline="0" smtClean="0"/>
          </a:p>
          <a:p>
            <a:r>
              <a:rPr lang="ko-KR" altLang="en-US" baseline="0" smtClean="0"/>
              <a:t>둘째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래퍼 클래스의 특징을 살펴본다음</a:t>
            </a:r>
            <a:endParaRPr lang="en-US" altLang="ko-KR" baseline="0" smtClean="0"/>
          </a:p>
          <a:p>
            <a:r>
              <a:rPr lang="ko-KR" altLang="en-US" baseline="0" smtClean="0"/>
              <a:t>셋째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오토박싱과 오토언박싱에 대한 개념을 다룰 예정이야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마지막으로 정리하고 </a:t>
            </a:r>
            <a:r>
              <a:rPr lang="en-US" altLang="ko-KR" baseline="0" smtClean="0"/>
              <a:t>Q&amp;A </a:t>
            </a:r>
            <a:r>
              <a:rPr lang="ko-KR" altLang="en-US" baseline="0" smtClean="0"/>
              <a:t>시간을 갖도록 할게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먼저 래퍼 클래스의 정의를 알아보자면 래퍼클래스는 기본형 타입을 객체처럼 사용할 수 있게 해주는 클래스야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그냥 숫자 </a:t>
            </a:r>
            <a:r>
              <a:rPr lang="en-US" altLang="ko-KR" smtClean="0"/>
              <a:t>100</a:t>
            </a:r>
            <a:r>
              <a:rPr lang="ko-KR" altLang="en-US" smtClean="0"/>
              <a:t>이 아니라 </a:t>
            </a:r>
            <a:r>
              <a:rPr lang="en-US" altLang="ko-KR" smtClean="0"/>
              <a:t>'100</a:t>
            </a:r>
            <a:r>
              <a:rPr lang="ko-KR" altLang="en-US" smtClean="0"/>
              <a:t>이라는 값을 가진 객체</a:t>
            </a:r>
            <a:r>
              <a:rPr lang="en-US" altLang="ko-KR" smtClean="0"/>
              <a:t>'</a:t>
            </a:r>
            <a:r>
              <a:rPr lang="ko-KR" altLang="en-US" smtClean="0"/>
              <a:t>로 포장해서 더 다양한 기능을 쓸 수 있게 만들어 주는 거지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주요 래퍼 클래스를 가져와봤는데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대부분 기본형 타입에서 대문자로만 변경되어 있는걸 확인 할 수 있어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21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그렇다면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래퍼 클래스는 왜 만들어졌을까</a:t>
            </a:r>
            <a:r>
              <a:rPr lang="en-US" altLang="ko-KR" baseline="0" smtClean="0"/>
              <a:t>?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첫번째는 컬렉션 클래스와 같은 객체 기반 데이터 구조와 함께 사용되기 위해서야</a:t>
            </a:r>
            <a:r>
              <a:rPr lang="en-US" altLang="ko-KR" baseline="0" smtClean="0"/>
              <a:t>.</a:t>
            </a:r>
          </a:p>
          <a:p>
            <a:r>
              <a:rPr lang="ko-KR" altLang="en-US" smtClean="0"/>
              <a:t>기본형 타입은 객체가 아니기 때문에</a:t>
            </a:r>
            <a:r>
              <a:rPr lang="en-US" altLang="ko-KR" baseline="0" smtClean="0"/>
              <a:t> </a:t>
            </a:r>
            <a:r>
              <a:rPr lang="en-US" altLang="ko-KR" smtClean="0"/>
              <a:t>ArrayList</a:t>
            </a:r>
            <a:r>
              <a:rPr lang="ko-KR" altLang="en-US" smtClean="0"/>
              <a:t>와 같은 객체 기반 자료구조에 저장할 수 없어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따라서</a:t>
            </a:r>
            <a:r>
              <a:rPr lang="en-US" altLang="ko-KR" smtClean="0"/>
              <a:t> </a:t>
            </a:r>
            <a:r>
              <a:rPr lang="ko-KR" altLang="en-US" smtClean="0"/>
              <a:t>래퍼클래스는 기본형 타입을 객체로 변환하여 이러한 문제를 해결한거야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두번째</a:t>
            </a:r>
            <a:r>
              <a:rPr lang="en-US" altLang="ko-KR" baseline="0" smtClean="0"/>
              <a:t> </a:t>
            </a:r>
            <a:r>
              <a:rPr lang="en-US" altLang="ko-KR" smtClean="0"/>
              <a:t>null </a:t>
            </a:r>
            <a:r>
              <a:rPr lang="ko-KR" altLang="en-US" smtClean="0"/>
              <a:t>값을 허용해야 하는 경우도 기본형 타입으로는 처리할 수 없기에 래퍼 클래스가 필요하게 된거지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3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7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래퍼 클래스의 주요 특징 </a:t>
            </a:r>
            <a:r>
              <a:rPr lang="en-US" altLang="ko-KR" smtClean="0"/>
              <a:t>2</a:t>
            </a:r>
            <a:r>
              <a:rPr lang="ko-KR" altLang="en-US" smtClean="0"/>
              <a:t>가지를 알아보도록 할게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첫째</a:t>
            </a:r>
            <a:r>
              <a:rPr lang="en-US" altLang="ko-KR" smtClean="0"/>
              <a:t>, null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값을 허용 할 수 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기본형 타입은 </a:t>
            </a:r>
            <a:r>
              <a:rPr lang="en-US" altLang="ko-KR" baseline="0" smtClean="0"/>
              <a:t>null</a:t>
            </a:r>
            <a:r>
              <a:rPr lang="ko-KR" altLang="en-US" baseline="0" smtClean="0"/>
              <a:t>을 가질수 없지만 객체인 래퍼 클래스는 가능해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둘째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불변성</a:t>
            </a:r>
            <a:endParaRPr lang="en-US" altLang="ko-KR" baseline="0" smtClean="0"/>
          </a:p>
          <a:p>
            <a:r>
              <a:rPr lang="ko-KR" altLang="en-US" baseline="0" smtClean="0"/>
              <a:t>래퍼 클래스는 </a:t>
            </a:r>
            <a:r>
              <a:rPr lang="en-US" altLang="ko-KR" baseline="0" smtClean="0"/>
              <a:t>final</a:t>
            </a:r>
            <a:r>
              <a:rPr lang="ko-KR" altLang="en-US" baseline="0" smtClean="0"/>
              <a:t>로 선언되어 한 번 생성된 객체의 값은 변경 할 수 없어</a:t>
            </a:r>
            <a:r>
              <a:rPr lang="en-US" altLang="ko-KR" baseline="0" smtClean="0"/>
              <a:t>. </a:t>
            </a:r>
          </a:p>
          <a:p>
            <a:r>
              <a:rPr lang="ko-KR" altLang="en-US" baseline="0" smtClean="0"/>
              <a:t>첨부한 이미지는 데이터를 담고 있는 </a:t>
            </a:r>
            <a:r>
              <a:rPr lang="en-US" altLang="ko-KR" baseline="0" smtClean="0"/>
              <a:t>value </a:t>
            </a:r>
            <a:r>
              <a:rPr lang="ko-KR" altLang="en-US" baseline="0" smtClean="0"/>
              <a:t>변수인데 앞에 </a:t>
            </a:r>
            <a:r>
              <a:rPr lang="en-US" altLang="ko-KR" baseline="0" smtClean="0"/>
              <a:t>final</a:t>
            </a:r>
            <a:r>
              <a:rPr lang="ko-KR" altLang="en-US" baseline="0" smtClean="0"/>
              <a:t>로 붙어있는게 보이지</a:t>
            </a:r>
            <a:r>
              <a:rPr lang="en-US" altLang="ko-KR" baseline="0" smtClean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9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이제 오토박싱과 오토언박싱에 대해 살펴볼게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먼저 박싱과 언박싱에 대해 말하자면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박싱은 기본형 타입을 래퍼 클래스로 변환하는걸 의미하고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언박싱은 반대로 래퍼클래스에서 기본형 타입으로 변환하는걸 의미해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박싱은 이미지처럼 주로 </a:t>
            </a:r>
            <a:r>
              <a:rPr lang="en-US" altLang="ko-KR" baseline="0" smtClean="0"/>
              <a:t>XX.valueOf() </a:t>
            </a:r>
            <a:r>
              <a:rPr lang="ko-KR" altLang="en-US" baseline="0" smtClean="0"/>
              <a:t>메소드를 이용해서 하고</a:t>
            </a:r>
            <a:endParaRPr lang="en-US" altLang="ko-KR" baseline="0" smtClean="0"/>
          </a:p>
          <a:p>
            <a:r>
              <a:rPr lang="ko-KR" altLang="en-US" baseline="0" smtClean="0"/>
              <a:t>언박싱은 </a:t>
            </a:r>
            <a:r>
              <a:rPr lang="en-US" altLang="ko-KR" baseline="0" smtClean="0"/>
              <a:t>xxValue() </a:t>
            </a:r>
            <a:r>
              <a:rPr lang="ko-KR" altLang="en-US" baseline="0" smtClean="0"/>
              <a:t>메소드를 이용해서 해</a:t>
            </a:r>
            <a:r>
              <a:rPr lang="en-US" altLang="ko-KR" baseline="0" smtClean="0"/>
              <a:t>.  </a:t>
            </a:r>
            <a:r>
              <a:rPr lang="ko-KR" altLang="en-US" baseline="0" smtClean="0"/>
              <a:t>예를 들어 </a:t>
            </a:r>
            <a:r>
              <a:rPr lang="en-US" altLang="ko-KR" baseline="0" smtClean="0"/>
              <a:t>Integer  </a:t>
            </a:r>
            <a:r>
              <a:rPr lang="ko-KR" altLang="en-US" baseline="0" smtClean="0"/>
              <a:t>타입을 </a:t>
            </a:r>
            <a:r>
              <a:rPr lang="en-US" altLang="ko-KR" baseline="0" smtClean="0"/>
              <a:t>int</a:t>
            </a:r>
            <a:r>
              <a:rPr lang="ko-KR" altLang="en-US" baseline="0" smtClean="0"/>
              <a:t>로 변경한다면 </a:t>
            </a:r>
            <a:r>
              <a:rPr lang="en-US" altLang="ko-KR" baseline="0" smtClean="0"/>
              <a:t>intValue()</a:t>
            </a:r>
            <a:r>
              <a:rPr lang="ko-KR" altLang="en-US" baseline="0" smtClean="0"/>
              <a:t>를 사용해야되는거야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오토박싱과 오토언박싱은 앞서 설명한 개념과 동일하지만 컴파일단계에서 자동으로 형변환을 해주는걸 의미해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자바 </a:t>
            </a:r>
            <a:r>
              <a:rPr lang="en-US" altLang="ko-KR" smtClean="0"/>
              <a:t>1.5</a:t>
            </a:r>
            <a:r>
              <a:rPr lang="ko-KR" altLang="en-US" smtClean="0"/>
              <a:t>부터 추가되었고 코드를 간결하게 작성할 수 있게 해줘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하지만 이러한 과정에서 </a:t>
            </a:r>
            <a:r>
              <a:rPr lang="en-US" altLang="ko-KR" smtClean="0"/>
              <a:t>NPE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오류가 발생 할 수도 있어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0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23051/%EB%9E%98%ED%8D%BC-%ED%81%B4%EB%9E%98%EC%8A%A4%EB%9E%80-wrapper-class-cc5aa6f7cdd1" TargetMode="External"/><Relationship Id="rId2" Type="http://schemas.openxmlformats.org/officeDocument/2006/relationships/hyperlink" Target="https://www.tcpschool.com/java/java_api_wrapp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elog.io/@guswns3371/Wrapper-Class%EB%9E%8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512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mtClean="0">
                <a:solidFill>
                  <a:schemeClr val="bg1"/>
                </a:solidFill>
              </a:rPr>
              <a:t>래퍼 클래스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5" y="1572120"/>
            <a:ext cx="6889191" cy="2816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154" y="5051061"/>
            <a:ext cx="2724150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154" y="4561027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2224" y="4970593"/>
            <a:ext cx="2435962" cy="77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5" y="1572120"/>
            <a:ext cx="6889191" cy="2816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154" y="5051061"/>
            <a:ext cx="2724150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154" y="4561027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2224" y="4970593"/>
            <a:ext cx="2435962" cy="77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86" y="4154566"/>
            <a:ext cx="7368603" cy="24112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93101" y="4747565"/>
            <a:ext cx="899769" cy="22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93100" y="5080236"/>
            <a:ext cx="980238" cy="22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래퍼 클래스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기본형 타입을 객체로 다룰 수 있게 해주는 클래스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컬렉션과 </a:t>
            </a:r>
            <a:r>
              <a:rPr lang="ko-KR" altLang="en-US" sz="2000">
                <a:latin typeface="+mn-ea"/>
              </a:rPr>
              <a:t>같은 객체 기반 자료 구조에서 </a:t>
            </a:r>
            <a:r>
              <a:rPr lang="ko-KR" altLang="en-US" sz="2000" smtClean="0">
                <a:latin typeface="+mn-ea"/>
              </a:rPr>
              <a:t>기본 </a:t>
            </a:r>
            <a:r>
              <a:rPr lang="ko-KR" altLang="en-US" sz="2000">
                <a:latin typeface="+mn-ea"/>
              </a:rPr>
              <a:t>타입을 </a:t>
            </a:r>
            <a:r>
              <a:rPr lang="ko-KR" altLang="en-US" sz="2000" smtClean="0">
                <a:latin typeface="+mn-ea"/>
              </a:rPr>
              <a:t>저장하기 위해서 만들어졌음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래퍼 클래스 특징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값을 처리 할 수 있으며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en-US" sz="2000" smtClean="0">
                <a:latin typeface="+mn-ea"/>
              </a:rPr>
              <a:t>불변 객체임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오토박싱과 오토언박싱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자바에서 기본형 타입과 래퍼 클래스간의 자동 형변환을 의미함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개발자가 명시적으로 변환할 필요 없어서 코드가 간결해짐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5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10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Q. int, char </a:t>
            </a:r>
            <a:r>
              <a:rPr lang="ko-KR" altLang="en-US" sz="3200" b="1" smtClean="0">
                <a:latin typeface="+mn-ea"/>
              </a:rPr>
              <a:t>타입만 래퍼 클래스명이 다른 이유</a:t>
            </a:r>
            <a:r>
              <a:rPr lang="en-US" altLang="ko-KR" sz="3200" b="1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5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Q. </a:t>
            </a:r>
            <a:r>
              <a:rPr lang="en-US" altLang="ko-KR" sz="3200" b="1" smtClean="0">
                <a:latin typeface="+mn-ea"/>
              </a:rPr>
              <a:t>BigInteger</a:t>
            </a:r>
            <a:r>
              <a:rPr lang="en-US" altLang="ko-KR" sz="3200" b="1" smtClean="0">
                <a:latin typeface="+mn-ea"/>
              </a:rPr>
              <a:t>, BigDecimal </a:t>
            </a:r>
            <a:r>
              <a:rPr lang="ko-KR" altLang="en-US" sz="3200" b="1" smtClean="0">
                <a:latin typeface="+mn-ea"/>
              </a:rPr>
              <a:t>클래스가 추가된 이유</a:t>
            </a:r>
            <a:r>
              <a:rPr lang="en-US" altLang="ko-KR" sz="3200" b="1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88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</a:t>
            </a:r>
            <a:r>
              <a:rPr lang="en-US" altLang="ko-KR" smtClean="0">
                <a:latin typeface="+mn-ea"/>
                <a:hlinkClick r:id="rId2"/>
              </a:rPr>
              <a:t>www.tcpschool.com/java/java_api_wrapper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https://medium.com/@s23051/%EB%9E%98%ED%8D%BC-%</a:t>
            </a:r>
            <a:r>
              <a:rPr lang="en-US" altLang="ko-KR" smtClean="0">
                <a:latin typeface="+mn-ea"/>
                <a:hlinkClick r:id="rId3"/>
              </a:rPr>
              <a:t>ED%81%B4%EB%9E%98%EC%8A%A4%EB%9E%80-wrapper-class-cc5aa6f7cdd1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https://velog.io/@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guswns3371/Wrapper-Class%EB%9E%80</a:t>
            </a:r>
            <a:endParaRPr lang="en-US" altLang="ko-KR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래퍼 클래스</a:t>
            </a:r>
            <a:r>
              <a:rPr lang="en-US" altLang="ko-KR" sz="2400" b="1" smtClean="0">
                <a:latin typeface="+mn-ea"/>
              </a:rPr>
              <a:t>(Wrapper Class)</a:t>
            </a:r>
            <a:r>
              <a:rPr lang="ko-KR" altLang="en-US" sz="2400" b="1" smtClean="0">
                <a:latin typeface="+mn-ea"/>
              </a:rPr>
              <a:t>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래퍼 클래스의 특징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오토박싱</a:t>
            </a:r>
            <a:r>
              <a:rPr lang="en-US" altLang="ko-KR" sz="2400" b="1" smtClean="0">
                <a:latin typeface="+mn-ea"/>
              </a:rPr>
              <a:t>(</a:t>
            </a:r>
            <a:r>
              <a:rPr lang="en-US" altLang="ko-KR" sz="2400" b="1">
                <a:latin typeface="+mn-ea"/>
              </a:rPr>
              <a:t>AutoBoxing</a:t>
            </a:r>
            <a:r>
              <a:rPr lang="en-US" altLang="ko-KR" sz="2400" b="1" smtClean="0">
                <a:latin typeface="+mn-ea"/>
              </a:rPr>
              <a:t>), </a:t>
            </a:r>
            <a:r>
              <a:rPr lang="ko-KR" altLang="en-US" sz="2400" b="1" smtClean="0">
                <a:latin typeface="+mn-ea"/>
              </a:rPr>
              <a:t>오토언박싱</a:t>
            </a:r>
            <a:r>
              <a:rPr lang="en-US" altLang="ko-KR" sz="2400" b="1" smtClean="0">
                <a:latin typeface="+mn-ea"/>
              </a:rPr>
              <a:t>(</a:t>
            </a:r>
            <a:r>
              <a:rPr lang="en-US" altLang="ko-KR" sz="2400" b="1" smtClean="0"/>
              <a:t>AutoUnboxing</a:t>
            </a:r>
            <a:r>
              <a:rPr lang="en-US" altLang="ko-KR" sz="2400" b="1" smtClean="0">
                <a:latin typeface="+mn-ea"/>
              </a:rPr>
              <a:t>)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정의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기본형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(primitive)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타입을 객체처럼 사용할 수 있게 해주는 클래스</a:t>
            </a:r>
            <a:endParaRPr lang="en-US" altLang="ko-KR" sz="20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정육면체 1"/>
          <p:cNvSpPr/>
          <p:nvPr/>
        </p:nvSpPr>
        <p:spPr>
          <a:xfrm>
            <a:off x="5998466" y="3758330"/>
            <a:ext cx="1946820" cy="1835738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98466" y="4676199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100</a:t>
            </a:r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449375" y="4676198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100</a:t>
            </a:r>
            <a:endParaRPr lang="ko-KR" altLang="en-US" sz="2400"/>
          </a:p>
        </p:txBody>
      </p:sp>
      <p:sp>
        <p:nvSpPr>
          <p:cNvPr id="7" name="오른쪽 화살표 6"/>
          <p:cNvSpPr/>
          <p:nvPr/>
        </p:nvSpPr>
        <p:spPr>
          <a:xfrm>
            <a:off x="3934361" y="4676199"/>
            <a:ext cx="1749550" cy="43712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34361" y="4363245"/>
            <a:ext cx="148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포장</a:t>
            </a:r>
            <a:r>
              <a:rPr lang="en-US" altLang="ko-KR" sz="1600" smtClean="0">
                <a:latin typeface="+mn-ea"/>
              </a:rPr>
              <a:t>(wrap)</a:t>
            </a:r>
            <a:endParaRPr lang="ko-KR" altLang="en-US" sz="16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466" y="5698888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객체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주요 래퍼 클래스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62053"/>
              </p:ext>
            </p:extLst>
          </p:nvPr>
        </p:nvGraphicFramePr>
        <p:xfrm>
          <a:off x="2192935" y="2563096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34359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741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기본 타입</a:t>
                      </a:r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래퍼 클래스</a:t>
                      </a:r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byte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B</a:t>
                      </a:r>
                      <a:r>
                        <a:rPr lang="en-US" altLang="ko-KR" smtClean="0"/>
                        <a:t>yte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short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S</a:t>
                      </a:r>
                      <a:r>
                        <a:rPr lang="en-US" altLang="ko-KR" smtClean="0"/>
                        <a:t>hort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Integer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long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L</a:t>
                      </a:r>
                      <a:r>
                        <a:rPr lang="en-US" altLang="ko-KR" smtClean="0"/>
                        <a:t>ong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float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F</a:t>
                      </a:r>
                      <a:r>
                        <a:rPr lang="en-US" altLang="ko-KR" smtClean="0"/>
                        <a:t>loat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D</a:t>
                      </a:r>
                      <a:r>
                        <a:rPr lang="en-US" altLang="ko-KR" smtClean="0"/>
                        <a:t>ouble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char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Character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boolean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smtClean="0"/>
                        <a:t>B</a:t>
                      </a:r>
                      <a:r>
                        <a:rPr lang="en-US" altLang="ko-KR" smtClean="0"/>
                        <a:t>oolean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만들어진 계기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컬렉션 클래스와 같은 객체 기반 데이터 구조와 함께 사용되기 위해서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값을 허용해야 되는 경우</a:t>
            </a:r>
            <a:endParaRPr lang="en-US" altLang="ko-KR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j-ea"/>
              </a:rPr>
              <a:t>래퍼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56" y="1775612"/>
            <a:ext cx="8180540" cy="25769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11807" y="4258895"/>
            <a:ext cx="5425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출처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) https://velog.io/@guswns3371/Wrapper-Class%EB%9E%80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34699" y="4652448"/>
            <a:ext cx="9558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래퍼 클래스는 모두 </a:t>
            </a:r>
            <a:r>
              <a:rPr lang="en-US" altLang="ko-KR" sz="2000" smtClean="0">
                <a:latin typeface="+mn-ea"/>
              </a:rPr>
              <a:t>java.lang </a:t>
            </a:r>
            <a:r>
              <a:rPr lang="ko-KR" altLang="en-US" sz="2000" smtClean="0">
                <a:latin typeface="+mn-ea"/>
              </a:rPr>
              <a:t>패키지에 포함되어 있음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숫자를 다루는 래퍼 클래스는 모두 </a:t>
            </a:r>
            <a:r>
              <a:rPr lang="en-US" altLang="ko-KR" sz="2000" smtClean="0">
                <a:latin typeface="+mn-ea"/>
              </a:rPr>
              <a:t>Number </a:t>
            </a:r>
            <a:r>
              <a:rPr lang="ko-KR" altLang="en-US" sz="2000" smtClean="0">
                <a:latin typeface="+mn-ea"/>
              </a:rPr>
              <a:t>클래스를 상속받음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클래스의 특징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값 허용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기본형 타입은 </a:t>
            </a:r>
            <a:r>
              <a:rPr lang="en-US" altLang="ko-KR" sz="2000" smtClean="0">
                <a:latin typeface="+mn-ea"/>
              </a:rPr>
              <a:t>null</a:t>
            </a:r>
            <a:r>
              <a:rPr lang="ko-KR" altLang="en-US" sz="2000" smtClean="0">
                <a:latin typeface="+mn-ea"/>
              </a:rPr>
              <a:t>을 가질수 없지만</a:t>
            </a:r>
            <a:endParaRPr lang="en-US" altLang="ko-KR" sz="200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</a:t>
            </a:r>
            <a:r>
              <a:rPr lang="ko-KR" altLang="en-US" sz="2000" smtClean="0">
                <a:latin typeface="+mn-ea"/>
              </a:rPr>
              <a:t>래퍼 클래스는 객체이므로 </a:t>
            </a: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 허용이 가능함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불변성</a:t>
            </a: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(Immutability)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final</a:t>
            </a:r>
            <a:r>
              <a:rPr lang="ko-KR" altLang="en-US" sz="2000" smtClean="0">
                <a:latin typeface="+mn-ea"/>
              </a:rPr>
              <a:t>로 되어있어서 객체 값을 변경 할 수 없음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64" y="5783491"/>
            <a:ext cx="2771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7464" y="3309552"/>
            <a:ext cx="3090765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smtClean="0"/>
              <a:t>기본형</a:t>
            </a:r>
            <a:endParaRPr lang="ko-KR" alt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8132067" y="2940220"/>
            <a:ext cx="216042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smtClean="0"/>
              <a:t>래퍼 클래스</a:t>
            </a:r>
            <a:endParaRPr lang="ko-KR" altLang="en-US" sz="480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49472" y="3240634"/>
            <a:ext cx="3293056" cy="7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352544" y="4109158"/>
            <a:ext cx="33649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132067" y="2940220"/>
            <a:ext cx="2160420" cy="158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02636" y="2933325"/>
            <a:ext cx="2160420" cy="158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51526" y="2755554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박싱</a:t>
            </a:r>
            <a:r>
              <a:rPr lang="en-US" altLang="ko-KR" smtClean="0"/>
              <a:t>(Boxing)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79238" y="4325214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언</a:t>
            </a:r>
            <a:r>
              <a:rPr lang="ko-KR" altLang="en-US" smtClean="0"/>
              <a:t>박싱</a:t>
            </a:r>
            <a:r>
              <a:rPr lang="en-US" altLang="ko-KR" smtClean="0"/>
              <a:t>(Unboxing)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08" y="1927085"/>
            <a:ext cx="6715125" cy="495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452" y="5001757"/>
            <a:ext cx="6219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536173"/>
            <a:ext cx="955814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오토박싱</a:t>
            </a:r>
            <a:r>
              <a:rPr lang="en-US" altLang="ko-KR" sz="2400" smtClean="0">
                <a:latin typeface="+mn-ea"/>
              </a:rPr>
              <a:t>(AutoBoxing), </a:t>
            </a:r>
            <a:r>
              <a:rPr lang="ko-KR" altLang="en-US" sz="2400" smtClean="0">
                <a:latin typeface="+mn-ea"/>
              </a:rPr>
              <a:t>오토언박싱</a:t>
            </a:r>
            <a:r>
              <a:rPr lang="en-US" altLang="ko-KR" sz="2400" smtClean="0">
                <a:latin typeface="+mn-ea"/>
              </a:rPr>
              <a:t>(AutoUnboxing)</a:t>
            </a:r>
            <a:endParaRPr lang="ko-KR" altLang="en-US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기본형 타입과 래퍼 클래스간의 자동 형변환을 의미하며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 lvl="1">
              <a:lnSpc>
                <a:spcPct val="2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    컴파일 단계에서 수행됨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 </a:t>
            </a:r>
            <a:r>
              <a:rPr lang="en-US" altLang="ko-KR" sz="2000" smtClean="0">
                <a:latin typeface="+mn-ea"/>
              </a:rPr>
              <a:t>1.5</a:t>
            </a:r>
            <a:r>
              <a:rPr lang="ko-KR" altLang="en-US" sz="2000" smtClean="0">
                <a:latin typeface="+mn-ea"/>
              </a:rPr>
              <a:t>부터 추가되었음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코드가 간결해지는 장점이 있지만</a:t>
            </a:r>
            <a:r>
              <a:rPr lang="en-US" altLang="ko-KR" sz="2000" smtClean="0">
                <a:latin typeface="+mn-ea"/>
              </a:rPr>
              <a:t>,</a:t>
            </a:r>
            <a:r>
              <a:rPr lang="ko-KR" altLang="en-US" sz="2000" smtClean="0">
                <a:latin typeface="+mn-ea"/>
              </a:rPr>
              <a:t> </a:t>
            </a:r>
            <a:endParaRPr lang="en-US" altLang="ko-KR" sz="2000" smtClean="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NPE </a:t>
            </a:r>
            <a:r>
              <a:rPr lang="ko-KR" altLang="en-US" sz="2000" smtClean="0">
                <a:latin typeface="+mn-ea"/>
              </a:rPr>
              <a:t>오류가 발생할 수 있다는 단점이 있음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79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761</Words>
  <Application>Microsoft Office PowerPoint</Application>
  <PresentationFormat>와이드스크린</PresentationFormat>
  <Paragraphs>143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837</cp:revision>
  <dcterms:created xsi:type="dcterms:W3CDTF">2024-06-11T12:37:20Z</dcterms:created>
  <dcterms:modified xsi:type="dcterms:W3CDTF">2024-11-22T03:19:29Z</dcterms:modified>
</cp:coreProperties>
</file>