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2" r:id="rId3"/>
    <p:sldId id="374" r:id="rId4"/>
    <p:sldId id="332" r:id="rId5"/>
    <p:sldId id="376" r:id="rId6"/>
    <p:sldId id="378" r:id="rId7"/>
    <p:sldId id="359" r:id="rId8"/>
    <p:sldId id="379" r:id="rId9"/>
    <p:sldId id="380" r:id="rId10"/>
    <p:sldId id="377" r:id="rId11"/>
    <p:sldId id="381" r:id="rId12"/>
    <p:sldId id="365" r:id="rId13"/>
    <p:sldId id="382" r:id="rId14"/>
    <p:sldId id="383" r:id="rId15"/>
    <p:sldId id="363" r:id="rId16"/>
    <p:sldId id="291" r:id="rId17"/>
    <p:sldId id="372" r:id="rId18"/>
    <p:sldId id="373" r:id="rId19"/>
    <p:sldId id="384" r:id="rId20"/>
    <p:sldId id="385" r:id="rId21"/>
    <p:sldId id="386" r:id="rId22"/>
    <p:sldId id="289" r:id="rId23"/>
    <p:sldId id="29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j4303@naver.com" initials="p" lastIdx="1" clrIdx="0">
    <p:extLst>
      <p:ext uri="{19B8F6BF-5375-455C-9EA6-DF929625EA0E}">
        <p15:presenceInfo xmlns:p15="http://schemas.microsoft.com/office/powerpoint/2012/main" userId="pej4303@naver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FD"/>
    <a:srgbClr val="EBECF0"/>
    <a:srgbClr val="EB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74279" autoAdjust="0"/>
  </p:normalViewPr>
  <p:slideViewPr>
    <p:cSldViewPr snapToGrid="0">
      <p:cViewPr varScale="1">
        <p:scale>
          <a:sx n="117" d="100"/>
          <a:sy n="117" d="100"/>
        </p:scale>
        <p:origin x="1896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9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F1B26F-F50B-4CD1-A949-8E2161FF5783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F2F4E-FA46-4132-9467-783E71E580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029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5E8B1-1EC4-4F51-B647-F3992F4E116F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90D0A-B9F0-4AF4-81BB-E4A6A74A9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5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4284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ENUM</a:t>
            </a:r>
            <a:r>
              <a:rPr lang="ko-KR" altLang="en-US" smtClean="0"/>
              <a:t>에 속성과 메서드를 추가하여 로직을 포함할 수도 있어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예를 들어</a:t>
            </a:r>
            <a:r>
              <a:rPr lang="en-US" altLang="ko-KR" smtClean="0"/>
              <a:t>, </a:t>
            </a:r>
            <a:r>
              <a:rPr lang="ko-KR" altLang="en-US" smtClean="0"/>
              <a:t>각 회원등급에 할인 퍼센트를 속성으로 넣을수도 있지</a:t>
            </a:r>
            <a:r>
              <a:rPr lang="en-US" altLang="ko-KR" smtClean="0"/>
              <a:t>.</a:t>
            </a:r>
          </a:p>
          <a:p>
            <a:endParaRPr lang="en-US" altLang="ko-KR" dirty="0"/>
          </a:p>
          <a:p>
            <a:r>
              <a:rPr lang="ko-KR" altLang="en-US" smtClean="0"/>
              <a:t>앞서 본 할인율 계산을 여기에 넣을수도 있어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480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smtClean="0"/>
              <a:t>discountService</a:t>
            </a:r>
            <a:r>
              <a:rPr lang="ko-KR" altLang="en-US" baseline="0" smtClean="0"/>
              <a:t>에서 만든 메소드를 이용해서 이렇게 회원등급별 할인 금액을 구해봤어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6456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마지막으로 </a:t>
            </a:r>
            <a:r>
              <a:rPr lang="en-US" altLang="ko-KR" smtClean="0"/>
              <a:t>ENUM</a:t>
            </a:r>
            <a:r>
              <a:rPr lang="en-US" altLang="ko-KR" baseline="0" smtClean="0"/>
              <a:t> </a:t>
            </a:r>
            <a:r>
              <a:rPr lang="ko-KR" altLang="en-US" smtClean="0"/>
              <a:t>사용 이유를 대해 설명할게</a:t>
            </a:r>
            <a:r>
              <a:rPr lang="en-US" altLang="ko-KR" smtClean="0"/>
              <a:t>.</a:t>
            </a:r>
          </a:p>
          <a:p>
            <a:endParaRPr lang="en-US" altLang="ko-KR" dirty="0"/>
          </a:p>
          <a:p>
            <a:r>
              <a:rPr lang="ko-KR" altLang="en-US" smtClean="0"/>
              <a:t>크게 </a:t>
            </a:r>
            <a:r>
              <a:rPr lang="en-US" altLang="ko-KR" smtClean="0"/>
              <a:t>2</a:t>
            </a:r>
            <a:r>
              <a:rPr lang="ko-KR" altLang="en-US" smtClean="0"/>
              <a:t>가지 이유라고 생각해</a:t>
            </a:r>
            <a:r>
              <a:rPr lang="en-US" altLang="ko-KR" smtClean="0"/>
              <a:t>. </a:t>
            </a:r>
          </a:p>
          <a:p>
            <a:endParaRPr lang="en-US" altLang="ko-KR" smtClean="0"/>
          </a:p>
          <a:p>
            <a:r>
              <a:rPr lang="ko-KR" altLang="en-US" smtClean="0"/>
              <a:t>첫째</a:t>
            </a:r>
            <a:r>
              <a:rPr lang="en-US" altLang="ko-KR" smtClean="0"/>
              <a:t>, </a:t>
            </a:r>
            <a:r>
              <a:rPr lang="ko-KR" altLang="en-US" smtClean="0"/>
              <a:t>타입 안정성</a:t>
            </a:r>
            <a:r>
              <a:rPr lang="ko-KR" altLang="en-US" baseline="0" smtClean="0"/>
              <a:t> 보장이 되기 때문이야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컴파일단계에서부터 체크하기 때문에 오류를 예방 할 수 있어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smtClean="0"/>
              <a:t>둘째</a:t>
            </a:r>
            <a:r>
              <a:rPr lang="en-US" altLang="ko-KR" smtClean="0"/>
              <a:t>, </a:t>
            </a:r>
            <a:r>
              <a:rPr lang="ko-KR" altLang="en-US" smtClean="0"/>
              <a:t>상수 관리가 편리하다는거야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서로 관련된 상수들을 논리적으로 그룹화 할 수 있어서 더 직관적으로 코드 관리하기가 쉬어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예제를 통해서 좀 더 알아볼게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037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확정여부를 의미하는 코드가 저렇게 다르다고 생각해보자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색깔별로 같은 의미를 가지는건데 공통코드 테이블에 등록하는 방법도 있지만 소스에서 바로 확인해보고 싶을수도 있잖아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3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이렇게 </a:t>
            </a:r>
            <a:r>
              <a:rPr lang="en-US" altLang="ko-KR" smtClean="0"/>
              <a:t>Confirm E</a:t>
            </a:r>
            <a:r>
              <a:rPr lang="en-US" altLang="ko-KR" baseline="0" smtClean="0"/>
              <a:t>NUM</a:t>
            </a:r>
            <a:r>
              <a:rPr lang="ko-KR" altLang="en-US" baseline="0" smtClean="0"/>
              <a:t>을 만들어서 같은 의미를 가지는 코드를 속성으로 넣으면 이렇게 직관적으로 살펴볼수가 있어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그리고 이상한 값이 들어올 일도 없지</a:t>
            </a:r>
            <a:r>
              <a:rPr lang="en-US" altLang="ko-KR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13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지금까지 발표한 내용 정리할게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ENUM</a:t>
            </a:r>
            <a:r>
              <a:rPr lang="ko-KR" altLang="en-US" smtClean="0"/>
              <a:t>은 상수들의 특별한 집합을 의미하며</a:t>
            </a:r>
            <a:r>
              <a:rPr lang="en-US" altLang="ko-KR" smtClean="0"/>
              <a:t>, </a:t>
            </a:r>
            <a:r>
              <a:rPr lang="ko-KR" altLang="en-US" smtClean="0"/>
              <a:t>내부적으로 </a:t>
            </a:r>
            <a:r>
              <a:rPr lang="en-US" altLang="ko-KR" smtClean="0"/>
              <a:t>public final class</a:t>
            </a:r>
            <a:r>
              <a:rPr lang="ko-KR" altLang="en-US" smtClean="0"/>
              <a:t>로 정의되어 인스턴스를 생성할 수 없어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필요하다면 속성과 메서드를 추가하여 로직을 포함시킬 수도 있어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ENUM</a:t>
            </a:r>
            <a:r>
              <a:rPr lang="ko-KR" altLang="en-US" smtClean="0"/>
              <a:t>을 사용하면 코드의 가독성이 향상되지만</a:t>
            </a:r>
            <a:r>
              <a:rPr lang="en-US" altLang="ko-KR" smtClean="0"/>
              <a:t>, </a:t>
            </a:r>
            <a:r>
              <a:rPr lang="ko-KR" altLang="en-US" smtClean="0"/>
              <a:t>상속이 불가능해 확장성은 다소 제한적일 수 있어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그럼에도 불구하고 </a:t>
            </a:r>
            <a:r>
              <a:rPr lang="ko-KR" altLang="en-US" b="1" smtClean="0"/>
              <a:t>타입 안정성을 보장</a:t>
            </a:r>
            <a:r>
              <a:rPr lang="ko-KR" altLang="en-US" smtClean="0"/>
              <a:t>하여 오류를 예방할 수 있다는</a:t>
            </a:r>
            <a:r>
              <a:rPr lang="en-US" altLang="ko-KR" smtClean="0"/>
              <a:t> </a:t>
            </a:r>
            <a:r>
              <a:rPr lang="ko-KR" altLang="en-US" smtClean="0"/>
              <a:t>큰 장점이 있어</a:t>
            </a:r>
            <a:r>
              <a:rPr lang="en-US" altLang="ko-KR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11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4117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enum</a:t>
            </a:r>
            <a:r>
              <a:rPr lang="ko-KR" altLang="en-US" smtClean="0"/>
              <a:t>의 생성자는 외부에서 호출하지 못하도록 기본적으로 </a:t>
            </a:r>
            <a:r>
              <a:rPr lang="en-US" altLang="ko-KR" smtClean="0"/>
              <a:t>private</a:t>
            </a:r>
            <a:r>
              <a:rPr lang="ko-KR" altLang="en-US" smtClean="0"/>
              <a:t>으로 설정됩니다</a:t>
            </a:r>
            <a:r>
              <a:rPr lang="en-US" altLang="ko-KR" smtClean="0"/>
              <a:t>. </a:t>
            </a:r>
            <a:r>
              <a:rPr lang="ko-KR" altLang="en-US" b="1" smtClean="0"/>
              <a:t>유일한 인스턴스</a:t>
            </a:r>
            <a:r>
              <a:rPr lang="ko-KR" altLang="en-US" smtClean="0"/>
              <a:t>만을 보장하기 위해서입니다</a:t>
            </a:r>
            <a:r>
              <a:rPr lang="en-US" altLang="ko-KR" smtClean="0"/>
              <a:t>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9966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상수는 단순히 값을 변경할 수 없는 변수이지만</a:t>
            </a:r>
            <a:r>
              <a:rPr lang="en-US" altLang="ko-KR" smtClean="0"/>
              <a:t>, ENUM</a:t>
            </a:r>
            <a:r>
              <a:rPr lang="ko-KR" altLang="en-US" smtClean="0"/>
              <a:t>은 각 상수를 그룹화한 것으로 더 넒은 개념</a:t>
            </a:r>
            <a:r>
              <a:rPr lang="en-US" altLang="ko-KR" smtClean="0"/>
              <a:t>. </a:t>
            </a:r>
          </a:p>
          <a:p>
            <a:r>
              <a:rPr lang="en-US" altLang="ko-KR" smtClean="0"/>
              <a:t>ENUM</a:t>
            </a:r>
            <a:r>
              <a:rPr lang="ko-KR" altLang="en-US" smtClean="0"/>
              <a:t>은 속성이나 메소드를 추가할수도 있지만 상수는 그렇지못함</a:t>
            </a:r>
            <a:r>
              <a:rPr lang="en-US" altLang="ko-KR" smtClean="0"/>
              <a:t>.</a:t>
            </a:r>
            <a:endParaRPr lang="en-US" altLang="ko-KR" b="1" smtClean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2679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smtClean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549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발표는 다음</a:t>
            </a:r>
            <a:r>
              <a:rPr lang="ko-KR" altLang="en-US" baseline="0" smtClean="0"/>
              <a:t> 순서로 진행돼</a:t>
            </a:r>
            <a:endParaRPr lang="en-US" altLang="ko-KR" baseline="0" smtClean="0"/>
          </a:p>
          <a:p>
            <a:endParaRPr lang="en-US" altLang="ko-KR" baseline="0" smtClean="0"/>
          </a:p>
          <a:p>
            <a:r>
              <a:rPr lang="ko-KR" altLang="en-US" smtClean="0"/>
              <a:t>첫째</a:t>
            </a:r>
            <a:r>
              <a:rPr lang="en-US" altLang="ko-KR" smtClean="0"/>
              <a:t>,</a:t>
            </a:r>
            <a:r>
              <a:rPr lang="en-US" altLang="ko-KR" baseline="0" smtClean="0"/>
              <a:t>  ENUM</a:t>
            </a:r>
            <a:r>
              <a:rPr lang="ko-KR" altLang="en-US" baseline="0" smtClean="0"/>
              <a:t>의 정의와 특징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장단점을 알아보고</a:t>
            </a:r>
            <a:endParaRPr lang="en-US" altLang="ko-KR" baseline="0" smtClean="0"/>
          </a:p>
          <a:p>
            <a:r>
              <a:rPr lang="ko-KR" altLang="en-US" baseline="0" smtClean="0"/>
              <a:t>둘째</a:t>
            </a:r>
            <a:r>
              <a:rPr lang="en-US" altLang="ko-KR" baseline="0" smtClean="0"/>
              <a:t>,  ENUM</a:t>
            </a:r>
            <a:r>
              <a:rPr lang="ko-KR" altLang="en-US" baseline="0" smtClean="0"/>
              <a:t>의 사용 방법에 알아본 다음</a:t>
            </a:r>
            <a:endParaRPr lang="en-US" altLang="ko-KR" baseline="0" smtClean="0"/>
          </a:p>
          <a:p>
            <a:r>
              <a:rPr lang="ko-KR" altLang="en-US" baseline="0" smtClean="0"/>
              <a:t>셋째</a:t>
            </a:r>
            <a:r>
              <a:rPr lang="en-US" altLang="ko-KR" baseline="0" smtClean="0"/>
              <a:t>,  </a:t>
            </a:r>
            <a:r>
              <a:rPr lang="ko-KR" altLang="en-US" baseline="0" smtClean="0"/>
              <a:t>왜 사용하는지 설명할 예정이야</a:t>
            </a:r>
            <a:endParaRPr lang="en-US" altLang="ko-KR" baseline="0" smtClean="0"/>
          </a:p>
          <a:p>
            <a:r>
              <a:rPr lang="ko-KR" altLang="en-US" baseline="0" smtClean="0"/>
              <a:t>마지막으로 정리하고 </a:t>
            </a:r>
            <a:r>
              <a:rPr lang="en-US" altLang="ko-KR" baseline="0" smtClean="0"/>
              <a:t>Q&amp;A </a:t>
            </a:r>
            <a:r>
              <a:rPr lang="ko-KR" altLang="en-US" baseline="0" smtClean="0"/>
              <a:t>시간을 갖도록 할게</a:t>
            </a:r>
            <a:endParaRPr lang="en-US" altLang="ko-KR" baseline="0" smtClean="0"/>
          </a:p>
          <a:p>
            <a:endParaRPr lang="en-US" altLang="ko-KR" baseline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25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smtClean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0269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="1" smtClean="0">
              <a:latin typeface="+mj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350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먼저 </a:t>
            </a:r>
            <a:r>
              <a:rPr lang="en-US" altLang="ko-KR" smtClean="0"/>
              <a:t>ENUM</a:t>
            </a:r>
            <a:r>
              <a:rPr lang="ko-KR" altLang="en-US" smtClean="0"/>
              <a:t>의 정의에 대해 알아볼게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ENUM</a:t>
            </a:r>
            <a:r>
              <a:rPr lang="ko-KR" altLang="en-US" smtClean="0"/>
              <a:t>은 서로 관련 있는 상수들의 집합을 의미해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첨부한 이미지처럼 자바 공식 문서에서는 </a:t>
            </a:r>
            <a:r>
              <a:rPr lang="en-US" altLang="ko-KR" smtClean="0"/>
              <a:t>"</a:t>
            </a:r>
            <a:r>
              <a:rPr lang="ko-KR" altLang="en-US" smtClean="0"/>
              <a:t>미리 정의된 상수들의 특별한 집합</a:t>
            </a:r>
            <a:r>
              <a:rPr lang="en-US" altLang="ko-KR" smtClean="0"/>
              <a:t>"</a:t>
            </a:r>
            <a:r>
              <a:rPr lang="ko-KR" altLang="en-US" smtClean="0"/>
              <a:t>이라고 설명하고 있어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사실 영어 단어만 봐도 의미를 알 수 있는데</a:t>
            </a:r>
            <a:r>
              <a:rPr lang="en-US" altLang="ko-KR" baseline="0" smtClean="0"/>
              <a:t> </a:t>
            </a:r>
            <a:r>
              <a:rPr lang="en-US" altLang="ko-KR" smtClean="0"/>
              <a:t>ENUM</a:t>
            </a:r>
            <a:r>
              <a:rPr lang="ko-KR" altLang="en-US" smtClean="0"/>
              <a:t>은 </a:t>
            </a:r>
            <a:r>
              <a:rPr lang="en-US" altLang="ko-KR" smtClean="0"/>
              <a:t>"</a:t>
            </a:r>
            <a:r>
              <a:rPr lang="ko-KR" altLang="en-US" smtClean="0"/>
              <a:t>열거</a:t>
            </a:r>
            <a:r>
              <a:rPr lang="en-US" altLang="ko-KR" smtClean="0"/>
              <a:t>"</a:t>
            </a:r>
            <a:r>
              <a:rPr lang="ko-KR" altLang="en-US" smtClean="0"/>
              <a:t>를 뜻하는 </a:t>
            </a:r>
            <a:r>
              <a:rPr lang="en-US" altLang="ko-KR" b="1" smtClean="0"/>
              <a:t>Enumeration</a:t>
            </a:r>
            <a:r>
              <a:rPr lang="ko-KR" altLang="en-US" smtClean="0"/>
              <a:t>에</a:t>
            </a:r>
            <a:r>
              <a:rPr lang="ko-KR" altLang="en-US" baseline="0" smtClean="0"/>
              <a:t> </a:t>
            </a:r>
            <a:r>
              <a:rPr lang="ko-KR" altLang="en-US" smtClean="0"/>
              <a:t>줄임말이야</a:t>
            </a:r>
            <a:r>
              <a:rPr lang="en-US" altLang="ko-KR" smtClean="0"/>
              <a:t>.</a:t>
            </a:r>
            <a:br>
              <a:rPr lang="en-US" altLang="ko-KR" smtClean="0"/>
            </a:br>
            <a:r>
              <a:rPr lang="ko-KR" altLang="en-US" smtClean="0"/>
              <a:t>즉</a:t>
            </a:r>
            <a:r>
              <a:rPr lang="en-US" altLang="ko-KR" smtClean="0"/>
              <a:t>, </a:t>
            </a:r>
            <a:r>
              <a:rPr lang="ko-KR" altLang="en-US" smtClean="0"/>
              <a:t>여러 상수 값을 나열한 데이터 타입이 바로 </a:t>
            </a:r>
            <a:r>
              <a:rPr lang="en-US" altLang="ko-KR" smtClean="0"/>
              <a:t>ENUM</a:t>
            </a:r>
            <a:r>
              <a:rPr lang="ko-KR" altLang="en-US" smtClean="0"/>
              <a:t>이라고 이해하면 될거야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744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ENUM</a:t>
            </a:r>
            <a:r>
              <a:rPr lang="ko-KR" altLang="en-US" smtClean="0"/>
              <a:t>의 특징으로는 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첫째</a:t>
            </a:r>
            <a:r>
              <a:rPr lang="en-US" altLang="ko-KR" smtClean="0"/>
              <a:t>,</a:t>
            </a:r>
            <a:r>
              <a:rPr lang="ko-KR" altLang="en-US" smtClean="0"/>
              <a:t> 내부적으로 </a:t>
            </a:r>
            <a:r>
              <a:rPr lang="en-US" altLang="ko-KR" smtClean="0"/>
              <a:t>public final class</a:t>
            </a:r>
            <a:r>
              <a:rPr lang="ko-KR" altLang="en-US" smtClean="0"/>
              <a:t>로 정의 돼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ko-KR" altLang="en-US" smtClean="0"/>
              <a:t>둘째</a:t>
            </a:r>
            <a:r>
              <a:rPr lang="en-US" altLang="ko-KR" smtClean="0"/>
              <a:t>, final</a:t>
            </a:r>
            <a:r>
              <a:rPr lang="ko-KR" altLang="en-US" smtClean="0"/>
              <a:t>이기 때문에 인스턴스를 직접 생성하거나 상속 할 수 없어</a:t>
            </a: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셋째</a:t>
            </a:r>
            <a:r>
              <a:rPr lang="en-US" altLang="ko-KR" smtClean="0"/>
              <a:t>, </a:t>
            </a:r>
            <a:r>
              <a:rPr lang="ko-KR" altLang="en-US" smtClean="0"/>
              <a:t>자동으로 </a:t>
            </a:r>
            <a:r>
              <a:rPr lang="en-US" altLang="ko-KR" smtClean="0"/>
              <a:t>java.lang.Enum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을 상속받아</a:t>
            </a:r>
            <a:r>
              <a:rPr lang="en-US" altLang="ko-KR" baseline="0" smtClean="0"/>
              <a:t>.</a:t>
            </a:r>
          </a:p>
          <a:p>
            <a:pPr marL="0" indent="0">
              <a:buNone/>
            </a:pPr>
            <a:r>
              <a:rPr lang="ko-KR" altLang="en-US" baseline="0" smtClean="0"/>
              <a:t>넷째</a:t>
            </a:r>
            <a:r>
              <a:rPr lang="en-US" altLang="ko-KR" baseline="0" smtClean="0"/>
              <a:t>, </a:t>
            </a:r>
            <a:r>
              <a:rPr lang="ko-KR" altLang="en-US" baseline="0" smtClean="0"/>
              <a:t>싱글톤 패턴이여서 하나의 타입으로 고정된 인스턴스를 제공해서 일관된 상수 관리를 지원해</a:t>
            </a:r>
            <a:r>
              <a:rPr lang="en-US" altLang="ko-KR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79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mtClean="0"/>
              <a:t>소스코드와 바이트코드를 잠깐 보자면</a:t>
            </a:r>
            <a:endParaRPr lang="en-US" altLang="ko-KR" smtClean="0"/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앞서 설명한것처럼 바이트코드로 변환시 </a:t>
            </a:r>
            <a:r>
              <a:rPr lang="en-US" altLang="ko-KR" smtClean="0"/>
              <a:t>ENUM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키워드 대신 </a:t>
            </a:r>
            <a:r>
              <a:rPr lang="en-US" altLang="ko-KR" baseline="0" smtClean="0"/>
              <a:t>public final class </a:t>
            </a:r>
            <a:r>
              <a:rPr lang="ko-KR" altLang="en-US" baseline="0" smtClean="0"/>
              <a:t>로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변경되는걸 확인 할 수 있어</a:t>
            </a:r>
            <a:endParaRPr lang="en-US" altLang="ko-KR" baseline="0" smtClean="0"/>
          </a:p>
          <a:p>
            <a:pPr marL="0" indent="0">
              <a:buNone/>
            </a:pPr>
            <a:r>
              <a:rPr lang="ko-KR" altLang="en-US" baseline="0" smtClean="0"/>
              <a:t>각 나열한 상수들도 </a:t>
            </a:r>
            <a:r>
              <a:rPr lang="en-US" altLang="ko-KR" baseline="0" smtClean="0"/>
              <a:t>public static final</a:t>
            </a:r>
            <a:r>
              <a:rPr lang="ko-KR" altLang="en-US" baseline="0" smtClean="0"/>
              <a:t>로 변경된걸 확인할수 있지</a:t>
            </a:r>
            <a:r>
              <a:rPr lang="en-US" altLang="ko-KR" baseline="0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2537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mtClean="0"/>
              <a:t>ENUM</a:t>
            </a:r>
            <a:r>
              <a:rPr lang="ko-KR" altLang="en-US" smtClean="0"/>
              <a:t>의 장점으로는 다음과 같은 것이 있어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첫째</a:t>
            </a:r>
            <a:r>
              <a:rPr lang="en-US" altLang="ko-KR" smtClean="0"/>
              <a:t>, </a:t>
            </a:r>
            <a:r>
              <a:rPr lang="ko-KR" altLang="en-US" smtClean="0"/>
              <a:t>타입 안정성을 보장하여 잘못된 값이 사용되는 것 방지해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ko-KR" altLang="en-US" smtClean="0"/>
              <a:t>둘째</a:t>
            </a:r>
            <a:r>
              <a:rPr lang="en-US" altLang="ko-KR" smtClean="0"/>
              <a:t>, </a:t>
            </a:r>
            <a:r>
              <a:rPr lang="ko-KR" altLang="en-US" smtClean="0"/>
              <a:t>코드 가독성이 향상이 돼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endParaRPr lang="en-US" altLang="ko-KR" smtClean="0"/>
          </a:p>
          <a:p>
            <a:pPr marL="0" indent="0">
              <a:buNone/>
            </a:pPr>
            <a:r>
              <a:rPr lang="ko-KR" altLang="en-US" smtClean="0"/>
              <a:t>하지만 단점도 있어</a:t>
            </a:r>
            <a:r>
              <a:rPr lang="en-US" altLang="ko-KR" smtClean="0"/>
              <a:t>.</a:t>
            </a:r>
          </a:p>
          <a:p>
            <a:pPr marL="0" indent="0">
              <a:buNone/>
            </a:pPr>
            <a:r>
              <a:rPr lang="en-US" altLang="ko-KR" smtClean="0"/>
              <a:t>final</a:t>
            </a:r>
            <a:r>
              <a:rPr lang="ko-KR" altLang="en-US" smtClean="0"/>
              <a:t>로 선언되어 있어 상속이 불가능해</a:t>
            </a:r>
            <a:r>
              <a:rPr lang="en-US" altLang="ko-KR" smtClean="0"/>
              <a:t>. </a:t>
            </a:r>
            <a:r>
              <a:rPr lang="ko-KR" altLang="en-US" smtClean="0"/>
              <a:t>확장성이 떨어지는거지</a:t>
            </a:r>
            <a:r>
              <a:rPr lang="en-US" altLang="ko-KR" smtClean="0"/>
              <a:t>.</a:t>
            </a:r>
            <a:endParaRPr lang="en-US" altLang="ko-KR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296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다음으로 </a:t>
            </a:r>
            <a:r>
              <a:rPr lang="en-US" altLang="ko-KR" smtClean="0"/>
              <a:t>ENUM</a:t>
            </a:r>
            <a:r>
              <a:rPr lang="ko-KR" altLang="en-US" smtClean="0"/>
              <a:t>의 사용 방법에 대해 알아볼게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en-US" altLang="ko-KR" smtClean="0"/>
              <a:t>ENUM</a:t>
            </a:r>
            <a:r>
              <a:rPr lang="ko-KR" altLang="en-US" smtClean="0"/>
              <a:t>은 </a:t>
            </a:r>
            <a:r>
              <a:rPr lang="en-US" altLang="ko-KR" smtClean="0"/>
              <a:t>enum </a:t>
            </a:r>
            <a:r>
              <a:rPr lang="ko-KR" altLang="en-US" smtClean="0"/>
              <a:t>키워드를 사용하여 정의하고</a:t>
            </a:r>
            <a:endParaRPr lang="en-US" altLang="ko-KR" smtClean="0"/>
          </a:p>
          <a:p>
            <a:r>
              <a:rPr lang="ko-KR" altLang="en-US" smtClean="0"/>
              <a:t>상수의 이름은 보통 대문자로 작성하는 것이 일반적이야</a:t>
            </a:r>
            <a:r>
              <a:rPr lang="en-US" altLang="ko-KR" smtClean="0"/>
              <a:t>.</a:t>
            </a:r>
          </a:p>
          <a:p>
            <a:endParaRPr lang="en-US" altLang="ko-KR" smtClean="0"/>
          </a:p>
          <a:p>
            <a:r>
              <a:rPr lang="ko-KR" altLang="en-US" smtClean="0"/>
              <a:t>예제를 통해서</a:t>
            </a:r>
            <a:r>
              <a:rPr lang="ko-KR" altLang="en-US" baseline="0" smtClean="0"/>
              <a:t> 좀 더 알아볼게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9310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회원등급을 가지는 </a:t>
            </a:r>
            <a:r>
              <a:rPr lang="en-US" altLang="ko-KR" smtClean="0"/>
              <a:t>Grade</a:t>
            </a:r>
            <a:r>
              <a:rPr lang="ko-KR" altLang="en-US" smtClean="0"/>
              <a:t>이라는 </a:t>
            </a:r>
            <a:r>
              <a:rPr lang="en-US" altLang="ko-KR" smtClean="0"/>
              <a:t>enum</a:t>
            </a:r>
            <a:r>
              <a:rPr lang="ko-KR" altLang="en-US" smtClean="0"/>
              <a:t>을 하나 만들고</a:t>
            </a:r>
            <a:r>
              <a:rPr lang="en-US" altLang="ko-KR" baseline="0" smtClean="0"/>
              <a:t> </a:t>
            </a:r>
            <a:r>
              <a:rPr lang="ko-KR" altLang="en-US" smtClean="0"/>
              <a:t>할인금액을 계산하는</a:t>
            </a:r>
            <a:r>
              <a:rPr lang="en-US" altLang="ko-KR" baseline="0" smtClean="0"/>
              <a:t> DiscountService</a:t>
            </a:r>
            <a:r>
              <a:rPr lang="ko-KR" altLang="en-US" baseline="0" smtClean="0"/>
              <a:t>를 만들었어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en-US" altLang="ko-KR" baseline="0" smtClean="0"/>
              <a:t>discount2 </a:t>
            </a:r>
            <a:r>
              <a:rPr lang="ko-KR" altLang="en-US" baseline="0" smtClean="0"/>
              <a:t>라는 메소드는 회원등급과 가격을 받아서 할인금액을 리턴하는 로직을 구현되어있어</a:t>
            </a:r>
            <a:r>
              <a:rPr lang="en-US" altLang="ko-KR" baseline="0" smtClean="0"/>
              <a:t>.</a:t>
            </a:r>
          </a:p>
          <a:p>
            <a:endParaRPr lang="en-US" altLang="ko-KR" baseline="0" smtClean="0"/>
          </a:p>
          <a:p>
            <a:r>
              <a:rPr lang="ko-KR" altLang="en-US" baseline="0" smtClean="0"/>
              <a:t>보면 회원등급 비교시에 </a:t>
            </a:r>
            <a:r>
              <a:rPr lang="en-US" altLang="ko-KR" baseline="0" smtClean="0"/>
              <a:t>enum</a:t>
            </a:r>
            <a:r>
              <a:rPr lang="ko-KR" altLang="en-US" baseline="0" smtClean="0"/>
              <a:t>을 이용해서 하고 있지</a:t>
            </a:r>
            <a:r>
              <a:rPr lang="en-US" altLang="ko-KR" baseline="0" smtClean="0"/>
              <a:t>.</a:t>
            </a:r>
            <a:r>
              <a:rPr lang="ko-KR" altLang="en-US" baseline="0" smtClean="0"/>
              <a:t> </a:t>
            </a:r>
            <a:endParaRPr lang="en-US" altLang="ko-KR" baseline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62392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smtClean="0"/>
              <a:t>discountService</a:t>
            </a:r>
            <a:r>
              <a:rPr lang="ko-KR" altLang="en-US" baseline="0" smtClean="0"/>
              <a:t>에서 만든 메소드를 이용해서 이렇게 회원등급별 할인 금액을 구해봤어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940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261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6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2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3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8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A8B8-4B32-40BD-93B2-584DE8743A8B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pPr/>
              <a:t>‹#›</a:t>
            </a:fld>
            <a:endParaRPr lang="ko-KR" altLang="en-US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enum.html" TargetMode="External"/><Relationship Id="rId2" Type="http://schemas.openxmlformats.org/officeDocument/2006/relationships/hyperlink" Target="https://techblog.woowahan.com/2527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velog.io/@mooh2jj/Java-Enum%EC%9D%84-%EC%82%AC%EC%9A%A9%ED%95%98%EB%8A%94-%EC%9D%B4%EC%9C%A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3130" y="1847341"/>
            <a:ext cx="105120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b="1" smtClean="0">
                <a:solidFill>
                  <a:schemeClr val="bg1"/>
                </a:solidFill>
              </a:rPr>
              <a:t>ENUM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63100" y="5987645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+mn-ea"/>
              </a:rPr>
              <a:t>발표자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박은주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07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ENUM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사용 방법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85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속성과 메소드 추가 사용 방법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23" y="2388140"/>
            <a:ext cx="5733766" cy="42394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409683" y="3093110"/>
            <a:ext cx="2301306" cy="2048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409683" y="2735581"/>
            <a:ext cx="5303520" cy="2048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4710989" y="3195522"/>
            <a:ext cx="368686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572780" y="3010856"/>
            <a:ext cx="23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속성</a:t>
            </a: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409683" y="6069177"/>
            <a:ext cx="4803104" cy="2048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212787" y="6171589"/>
            <a:ext cx="1185063" cy="24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572779" y="5986923"/>
            <a:ext cx="2392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메소드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158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ENUM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사용 방법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34699" y="1536174"/>
            <a:ext cx="9558141" cy="85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테스트</a:t>
            </a:r>
            <a:endParaRPr lang="ko-KR" altLang="en-US" sz="2400" smtClean="0"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967" y="2823937"/>
            <a:ext cx="3086100" cy="857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49854" y="2388139"/>
            <a:ext cx="152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실행결과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4721" y="2823937"/>
            <a:ext cx="3159579" cy="86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552" y="2388139"/>
            <a:ext cx="6042448" cy="426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59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사용 이유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34699" y="1536173"/>
            <a:ext cx="955814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+mn-ea"/>
              </a:rPr>
              <a:t>타입 안전성 보장</a:t>
            </a:r>
            <a:endParaRPr lang="ko-KR" altLang="en-US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컴파일 단계에서 타입 안정성을 보장하기 때문에 오류를 예방 할 수 있음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상수 관리 편리함</a:t>
            </a:r>
            <a:endParaRPr lang="en-US" altLang="ko-KR" sz="24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서로 관련된 상수들을 논리적으로 그룹화 할 수 있어서 코드 관리하기 편함</a:t>
            </a:r>
            <a:r>
              <a:rPr lang="en-US" altLang="ko-KR" sz="2000" smtClean="0">
                <a:latin typeface="+mn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07936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사용 이유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675" y="2638425"/>
            <a:ext cx="52006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1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3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사용 이유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050" y="1800225"/>
            <a:ext cx="3771900" cy="456247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5426" y="2010728"/>
            <a:ext cx="6096000" cy="30099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474279" y="2392136"/>
            <a:ext cx="1085850" cy="628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411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4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정리</a:t>
            </a:r>
            <a:endParaRPr lang="ko-KR" altLang="en-US" sz="5400" b="1" dirty="0">
              <a:solidFill>
                <a:schemeClr val="bg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ENUM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상수들의 특별한 </a:t>
            </a:r>
            <a:r>
              <a:rPr lang="ko-KR" altLang="en-US" sz="2000" smtClean="0">
                <a:latin typeface="+mn-ea"/>
              </a:rPr>
              <a:t>집합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내부적으로 </a:t>
            </a:r>
            <a:r>
              <a:rPr lang="en-US" altLang="ko-KR" sz="2000">
                <a:latin typeface="+mn-ea"/>
              </a:rPr>
              <a:t>public </a:t>
            </a:r>
            <a:r>
              <a:rPr lang="en-US" altLang="ko-KR" sz="2000">
                <a:latin typeface="+mn-ea"/>
              </a:rPr>
              <a:t>final </a:t>
            </a:r>
            <a:r>
              <a:rPr lang="en-US" altLang="ko-KR" sz="2000" smtClean="0">
                <a:latin typeface="+mn-ea"/>
              </a:rPr>
              <a:t>class</a:t>
            </a:r>
            <a:r>
              <a:rPr lang="ko-KR" altLang="en-US" sz="2000" smtClean="0">
                <a:latin typeface="+mn-ea"/>
              </a:rPr>
              <a:t>로 정의되어 인스턴스 생성할 수 없음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속성과 메소드를 추가해서 필요한 로직을 </a:t>
            </a:r>
            <a:r>
              <a:rPr lang="ko-KR" altLang="en-US" sz="2000">
                <a:latin typeface="+mn-ea"/>
              </a:rPr>
              <a:t>포함시킬수 </a:t>
            </a:r>
            <a:r>
              <a:rPr lang="ko-KR" altLang="en-US" sz="2000" smtClean="0">
                <a:latin typeface="+mn-ea"/>
              </a:rPr>
              <a:t>있음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코드 가독성이 향상이 되나 상속이 되지 않음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타입 안정성을 보장하기 때문에 사용함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02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35480" y="1490424"/>
            <a:ext cx="8488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smtClean="0">
                <a:solidFill>
                  <a:schemeClr val="bg1"/>
                </a:solidFill>
              </a:rPr>
              <a:t>Q&amp;A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4699" y="2457889"/>
            <a:ext cx="95581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smtClean="0">
                <a:latin typeface="+mn-ea"/>
              </a:rPr>
              <a:t>Q. ENUM</a:t>
            </a:r>
            <a:r>
              <a:rPr lang="ko-KR" altLang="en-US" sz="3200" b="1" smtClean="0">
                <a:latin typeface="+mn-ea"/>
              </a:rPr>
              <a:t>의 생성자는 왜 </a:t>
            </a:r>
            <a:r>
              <a:rPr lang="en-US" altLang="ko-KR" sz="3200" b="1" smtClean="0">
                <a:latin typeface="+mn-ea"/>
              </a:rPr>
              <a:t>private</a:t>
            </a:r>
            <a:r>
              <a:rPr lang="ko-KR" altLang="en-US" sz="3200" b="1" smtClean="0">
                <a:latin typeface="+mn-ea"/>
              </a:rPr>
              <a:t>인가</a:t>
            </a:r>
            <a:r>
              <a:rPr lang="en-US" altLang="ko-KR" sz="3200" b="1" smtClean="0">
                <a:latin typeface="+mn-ea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5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4699" y="2457889"/>
            <a:ext cx="95581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smtClean="0">
                <a:latin typeface="+mn-ea"/>
              </a:rPr>
              <a:t>Q. ENUM</a:t>
            </a:r>
            <a:r>
              <a:rPr lang="ko-KR" altLang="en-US" sz="3200" b="1" smtClean="0">
                <a:latin typeface="+mn-ea"/>
              </a:rPr>
              <a:t>과 상수의 차이</a:t>
            </a:r>
            <a:endParaRPr lang="en-US" altLang="ko-KR" sz="32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885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734699" y="2457889"/>
            <a:ext cx="95581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smtClean="0">
                <a:latin typeface="+mn-ea"/>
              </a:rPr>
              <a:t>※ </a:t>
            </a:r>
            <a:r>
              <a:rPr lang="ko-KR" altLang="en-US" sz="3200" b="1" smtClean="0">
                <a:latin typeface="+mn-ea"/>
              </a:rPr>
              <a:t>자바 </a:t>
            </a:r>
            <a:r>
              <a:rPr lang="en-US" altLang="ko-KR" sz="3200" b="1" smtClean="0">
                <a:latin typeface="+mn-ea"/>
              </a:rPr>
              <a:t>12 </a:t>
            </a:r>
            <a:r>
              <a:rPr lang="ko-KR" altLang="en-US" sz="3200" b="1" smtClean="0">
                <a:latin typeface="+mn-ea"/>
              </a:rPr>
              <a:t>이상 </a:t>
            </a:r>
            <a:r>
              <a:rPr lang="en-US" altLang="ko-KR" sz="3200" b="1" smtClean="0">
                <a:latin typeface="+mn-ea"/>
              </a:rPr>
              <a:t>switch</a:t>
            </a:r>
            <a:r>
              <a:rPr lang="ko-KR" altLang="en-US" sz="3200" b="1" smtClean="0">
                <a:latin typeface="+mn-ea"/>
              </a:rPr>
              <a:t>문에서 </a:t>
            </a:r>
            <a:r>
              <a:rPr lang="en-US" altLang="ko-KR" sz="3200" b="1" smtClean="0">
                <a:latin typeface="+mn-ea"/>
              </a:rPr>
              <a:t>ENUM </a:t>
            </a:r>
            <a:r>
              <a:rPr lang="ko-KR" altLang="en-US" sz="3200" b="1" smtClean="0">
                <a:latin typeface="+mn-ea"/>
              </a:rPr>
              <a:t>사용시 개선</a:t>
            </a:r>
            <a:endParaRPr lang="en-US" altLang="ko-KR" sz="32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729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" y="587171"/>
            <a:ext cx="87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solidFill>
                  <a:schemeClr val="bg1"/>
                </a:solidFill>
                <a:latin typeface="+mj-lt"/>
              </a:rPr>
              <a:t>목차</a:t>
            </a:r>
            <a:endParaRPr lang="ko-KR" altLang="en-US" sz="5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3306" y="1797795"/>
            <a:ext cx="983742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ENUM</a:t>
            </a:r>
            <a:r>
              <a:rPr lang="ko-KR" altLang="en-US" sz="2400" b="1" smtClean="0">
                <a:latin typeface="+mn-ea"/>
              </a:rPr>
              <a:t>이란</a:t>
            </a:r>
            <a:r>
              <a:rPr lang="en-US" altLang="ko-KR" sz="2400" b="1" smtClean="0">
                <a:latin typeface="+mn-ea"/>
              </a:rPr>
              <a:t>?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en-US" altLang="ko-KR" sz="2400" b="1" smtClean="0">
                <a:latin typeface="+mn-ea"/>
              </a:rPr>
              <a:t>ENUM </a:t>
            </a:r>
            <a:r>
              <a:rPr lang="ko-KR" altLang="en-US" sz="2400" b="1" smtClean="0">
                <a:latin typeface="+mn-ea"/>
              </a:rPr>
              <a:t>사용 방법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사용 이유</a:t>
            </a:r>
            <a:endParaRPr lang="en-US" altLang="ko-KR" sz="2400" b="1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정리</a:t>
            </a:r>
            <a:endParaRPr lang="en-US" altLang="ko-KR" sz="2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4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471" y="1057373"/>
            <a:ext cx="5834743" cy="564142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4792" y="-81204"/>
            <a:ext cx="95581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smtClean="0">
                <a:latin typeface="+mn-ea"/>
              </a:rPr>
              <a:t>※ </a:t>
            </a:r>
            <a:r>
              <a:rPr lang="ko-KR" altLang="en-US" sz="3200" b="1" smtClean="0">
                <a:latin typeface="+mn-ea"/>
              </a:rPr>
              <a:t>자바 </a:t>
            </a:r>
            <a:r>
              <a:rPr lang="en-US" altLang="ko-KR" sz="3200" b="1" smtClean="0">
                <a:latin typeface="+mn-ea"/>
              </a:rPr>
              <a:t>7</a:t>
            </a:r>
            <a:r>
              <a:rPr lang="ko-KR" altLang="en-US" sz="3200" b="1" smtClean="0">
                <a:latin typeface="+mn-ea"/>
              </a:rPr>
              <a:t>이상</a:t>
            </a:r>
            <a:r>
              <a:rPr lang="ko-KR" altLang="en-US" sz="3200" b="1" smtClean="0">
                <a:latin typeface="+mn-ea"/>
              </a:rPr>
              <a:t>인 경우</a:t>
            </a:r>
            <a:endParaRPr lang="en-US" altLang="ko-KR" sz="32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089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22" y="580515"/>
            <a:ext cx="5549047" cy="58381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44792" y="-81204"/>
            <a:ext cx="95581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altLang="ko-KR" sz="3200" b="1" smtClean="0">
                <a:latin typeface="+mn-ea"/>
              </a:rPr>
              <a:t>※ </a:t>
            </a:r>
            <a:r>
              <a:rPr lang="ko-KR" altLang="en-US" sz="3200" b="1" smtClean="0">
                <a:latin typeface="+mn-ea"/>
              </a:rPr>
              <a:t>자바 </a:t>
            </a:r>
            <a:r>
              <a:rPr lang="en-US" altLang="ko-KR" sz="3200" b="1" smtClean="0">
                <a:latin typeface="+mn-ea"/>
              </a:rPr>
              <a:t>12</a:t>
            </a:r>
            <a:r>
              <a:rPr lang="ko-KR" altLang="en-US" sz="3200" b="1" smtClean="0">
                <a:latin typeface="+mn-ea"/>
              </a:rPr>
              <a:t>이상</a:t>
            </a:r>
            <a:r>
              <a:rPr lang="ko-KR" altLang="en-US" sz="3200" b="1" smtClean="0">
                <a:latin typeface="+mn-ea"/>
              </a:rPr>
              <a:t>인 경우</a:t>
            </a:r>
            <a:endParaRPr lang="en-US" altLang="ko-KR" sz="3200" b="1" smtClean="0">
              <a:latin typeface="+mn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9841" y="1242235"/>
            <a:ext cx="3724275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70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9240" y="1527646"/>
            <a:ext cx="98831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b="1" smtClean="0">
                <a:solidFill>
                  <a:schemeClr val="bg1"/>
                </a:solidFill>
              </a:rPr>
              <a:t>감사합니다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참고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2062" y="1949768"/>
            <a:ext cx="10327958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2"/>
              </a:rPr>
              <a:t>https://techblog.woowahan.com/2527</a:t>
            </a:r>
            <a:r>
              <a:rPr lang="en-US" altLang="ko-KR" smtClean="0">
                <a:latin typeface="+mn-ea"/>
                <a:hlinkClick r:id="rId2"/>
              </a:rPr>
              <a:t>/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3"/>
              </a:rPr>
              <a:t>https://</a:t>
            </a:r>
            <a:r>
              <a:rPr lang="en-US" altLang="ko-KR" smtClean="0">
                <a:latin typeface="+mn-ea"/>
                <a:hlinkClick r:id="rId3"/>
              </a:rPr>
              <a:t>docs.oracle.com/javase/tutorial/java/javaOO/enum.html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4"/>
              </a:rPr>
              <a:t>https://velog.io/@mooh2jj/Java-Enum%EC%9D%84-%EC%82%AC%EC%9A%A9%ED%95%98%EB%8A%94-%</a:t>
            </a:r>
            <a:r>
              <a:rPr lang="en-US" altLang="ko-KR" smtClean="0">
                <a:latin typeface="+mn-ea"/>
                <a:hlinkClick r:id="rId4"/>
              </a:rPr>
              <a:t>EC%9D%B4%EC%9C%A0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ENUM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이란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정의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서로 관련 있는 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상수들의 집합</a:t>
            </a:r>
            <a:endParaRPr lang="en-US" altLang="ko-KR" sz="200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4" y="3431004"/>
            <a:ext cx="8500125" cy="1111733"/>
          </a:xfrm>
          <a:prstGeom prst="rect">
            <a:avLst/>
          </a:prstGeom>
        </p:spPr>
      </p:pic>
      <p:sp>
        <p:nvSpPr>
          <p:cNvPr id="15" name="직사각형 14"/>
          <p:cNvSpPr/>
          <p:nvPr/>
        </p:nvSpPr>
        <p:spPr>
          <a:xfrm>
            <a:off x="2882473" y="4542737"/>
            <a:ext cx="576548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smtClean="0">
                <a:solidFill>
                  <a:schemeClr val="bg1">
                    <a:lumMod val="65000"/>
                  </a:schemeClr>
                </a:solidFill>
                <a:latin typeface="+mn-ea"/>
              </a:rPr>
              <a:t>출처</a:t>
            </a:r>
            <a:r>
              <a:rPr lang="en-US" altLang="ko-KR" sz="1400">
                <a:solidFill>
                  <a:schemeClr val="bg1">
                    <a:lumMod val="65000"/>
                  </a:schemeClr>
                </a:solidFill>
                <a:latin typeface="+mn-ea"/>
              </a:rPr>
              <a:t>) https://docs.oracle.com/javase/tutorial/java/javaOO/enum.html</a:t>
            </a:r>
          </a:p>
        </p:txBody>
      </p:sp>
    </p:spTree>
    <p:extLst>
      <p:ext uri="{BB962C8B-B14F-4D97-AF65-F5344CB8AC3E}">
        <p14:creationId xmlns:p14="http://schemas.microsoft.com/office/powerpoint/2010/main" val="393314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ENUM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이란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특징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내부적으로 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public final class</a:t>
            </a: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로 정의됨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인스턴스를 직접 생성하거나 상속 할 수 없음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자동으로 </a:t>
            </a:r>
            <a:r>
              <a:rPr lang="en-US" altLang="ko-KR" sz="2000" smtClean="0">
                <a:latin typeface="+mn-ea"/>
              </a:rPr>
              <a:t>java.lang.Enum</a:t>
            </a:r>
            <a:r>
              <a:rPr lang="ko-KR" altLang="en-US" sz="2000" smtClean="0">
                <a:latin typeface="+mn-ea"/>
              </a:rPr>
              <a:t>을 상속받음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>
                <a:latin typeface="+mn-ea"/>
              </a:rPr>
              <a:t>싱글톤 패턴 </a:t>
            </a:r>
            <a:r>
              <a:rPr lang="ko-KR" altLang="en-US" sz="2000" smtClean="0">
                <a:latin typeface="+mn-ea"/>
              </a:rPr>
              <a:t>타입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altLang="ko-KR" sz="200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30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ENUM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이란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579" y="2338425"/>
            <a:ext cx="7261421" cy="43068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5003731" y="2845613"/>
            <a:ext cx="1345863" cy="2521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30579" y="2338425"/>
            <a:ext cx="1243450" cy="2048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83" y="1670285"/>
            <a:ext cx="3593683" cy="24628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162032" y="3466186"/>
            <a:ext cx="2627242" cy="2521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504628" y="2775595"/>
            <a:ext cx="653356" cy="2521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/>
          <p:cNvCxnSpPr>
            <a:stCxn id="11" idx="3"/>
            <a:endCxn id="8" idx="1"/>
          </p:cNvCxnSpPr>
          <p:nvPr/>
        </p:nvCxnSpPr>
        <p:spPr>
          <a:xfrm flipV="1">
            <a:off x="2157984" y="2440838"/>
            <a:ext cx="2772595" cy="46084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3789274" y="2981660"/>
            <a:ext cx="1214457" cy="6233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51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ENUM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이란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장점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타입 안정성을 보장함</a:t>
            </a:r>
            <a:endParaRPr lang="en-US" altLang="ko-KR" sz="2000" smtClean="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코드 가독성 향상</a:t>
            </a:r>
            <a:endParaRPr lang="en-US" altLang="ko-KR" sz="2000">
              <a:latin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748111" y="3780716"/>
            <a:ext cx="955814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+mn-ea"/>
              </a:rPr>
              <a:t>단</a:t>
            </a:r>
            <a:r>
              <a:rPr lang="ko-KR" altLang="en-US" sz="2400" smtClean="0">
                <a:latin typeface="+mn-ea"/>
              </a:rPr>
              <a:t>점</a:t>
            </a: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000" smtClean="0">
                <a:latin typeface="+mn-ea"/>
              </a:rPr>
              <a:t>final</a:t>
            </a:r>
            <a:r>
              <a:rPr lang="ko-KR" altLang="en-US" sz="2000" smtClean="0">
                <a:latin typeface="+mn-ea"/>
              </a:rPr>
              <a:t>로 선언되어 있어서 상속 </a:t>
            </a:r>
            <a:r>
              <a:rPr lang="ko-KR" altLang="en-US" sz="2000" smtClean="0">
                <a:latin typeface="+mn-ea"/>
              </a:rPr>
              <a:t>불가</a:t>
            </a:r>
            <a:endParaRPr lang="en-US" altLang="ko-KR" sz="20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702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ENUM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사용 방법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34699" y="1536174"/>
            <a:ext cx="9558141" cy="85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기본 사용법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181" y="2388139"/>
            <a:ext cx="3748411" cy="2568841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2019985" y="4893850"/>
            <a:ext cx="955814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정의할때 </a:t>
            </a:r>
            <a:r>
              <a:rPr lang="en-US" altLang="ko-KR" sz="2000" smtClean="0">
                <a:solidFill>
                  <a:srgbClr val="FF0000"/>
                </a:solidFill>
                <a:latin typeface="+mn-ea"/>
              </a:rPr>
              <a:t>enum</a:t>
            </a:r>
            <a:r>
              <a:rPr lang="en-US" altLang="ko-KR" sz="2000" smtClean="0">
                <a:latin typeface="+mn-ea"/>
              </a:rPr>
              <a:t> </a:t>
            </a:r>
            <a:r>
              <a:rPr lang="ko-KR" altLang="en-US" sz="2000" smtClean="0">
                <a:latin typeface="+mn-ea"/>
              </a:rPr>
              <a:t>키워드를 사용함</a:t>
            </a:r>
            <a:endParaRPr lang="en-US" altLang="ko-KR" sz="2000" smtClean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원하는 상수의 이름을 나열</a:t>
            </a:r>
            <a:r>
              <a:rPr lang="en-US" altLang="ko-KR" sz="2000">
                <a:latin typeface="+mn-ea"/>
              </a:rPr>
              <a:t>(</a:t>
            </a:r>
            <a:r>
              <a:rPr lang="ko-KR" altLang="en-US" sz="2000" smtClean="0">
                <a:latin typeface="+mn-ea"/>
              </a:rPr>
              <a:t>상수이기 때문에 대문자로 적는것이 원칙</a:t>
            </a:r>
            <a:r>
              <a:rPr lang="en-US" altLang="ko-KR" sz="2000" smtClean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944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ENUM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사용 방법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927" y="2010727"/>
            <a:ext cx="4168080" cy="439270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699" y="2454605"/>
            <a:ext cx="3593683" cy="2462803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1734699" y="1536174"/>
            <a:ext cx="9558141" cy="85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mtClean="0">
                <a:latin typeface="+mn-ea"/>
              </a:rPr>
              <a:t>ENUM</a:t>
            </a:r>
            <a:endParaRPr lang="ko-KR" altLang="en-US" sz="240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5522927" y="1130756"/>
            <a:ext cx="9558141" cy="85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서비스단</a:t>
            </a:r>
            <a:endParaRPr lang="ko-KR" altLang="en-US" sz="24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3314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ENUM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사용 방법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734699" y="1536174"/>
            <a:ext cx="9558141" cy="851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테스트</a:t>
            </a:r>
            <a:endParaRPr lang="ko-KR" altLang="en-US" sz="2400" smtClean="0"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7247" y="2454605"/>
            <a:ext cx="6838950" cy="357187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967" y="2823937"/>
            <a:ext cx="3086100" cy="8572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49854" y="2388139"/>
            <a:ext cx="152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실행결과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8384721" y="2823937"/>
            <a:ext cx="3159579" cy="86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79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2444</TotalTime>
  <Words>755</Words>
  <Application>Microsoft Office PowerPoint</Application>
  <PresentationFormat>와이드스크린</PresentationFormat>
  <Paragraphs>158</Paragraphs>
  <Slides>23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pej4303@naver.com</dc:creator>
  <cp:lastModifiedBy>pej4303@naver.com</cp:lastModifiedBy>
  <cp:revision>933</cp:revision>
  <dcterms:created xsi:type="dcterms:W3CDTF">2024-06-11T12:37:20Z</dcterms:created>
  <dcterms:modified xsi:type="dcterms:W3CDTF">2024-12-20T14:29:50Z</dcterms:modified>
</cp:coreProperties>
</file>