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332" r:id="rId4"/>
    <p:sldId id="297" r:id="rId5"/>
    <p:sldId id="323" r:id="rId6"/>
    <p:sldId id="325" r:id="rId7"/>
    <p:sldId id="326" r:id="rId8"/>
    <p:sldId id="322" r:id="rId9"/>
    <p:sldId id="324" r:id="rId10"/>
    <p:sldId id="327" r:id="rId11"/>
    <p:sldId id="328" r:id="rId12"/>
    <p:sldId id="331" r:id="rId13"/>
    <p:sldId id="329" r:id="rId14"/>
    <p:sldId id="291" r:id="rId15"/>
    <p:sldId id="289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0684" autoAdjust="0"/>
  </p:normalViewPr>
  <p:slideViewPr>
    <p:cSldViewPr snapToGrid="0">
      <p:cViewPr varScale="1">
        <p:scale>
          <a:sx n="144" d="100"/>
          <a:sy n="144" d="100"/>
        </p:scale>
        <p:origin x="8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64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5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5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dfs</a:t>
            </a:r>
            <a:r>
              <a:rPr lang="ko-KR" altLang="en-US" smtClean="0"/>
              <a:t>와 </a:t>
            </a:r>
            <a:r>
              <a:rPr lang="en-US" altLang="ko-KR" smtClean="0"/>
              <a:t>bfs</a:t>
            </a:r>
            <a:r>
              <a:rPr lang="ko-KR" altLang="en-US" smtClean="0"/>
              <a:t>에 대해 설명하기전에 그래프에 대한 개념을 살짝 설명하고 넘어가겠습니다</a:t>
            </a:r>
            <a:r>
              <a:rPr lang="en-US" altLang="ko-KR" smtClean="0"/>
              <a:t>. </a:t>
            </a:r>
            <a:r>
              <a:rPr lang="ko-KR" altLang="en-US" smtClean="0"/>
              <a:t>그래프는 정점과 간선으로 이루어진 자료 구조를 말합니다</a:t>
            </a:r>
            <a:r>
              <a:rPr lang="en-US" altLang="ko-KR" smtClean="0"/>
              <a:t>. </a:t>
            </a:r>
            <a:r>
              <a:rPr lang="ko-KR" altLang="en-US" smtClean="0"/>
              <a:t>앞으로 설명할 </a:t>
            </a:r>
            <a:r>
              <a:rPr lang="en-US" altLang="ko-KR" smtClean="0"/>
              <a:t>dfs</a:t>
            </a:r>
            <a:r>
              <a:rPr lang="ko-KR" altLang="en-US" smtClean="0"/>
              <a:t>와 </a:t>
            </a:r>
            <a:r>
              <a:rPr lang="en-US" altLang="ko-KR" smtClean="0"/>
              <a:t>bfs</a:t>
            </a:r>
            <a:r>
              <a:rPr lang="ko-KR" altLang="en-US" smtClean="0"/>
              <a:t>는 모두 그래프를 탐색하는 방법이고요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그래프 탐색은 특정 노드에서</a:t>
            </a:r>
            <a:r>
              <a:rPr lang="ko-KR" altLang="en-US" baseline="0" smtClean="0"/>
              <a:t> 시작해서 차례대로 모든 노드를 방문하는 것을 의미합니다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</a:t>
            </a:r>
            <a:r>
              <a:rPr lang="en-US" altLang="ko-KR" smtClean="0"/>
              <a:t>dfs</a:t>
            </a:r>
            <a:r>
              <a:rPr lang="ko-KR" altLang="en-US" smtClean="0"/>
              <a:t>에 대해 알아보죠</a:t>
            </a:r>
            <a:r>
              <a:rPr lang="en-US" altLang="ko-KR" smtClean="0"/>
              <a:t>. dfs</a:t>
            </a:r>
            <a:r>
              <a:rPr lang="ko-KR" altLang="en-US" smtClean="0"/>
              <a:t>는</a:t>
            </a:r>
            <a:r>
              <a:rPr lang="ko-KR" altLang="en-US" baseline="0" smtClean="0"/>
              <a:t> 깊이 우선 탐색을 의미하며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한 노드를 따라 최대한 깊이 들어가서 방문한 후 다시 되돌아가 다른 노드를 탐색하는 방식입니다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2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지금 보여지는 그림은 </a:t>
            </a:r>
            <a:r>
              <a:rPr lang="en-US" altLang="ko-KR" smtClean="0"/>
              <a:t>DFS</a:t>
            </a:r>
            <a:r>
              <a:rPr lang="ko-KR" altLang="en-US" baseline="0" smtClean="0"/>
              <a:t> 탐색 순서를 표현한 것입니다</a:t>
            </a:r>
            <a:r>
              <a:rPr lang="en-US" altLang="ko-KR" baseline="0" smtClean="0"/>
              <a:t>. 1,2,3,4,5,6 </a:t>
            </a:r>
            <a:r>
              <a:rPr lang="ko-KR" altLang="en-US" baseline="0" smtClean="0"/>
              <a:t>이렇게 그래프가 있다고 가정해보죠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DFS </a:t>
            </a:r>
            <a:r>
              <a:rPr lang="ko-KR" altLang="en-US" smtClean="0"/>
              <a:t>동작방식에 대해 알아보겠습니다</a:t>
            </a:r>
            <a:r>
              <a:rPr lang="en-US" altLang="ko-KR" smtClean="0"/>
              <a:t>. </a:t>
            </a:r>
            <a:r>
              <a:rPr lang="ko-KR" altLang="en-US" smtClean="0"/>
              <a:t>코드 작성시 이러한 방식으로 주로 구현이 됩니다</a:t>
            </a:r>
            <a:r>
              <a:rPr lang="en-US" altLang="ko-KR" smtClean="0"/>
              <a:t>. </a:t>
            </a:r>
            <a:r>
              <a:rPr lang="ko-KR" altLang="en-US" smtClean="0"/>
              <a:t>여기서 방문여부를 체크하는 것은 동일한 값이 들어가는것을 방지하기 위함입니다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0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5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캐시는 데이터를 미리 복사해 놓은 저장소를 의미합니다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84%88%EB%B9%84%20%EC%9A%B0%EC%84%A0%20%ED%83%90%EC%83%8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485669"/>
            <a:ext cx="103071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smtClean="0">
                <a:solidFill>
                  <a:schemeClr val="bg1"/>
                </a:solidFill>
              </a:rPr>
              <a:t>DFS</a:t>
            </a:r>
            <a:r>
              <a:rPr lang="ko-KR" altLang="en-US" sz="13800" b="1" smtClean="0">
                <a:solidFill>
                  <a:schemeClr val="bg1"/>
                </a:solidFill>
              </a:rPr>
              <a:t>와 </a:t>
            </a:r>
            <a:r>
              <a:rPr lang="en-US" altLang="ko-KR" sz="13800" b="1" smtClean="0">
                <a:solidFill>
                  <a:schemeClr val="bg1"/>
                </a:solidFill>
              </a:rPr>
              <a:t>BFS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734699" y="1632756"/>
            <a:ext cx="100382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시작 노드를 큐에 삽입하고 방문한 노드로 표시합니다</a:t>
            </a:r>
            <a:r>
              <a:rPr lang="en-US" altLang="ko-KR" sz="2400" smtClean="0">
                <a:latin typeface="+mn-ea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큐에서 노드를 꺼내 해당 노드의 모든 인접 노드를 검사합니다</a:t>
            </a:r>
            <a:r>
              <a:rPr lang="en-US" altLang="ko-KR" sz="2400" smtClean="0">
                <a:latin typeface="+mn-ea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smtClean="0">
                <a:latin typeface="+mn-ea"/>
              </a:rPr>
              <a:t>방문한 노드에 인접한 노드들중에 방문하지 않은 노드를 큐에 추가합니다</a:t>
            </a:r>
            <a:r>
              <a:rPr lang="en-US" altLang="ko-KR" sz="2400" smtClean="0">
                <a:latin typeface="+mn-ea"/>
              </a:rPr>
              <a:t>.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큐가 빌 때까지 </a:t>
            </a:r>
            <a:r>
              <a:rPr lang="en-US" altLang="ko-KR" sz="2400">
                <a:latin typeface="+mn-ea"/>
              </a:rPr>
              <a:t>2-3 </a:t>
            </a:r>
            <a:r>
              <a:rPr lang="ko-KR" altLang="en-US" sz="2400">
                <a:latin typeface="+mn-ea"/>
              </a:rPr>
              <a:t>단계를 반복합니다</a:t>
            </a:r>
            <a:r>
              <a:rPr lang="en-US" altLang="ko-KR" sz="2400">
                <a:latin typeface="+mn-ea"/>
              </a:rPr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4. </a:t>
            </a:r>
            <a:r>
              <a:rPr lang="en-US" altLang="ko-KR" sz="5400" b="1">
                <a:solidFill>
                  <a:schemeClr val="bg1"/>
                </a:solidFill>
                <a:latin typeface="+mj-ea"/>
              </a:rPr>
              <a:t>BFS 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동작방식</a:t>
            </a:r>
          </a:p>
        </p:txBody>
      </p:sp>
    </p:spTree>
    <p:extLst>
      <p:ext uri="{BB962C8B-B14F-4D97-AF65-F5344CB8AC3E}">
        <p14:creationId xmlns:p14="http://schemas.microsoft.com/office/powerpoint/2010/main" val="14760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>
                <a:solidFill>
                  <a:schemeClr val="bg1"/>
                </a:solidFill>
                <a:latin typeface="+mj-ea"/>
              </a:rPr>
              <a:t>BFS 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동작방식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56" y="1558047"/>
            <a:ext cx="7049121" cy="50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5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40673" y="1368415"/>
            <a:ext cx="6127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+mn-ea"/>
              </a:rPr>
              <a:t>D</a:t>
            </a:r>
            <a:r>
              <a:rPr lang="en-US" altLang="ko-KR" sz="4000" b="1" smtClean="0">
                <a:latin typeface="+mn-ea"/>
              </a:rPr>
              <a:t>FS(Depth </a:t>
            </a:r>
            <a:r>
              <a:rPr lang="en-US" altLang="ko-KR" sz="4000" b="1">
                <a:latin typeface="+mn-ea"/>
              </a:rPr>
              <a:t>First Search)</a:t>
            </a:r>
            <a:endParaRPr lang="en-US" altLang="ko-KR" sz="4000" b="1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8742" y="2265135"/>
            <a:ext cx="985508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깊이 우선 탐색</a:t>
            </a:r>
            <a:endParaRPr lang="ko-KR" altLang="en-US" sz="2400"/>
          </a:p>
        </p:txBody>
      </p:sp>
      <p:sp>
        <p:nvSpPr>
          <p:cNvPr id="25" name="직사각형 24"/>
          <p:cNvSpPr/>
          <p:nvPr/>
        </p:nvSpPr>
        <p:spPr>
          <a:xfrm>
            <a:off x="2038741" y="2877880"/>
            <a:ext cx="8569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lt"/>
              </a:rPr>
              <a:t>재귀호출</a:t>
            </a:r>
            <a:r>
              <a:rPr lang="en-US" altLang="ko-KR" sz="2400" smtClean="0">
                <a:latin typeface="+mj-lt"/>
              </a:rPr>
              <a:t>, </a:t>
            </a:r>
            <a:r>
              <a:rPr lang="ko-KR" altLang="en-US" sz="2400" smtClean="0">
                <a:latin typeface="+mj-lt"/>
              </a:rPr>
              <a:t>스택</a:t>
            </a:r>
            <a:r>
              <a:rPr lang="en-US" altLang="ko-KR" sz="2400" smtClean="0">
                <a:latin typeface="+mj-lt"/>
              </a:rPr>
              <a:t>(Stack)</a:t>
            </a:r>
            <a:r>
              <a:rPr lang="ko-KR" altLang="en-US" sz="2400" smtClean="0">
                <a:latin typeface="+mj-lt"/>
              </a:rPr>
              <a:t>을 이용하여 구현하며</a:t>
            </a:r>
            <a:r>
              <a:rPr lang="en-US" altLang="ko-KR" sz="2400" smtClean="0">
                <a:latin typeface="+mj-lt"/>
              </a:rPr>
              <a:t>, </a:t>
            </a:r>
            <a:r>
              <a:rPr lang="ko-KR" altLang="en-US" sz="2400" smtClean="0">
                <a:latin typeface="+mj-lt"/>
              </a:rPr>
              <a:t>특정 노드를 따라 최대깊이까지 방문한 후 되돌아가서 다른 노드를 방문하는 방식 </a:t>
            </a:r>
            <a:endParaRPr lang="en-US" altLang="ko-KR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5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40673" y="1368415"/>
            <a:ext cx="6127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latin typeface="+mn-ea"/>
              </a:rPr>
              <a:t>B</a:t>
            </a:r>
            <a:r>
              <a:rPr lang="en-US" altLang="ko-KR" sz="4000" b="1" smtClean="0">
                <a:latin typeface="+mn-ea"/>
              </a:rPr>
              <a:t>FS(Bradth </a:t>
            </a:r>
            <a:r>
              <a:rPr lang="en-US" altLang="ko-KR" sz="4000" b="1">
                <a:latin typeface="+mn-ea"/>
              </a:rPr>
              <a:t>First Search)</a:t>
            </a:r>
            <a:endParaRPr lang="en-US" altLang="ko-KR" sz="4000" b="1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8742" y="2265135"/>
            <a:ext cx="9855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너비 우선 탐색</a:t>
            </a:r>
            <a:endParaRPr lang="ko-KR" altLang="en-US" sz="2400"/>
          </a:p>
        </p:txBody>
      </p:sp>
      <p:sp>
        <p:nvSpPr>
          <p:cNvPr id="25" name="직사각형 24"/>
          <p:cNvSpPr/>
          <p:nvPr/>
        </p:nvSpPr>
        <p:spPr>
          <a:xfrm>
            <a:off x="2038741" y="2877880"/>
            <a:ext cx="856962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lt"/>
              </a:rPr>
              <a:t>큐</a:t>
            </a:r>
            <a:r>
              <a:rPr lang="en-US" altLang="ko-KR" sz="2400" smtClean="0">
                <a:latin typeface="+mj-lt"/>
              </a:rPr>
              <a:t>(Queue)</a:t>
            </a:r>
            <a:r>
              <a:rPr lang="ko-KR" altLang="en-US" sz="2400" smtClean="0">
                <a:latin typeface="+mj-lt"/>
              </a:rPr>
              <a:t>을 이용하여 구현하며</a:t>
            </a:r>
            <a:r>
              <a:rPr lang="en-US" altLang="ko-KR" sz="2400" smtClean="0">
                <a:latin typeface="+mj-lt"/>
              </a:rPr>
              <a:t>, </a:t>
            </a:r>
            <a:r>
              <a:rPr lang="ko-KR" altLang="en-US" sz="2400">
                <a:latin typeface="+mn-ea"/>
              </a:rPr>
              <a:t>동일깊이의 노드를 모두 방문한 후</a:t>
            </a:r>
            <a:r>
              <a:rPr lang="en-US" altLang="ko-KR" sz="2400">
                <a:latin typeface="+mn-ea"/>
              </a:rPr>
              <a:t>, </a:t>
            </a:r>
            <a:r>
              <a:rPr lang="ko-KR" altLang="en-US" sz="2400">
                <a:latin typeface="+mn-ea"/>
              </a:rPr>
              <a:t>다음 깊이의 노드를 탐색하는 </a:t>
            </a:r>
            <a:r>
              <a:rPr lang="ko-KR" altLang="en-US" sz="2400" smtClean="0">
                <a:latin typeface="+mn-ea"/>
              </a:rPr>
              <a:t>방식</a:t>
            </a: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://namu.wiki/w/%</a:t>
            </a:r>
            <a:r>
              <a:rPr lang="en-US" altLang="ko-KR" smtClean="0">
                <a:latin typeface="+mn-ea"/>
                <a:hlinkClick r:id="rId2"/>
              </a:rPr>
              <a:t>EB%84%88%EB%B9%84%20%EC%9A%B0%EC%84%A0%20%ED%83%90%EC%83%89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https://namu.wiki/w/%EA%B9%8A%EC%9D%B4%20%EC%9A%B0%EC%84%A0%20%ED%83%90%EC%83%89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DFS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DFS </a:t>
            </a:r>
            <a:r>
              <a:rPr lang="ko-KR" altLang="en-US" sz="2400" b="1" smtClean="0">
                <a:latin typeface="+mn-ea"/>
              </a:rPr>
              <a:t>동작방식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BFS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BFS </a:t>
            </a:r>
            <a:r>
              <a:rPr lang="ko-KR" altLang="en-US" sz="2400" b="1" smtClean="0">
                <a:latin typeface="+mn-ea"/>
              </a:rPr>
              <a:t>동작방식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821356" y="3611053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825219" y="2523695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007" y="2523076"/>
            <a:ext cx="4445074" cy="28512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0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그래프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(Graph)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87851" y="1659850"/>
            <a:ext cx="955814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정점</a:t>
            </a:r>
            <a:r>
              <a:rPr lang="en-US" altLang="ko-KR" sz="2400" smtClean="0">
                <a:latin typeface="+mn-ea"/>
              </a:rPr>
              <a:t>(Node)</a:t>
            </a:r>
            <a:r>
              <a:rPr lang="ko-KR" altLang="en-US" sz="2400" smtClean="0">
                <a:latin typeface="+mn-ea"/>
              </a:rPr>
              <a:t>과 간선</a:t>
            </a:r>
            <a:r>
              <a:rPr lang="en-US" altLang="ko-KR" sz="2400" smtClean="0">
                <a:latin typeface="+mn-ea"/>
              </a:rPr>
              <a:t>(Edage)</a:t>
            </a:r>
            <a:r>
              <a:rPr lang="ko-KR" altLang="en-US" sz="2400" smtClean="0">
                <a:latin typeface="+mn-ea"/>
              </a:rPr>
              <a:t>으로 이루어진 자료 구조</a:t>
            </a:r>
            <a:endParaRPr lang="en-US" altLang="ko-KR" sz="240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BFS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는 모두 그래프를 탐색하는 방법</a:t>
            </a:r>
            <a:endParaRPr lang="en-US" altLang="ko-KR" sz="240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그래프 탐색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특정 정점에서 시작해서 차례대로 모든 정점을 방문하는 것</a:t>
            </a:r>
            <a:endParaRPr lang="en-US" altLang="ko-KR" sz="200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" y="5306566"/>
            <a:ext cx="530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75000"/>
                  </a:schemeClr>
                </a:solidFill>
              </a:rPr>
              <a:t>출처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)https</a:t>
            </a: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://leejinseop.tistory.com/43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DFS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632756"/>
            <a:ext cx="9558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깊이 우선 탐색</a:t>
            </a:r>
            <a:r>
              <a:rPr lang="en-US" altLang="ko-KR" sz="2400" smtClean="0">
                <a:latin typeface="+mn-ea"/>
              </a:rPr>
              <a:t>(Depth First Search)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한 노드를 따라 최대한 깊이 들어가며 방문한 후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다시 되돌아가 다른 노드를 탐색하는 방식</a:t>
            </a:r>
            <a:endParaRPr lang="en-US" altLang="ko-KR" sz="240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일반적으로 재귀호출이나 스택</a:t>
            </a:r>
            <a:r>
              <a:rPr lang="en-US" altLang="ko-KR" sz="2400" smtClean="0">
                <a:latin typeface="+mn-ea"/>
              </a:rPr>
              <a:t>(Stack)</a:t>
            </a:r>
            <a:r>
              <a:rPr lang="ko-KR" altLang="en-US" sz="2400" smtClean="0">
                <a:latin typeface="+mn-ea"/>
              </a:rPr>
              <a:t>을 이용하여 구현</a:t>
            </a:r>
            <a:endParaRPr lang="en-US" altLang="ko-KR" sz="240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재귀 호출을 하기 때문에 메모리 비용이 많이 듬</a:t>
            </a:r>
            <a:endParaRPr lang="en-US" altLang="ko-KR" sz="2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4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DFS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18253" y="1828761"/>
            <a:ext cx="1701445" cy="1612191"/>
            <a:chOff x="3084383" y="2203831"/>
            <a:chExt cx="1701445" cy="1612191"/>
          </a:xfrm>
        </p:grpSpPr>
        <p:grpSp>
          <p:nvGrpSpPr>
            <p:cNvPr id="147" name="그룹 146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150" name="직선 연결선 149"/>
            <p:cNvCxnSpPr>
              <a:stCxn id="169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69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156" name="직선 연결선 155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21" name="그룹 220"/>
          <p:cNvGrpSpPr/>
          <p:nvPr/>
        </p:nvGrpSpPr>
        <p:grpSpPr>
          <a:xfrm>
            <a:off x="4012454" y="1828761"/>
            <a:ext cx="1701445" cy="1612191"/>
            <a:chOff x="3084383" y="2203831"/>
            <a:chExt cx="1701445" cy="1612191"/>
          </a:xfrm>
        </p:grpSpPr>
        <p:grpSp>
          <p:nvGrpSpPr>
            <p:cNvPr id="222" name="그룹 221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244" name="타원 24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242" name="타원 241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225" name="직선 연결선 224"/>
            <p:cNvCxnSpPr>
              <a:stCxn id="244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244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그룹 228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238" name="타원 237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236" name="타원 235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231" name="직선 연결선 230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그룹 232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234" name="타원 23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46" name="그룹 245"/>
          <p:cNvGrpSpPr/>
          <p:nvPr/>
        </p:nvGrpSpPr>
        <p:grpSpPr>
          <a:xfrm>
            <a:off x="6954167" y="1828761"/>
            <a:ext cx="1701445" cy="1612191"/>
            <a:chOff x="3084383" y="2203831"/>
            <a:chExt cx="1701445" cy="1612191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265" name="타원 264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250" name="직선 연결선 249"/>
            <p:cNvCxnSpPr>
              <a:stCxn id="269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69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4" name="그룹 253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261" name="타원 260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256" name="직선 연결선 255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" name="그룹 257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259" name="타원 25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71" name="그룹 270"/>
          <p:cNvGrpSpPr/>
          <p:nvPr/>
        </p:nvGrpSpPr>
        <p:grpSpPr>
          <a:xfrm>
            <a:off x="9746007" y="1828761"/>
            <a:ext cx="1701445" cy="1612191"/>
            <a:chOff x="3084383" y="2203831"/>
            <a:chExt cx="1701445" cy="1612191"/>
          </a:xfrm>
        </p:grpSpPr>
        <p:grpSp>
          <p:nvGrpSpPr>
            <p:cNvPr id="272" name="그룹 271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292" name="타원 291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275" name="직선 연결선 274"/>
            <p:cNvCxnSpPr>
              <a:stCxn id="294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94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9" name="그룹 278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286" name="타원 285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281" name="직선 연결선 280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3" name="그룹 282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96" name="그룹 295"/>
          <p:cNvGrpSpPr/>
          <p:nvPr/>
        </p:nvGrpSpPr>
        <p:grpSpPr>
          <a:xfrm>
            <a:off x="1151383" y="3987652"/>
            <a:ext cx="1701445" cy="1612191"/>
            <a:chOff x="3084383" y="2203831"/>
            <a:chExt cx="1701445" cy="1612191"/>
          </a:xfrm>
        </p:grpSpPr>
        <p:grpSp>
          <p:nvGrpSpPr>
            <p:cNvPr id="297" name="그룹 296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319" name="타원 31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300" name="직선 연결선 299"/>
            <p:cNvCxnSpPr>
              <a:stCxn id="319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stCxn id="319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4" name="그룹 303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313" name="타원 312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311" name="타원 310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306" name="직선 연결선 305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8" name="그룹 307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321" name="그룹 320"/>
          <p:cNvGrpSpPr/>
          <p:nvPr/>
        </p:nvGrpSpPr>
        <p:grpSpPr>
          <a:xfrm>
            <a:off x="4128002" y="3987652"/>
            <a:ext cx="1701445" cy="1612191"/>
            <a:chOff x="3084383" y="2203831"/>
            <a:chExt cx="1701445" cy="1612191"/>
          </a:xfrm>
        </p:grpSpPr>
        <p:grpSp>
          <p:nvGrpSpPr>
            <p:cNvPr id="322" name="그룹 321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340" name="타원 339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325" name="직선 연결선 324"/>
            <p:cNvCxnSpPr>
              <a:stCxn id="344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>
              <a:stCxn id="344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9" name="그룹 328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338" name="타원 337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330" name="그룹 329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331" name="직선 연결선 330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3" name="그룹 332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334" name="타원 33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sp>
        <p:nvSpPr>
          <p:cNvPr id="346" name="직사각형 345"/>
          <p:cNvSpPr/>
          <p:nvPr/>
        </p:nvSpPr>
        <p:spPr>
          <a:xfrm>
            <a:off x="900048" y="1588940"/>
            <a:ext cx="562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1)</a:t>
            </a:r>
          </a:p>
        </p:txBody>
      </p:sp>
      <p:sp>
        <p:nvSpPr>
          <p:cNvPr id="347" name="직사각형 346"/>
          <p:cNvSpPr/>
          <p:nvPr/>
        </p:nvSpPr>
        <p:spPr>
          <a:xfrm>
            <a:off x="3874291" y="1604400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+mn-ea"/>
              </a:rPr>
              <a:t>2</a:t>
            </a:r>
            <a:r>
              <a:rPr lang="en-US" altLang="ko-KR" sz="2400" smtClean="0">
                <a:latin typeface="+mn-ea"/>
              </a:rPr>
              <a:t>)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6847691" y="1604400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3)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9550417" y="1604400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4)</a:t>
            </a:r>
          </a:p>
        </p:txBody>
      </p:sp>
      <p:sp>
        <p:nvSpPr>
          <p:cNvPr id="350" name="직사각형 349"/>
          <p:cNvSpPr/>
          <p:nvPr/>
        </p:nvSpPr>
        <p:spPr>
          <a:xfrm>
            <a:off x="940197" y="3630919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5)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3870394" y="3630919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+mn-ea"/>
              </a:rPr>
              <a:t>6</a:t>
            </a:r>
            <a:r>
              <a:rPr lang="en-US" altLang="ko-KR" sz="240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6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DFS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동작방식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734699" y="1632756"/>
            <a:ext cx="95581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시작 노드를 스택에 넣습니다</a:t>
            </a:r>
            <a:r>
              <a:rPr lang="en-US" altLang="ko-KR" sz="2400" smtClean="0"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스택에서 노드를 하나 </a:t>
            </a:r>
            <a:r>
              <a:rPr lang="ko-KR" altLang="en-US" sz="2400" smtClean="0">
                <a:latin typeface="+mn-ea"/>
              </a:rPr>
              <a:t>꺼냅니다</a:t>
            </a:r>
            <a:r>
              <a:rPr lang="en-US" altLang="ko-KR" sz="2400" smtClean="0"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smtClean="0">
                <a:latin typeface="+mn-ea"/>
              </a:rPr>
              <a:t>꺼낸 노드의 방문여부를 체크 합니다</a:t>
            </a:r>
            <a:r>
              <a:rPr lang="en-US" altLang="ko-KR" sz="2400" smtClean="0"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smtClean="0">
                <a:latin typeface="+mn-ea"/>
              </a:rPr>
              <a:t>방문한 노드에 </a:t>
            </a:r>
            <a:r>
              <a:rPr lang="ko-KR" altLang="en-US" sz="2400" smtClean="0">
                <a:latin typeface="+mn-ea"/>
              </a:rPr>
              <a:t>인접한 </a:t>
            </a:r>
            <a:r>
              <a:rPr lang="ko-KR" altLang="en-US" sz="2400" smtClean="0">
                <a:latin typeface="+mn-ea"/>
              </a:rPr>
              <a:t>노드들중에 방문하지 않은 노드를 스택에 추가합니다</a:t>
            </a:r>
            <a:r>
              <a:rPr lang="en-US" altLang="ko-KR" sz="2400" smtClean="0">
                <a:latin typeface="+mn-ea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smtClean="0">
                <a:latin typeface="+mn-ea"/>
              </a:rPr>
              <a:t>스택이 빌 때까지</a:t>
            </a:r>
            <a:r>
              <a:rPr lang="en-US" altLang="ko-KR" sz="2400" smtClean="0">
                <a:latin typeface="+mn-ea"/>
              </a:rPr>
              <a:t> 2-3 </a:t>
            </a:r>
            <a:r>
              <a:rPr lang="ko-KR" altLang="en-US" sz="2400" smtClean="0">
                <a:latin typeface="+mn-ea"/>
              </a:rPr>
              <a:t>단계를 반복합니다</a:t>
            </a:r>
            <a:r>
              <a:rPr lang="en-US" altLang="ko-KR" sz="2400" smtClean="0">
                <a:latin typeface="+mn-ea"/>
              </a:rPr>
              <a:t>.</a:t>
            </a: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7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DFS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동작방식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78" y="1572299"/>
            <a:ext cx="6397746" cy="49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BFS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632756"/>
            <a:ext cx="10675962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너비 우선 탐색</a:t>
            </a:r>
            <a:r>
              <a:rPr lang="en-US" altLang="ko-KR" sz="2400" smtClean="0">
                <a:latin typeface="+mn-ea"/>
              </a:rPr>
              <a:t>(Bradth First Search)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동일깊이의 노드를 모두 방문한 후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다음 깊이의 노드를 탐색하는 방식</a:t>
            </a:r>
            <a:endParaRPr lang="en-US" altLang="ko-KR" sz="240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큐</a:t>
            </a:r>
            <a:r>
              <a:rPr lang="en-US" altLang="ko-KR" sz="2400" smtClean="0">
                <a:latin typeface="+mn-ea"/>
              </a:rPr>
              <a:t>(Queue)</a:t>
            </a:r>
            <a:r>
              <a:rPr lang="ko-KR" altLang="en-US" sz="2400" smtClean="0">
                <a:latin typeface="+mn-ea"/>
              </a:rPr>
              <a:t>를 이용해서 구현</a:t>
            </a:r>
            <a:endParaRPr lang="en-US" altLang="ko-KR" sz="2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BFS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18253" y="1828761"/>
            <a:ext cx="1701445" cy="1612191"/>
            <a:chOff x="3084383" y="2203831"/>
            <a:chExt cx="1701445" cy="1612191"/>
          </a:xfrm>
        </p:grpSpPr>
        <p:grpSp>
          <p:nvGrpSpPr>
            <p:cNvPr id="147" name="그룹 146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150" name="직선 연결선 149"/>
            <p:cNvCxnSpPr>
              <a:stCxn id="169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69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156" name="직선 연결선 155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21" name="그룹 220"/>
          <p:cNvGrpSpPr/>
          <p:nvPr/>
        </p:nvGrpSpPr>
        <p:grpSpPr>
          <a:xfrm>
            <a:off x="4012454" y="1828761"/>
            <a:ext cx="1701445" cy="1612191"/>
            <a:chOff x="3084383" y="2203831"/>
            <a:chExt cx="1701445" cy="1612191"/>
          </a:xfrm>
        </p:grpSpPr>
        <p:grpSp>
          <p:nvGrpSpPr>
            <p:cNvPr id="222" name="그룹 221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244" name="타원 24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242" name="타원 241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225" name="직선 연결선 224"/>
            <p:cNvCxnSpPr>
              <a:stCxn id="244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244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그룹 228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238" name="타원 237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236" name="타원 235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231" name="직선 연결선 230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그룹 232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234" name="타원 23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46" name="그룹 245"/>
          <p:cNvGrpSpPr/>
          <p:nvPr/>
        </p:nvGrpSpPr>
        <p:grpSpPr>
          <a:xfrm>
            <a:off x="6954167" y="1828761"/>
            <a:ext cx="1701445" cy="1612191"/>
            <a:chOff x="3084383" y="2203831"/>
            <a:chExt cx="1701445" cy="1612191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265" name="타원 264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250" name="직선 연결선 249"/>
            <p:cNvCxnSpPr>
              <a:stCxn id="269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269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4" name="그룹 253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261" name="타원 260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256" name="직선 연결선 255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" name="그룹 257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259" name="타원 25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71" name="그룹 270"/>
          <p:cNvGrpSpPr/>
          <p:nvPr/>
        </p:nvGrpSpPr>
        <p:grpSpPr>
          <a:xfrm>
            <a:off x="9746007" y="1828761"/>
            <a:ext cx="1701445" cy="1612191"/>
            <a:chOff x="3084383" y="2203831"/>
            <a:chExt cx="1701445" cy="1612191"/>
          </a:xfrm>
        </p:grpSpPr>
        <p:grpSp>
          <p:nvGrpSpPr>
            <p:cNvPr id="272" name="그룹 271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292" name="타원 291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275" name="직선 연결선 274"/>
            <p:cNvCxnSpPr>
              <a:stCxn id="294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94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9" name="그룹 278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286" name="타원 285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281" name="직선 연결선 280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3" name="그룹 282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296" name="그룹 295"/>
          <p:cNvGrpSpPr/>
          <p:nvPr/>
        </p:nvGrpSpPr>
        <p:grpSpPr>
          <a:xfrm>
            <a:off x="1151383" y="3987652"/>
            <a:ext cx="1701445" cy="1612191"/>
            <a:chOff x="3084383" y="2203831"/>
            <a:chExt cx="1701445" cy="1612191"/>
          </a:xfrm>
        </p:grpSpPr>
        <p:grpSp>
          <p:nvGrpSpPr>
            <p:cNvPr id="297" name="그룹 296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319" name="타원 31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300" name="직선 연결선 299"/>
            <p:cNvCxnSpPr>
              <a:stCxn id="319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stCxn id="319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4" name="그룹 303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313" name="타원 312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311" name="타원 310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306" name="직선 연결선 305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8" name="그룹 307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grpSp>
        <p:nvGrpSpPr>
          <p:cNvPr id="321" name="그룹 320"/>
          <p:cNvGrpSpPr/>
          <p:nvPr/>
        </p:nvGrpSpPr>
        <p:grpSpPr>
          <a:xfrm>
            <a:off x="4128002" y="3987652"/>
            <a:ext cx="1701445" cy="1612191"/>
            <a:chOff x="3084383" y="2203831"/>
            <a:chExt cx="1701445" cy="1612191"/>
          </a:xfrm>
        </p:grpSpPr>
        <p:grpSp>
          <p:nvGrpSpPr>
            <p:cNvPr id="322" name="그룹 321"/>
            <p:cNvGrpSpPr/>
            <p:nvPr/>
          </p:nvGrpSpPr>
          <p:grpSpPr>
            <a:xfrm>
              <a:off x="3728278" y="2203831"/>
              <a:ext cx="377687" cy="383911"/>
              <a:chOff x="987287" y="1914015"/>
              <a:chExt cx="377687" cy="383911"/>
            </a:xfrm>
          </p:grpSpPr>
          <p:sp>
            <p:nvSpPr>
              <p:cNvPr id="344" name="타원 34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1</a:t>
                </a:r>
                <a:endParaRPr lang="ko-KR" altLang="en-US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3405902" y="2837649"/>
              <a:ext cx="377687" cy="383911"/>
              <a:chOff x="987287" y="1914015"/>
              <a:chExt cx="377687" cy="383911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4105965" y="2837649"/>
              <a:ext cx="377687" cy="383911"/>
              <a:chOff x="987287" y="1914015"/>
              <a:chExt cx="377687" cy="383911"/>
            </a:xfrm>
          </p:grpSpPr>
          <p:sp>
            <p:nvSpPr>
              <p:cNvPr id="340" name="타원 339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cxnSp>
          <p:nvCxnSpPr>
            <p:cNvPr id="325" name="직선 연결선 324"/>
            <p:cNvCxnSpPr>
              <a:stCxn id="344" idx="5"/>
            </p:cNvCxnSpPr>
            <p:nvPr/>
          </p:nvCxnSpPr>
          <p:spPr>
            <a:xfrm>
              <a:off x="4050654" y="2532431"/>
              <a:ext cx="172096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>
              <a:stCxn id="344" idx="3"/>
            </p:cNvCxnSpPr>
            <p:nvPr/>
          </p:nvCxnSpPr>
          <p:spPr>
            <a:xfrm flipH="1">
              <a:off x="3636326" y="2532431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>
              <a:off x="4415779" y="3170606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flipH="1">
              <a:off x="4010579" y="3160025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9" name="그룹 328"/>
            <p:cNvGrpSpPr/>
            <p:nvPr/>
          </p:nvGrpSpPr>
          <p:grpSpPr>
            <a:xfrm>
              <a:off x="3741967" y="3429000"/>
              <a:ext cx="377687" cy="383911"/>
              <a:chOff x="987287" y="1914015"/>
              <a:chExt cx="377687" cy="383911"/>
            </a:xfrm>
          </p:grpSpPr>
          <p:sp>
            <p:nvSpPr>
              <p:cNvPr id="338" name="타원 337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5</a:t>
                </a:r>
                <a:endParaRPr lang="ko-KR" altLang="en-US"/>
              </a:p>
            </p:txBody>
          </p:sp>
        </p:grpSp>
        <p:grpSp>
          <p:nvGrpSpPr>
            <p:cNvPr id="330" name="그룹 329"/>
            <p:cNvGrpSpPr/>
            <p:nvPr/>
          </p:nvGrpSpPr>
          <p:grpSpPr>
            <a:xfrm>
              <a:off x="4408141" y="3432111"/>
              <a:ext cx="377687" cy="383911"/>
              <a:chOff x="987287" y="1914015"/>
              <a:chExt cx="377687" cy="383911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6</a:t>
                </a:r>
                <a:endParaRPr lang="ko-KR" altLang="en-US"/>
              </a:p>
            </p:txBody>
          </p:sp>
        </p:grpSp>
        <p:cxnSp>
          <p:nvCxnSpPr>
            <p:cNvPr id="331" name="직선 연결선 330"/>
            <p:cNvCxnSpPr/>
            <p:nvPr/>
          </p:nvCxnSpPr>
          <p:spPr>
            <a:xfrm>
              <a:off x="3707177" y="3176947"/>
              <a:ext cx="156314" cy="2946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H="1">
              <a:off x="3301977" y="3166366"/>
              <a:ext cx="147263" cy="3052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3" name="그룹 332"/>
            <p:cNvGrpSpPr/>
            <p:nvPr/>
          </p:nvGrpSpPr>
          <p:grpSpPr>
            <a:xfrm>
              <a:off x="3084383" y="3432111"/>
              <a:ext cx="377687" cy="383911"/>
              <a:chOff x="987287" y="1914015"/>
              <a:chExt cx="377687" cy="383911"/>
            </a:xfrm>
          </p:grpSpPr>
          <p:sp>
            <p:nvSpPr>
              <p:cNvPr id="334" name="타원 333"/>
              <p:cNvSpPr/>
              <p:nvPr/>
            </p:nvSpPr>
            <p:spPr>
              <a:xfrm>
                <a:off x="987287" y="1920239"/>
                <a:ext cx="377687" cy="37768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1020417" y="1914015"/>
                <a:ext cx="23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sp>
        <p:nvSpPr>
          <p:cNvPr id="346" name="직사각형 345"/>
          <p:cNvSpPr/>
          <p:nvPr/>
        </p:nvSpPr>
        <p:spPr>
          <a:xfrm>
            <a:off x="900048" y="1588940"/>
            <a:ext cx="562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1)</a:t>
            </a:r>
          </a:p>
        </p:txBody>
      </p:sp>
      <p:sp>
        <p:nvSpPr>
          <p:cNvPr id="347" name="직사각형 346"/>
          <p:cNvSpPr/>
          <p:nvPr/>
        </p:nvSpPr>
        <p:spPr>
          <a:xfrm>
            <a:off x="3874291" y="1604400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+mn-ea"/>
              </a:rPr>
              <a:t>2</a:t>
            </a:r>
            <a:r>
              <a:rPr lang="en-US" altLang="ko-KR" sz="2400" smtClean="0">
                <a:latin typeface="+mn-ea"/>
              </a:rPr>
              <a:t>)</a:t>
            </a:r>
          </a:p>
        </p:txBody>
      </p:sp>
      <p:sp>
        <p:nvSpPr>
          <p:cNvPr id="348" name="직사각형 347"/>
          <p:cNvSpPr/>
          <p:nvPr/>
        </p:nvSpPr>
        <p:spPr>
          <a:xfrm>
            <a:off x="6847691" y="1604400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3)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9550417" y="1604400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4)</a:t>
            </a:r>
          </a:p>
        </p:txBody>
      </p:sp>
      <p:sp>
        <p:nvSpPr>
          <p:cNvPr id="350" name="직사각형 349"/>
          <p:cNvSpPr/>
          <p:nvPr/>
        </p:nvSpPr>
        <p:spPr>
          <a:xfrm>
            <a:off x="940197" y="3630919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mtClean="0">
                <a:latin typeface="+mn-ea"/>
              </a:rPr>
              <a:t>5)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3870394" y="3630919"/>
            <a:ext cx="562912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>
                <a:latin typeface="+mn-ea"/>
              </a:rPr>
              <a:t>6</a:t>
            </a:r>
            <a:r>
              <a:rPr lang="en-US" altLang="ko-KR" sz="240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3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518</Words>
  <Application>Microsoft Office PowerPoint</Application>
  <PresentationFormat>와이드스크린</PresentationFormat>
  <Paragraphs>154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424</cp:revision>
  <dcterms:created xsi:type="dcterms:W3CDTF">2024-06-11T12:37:20Z</dcterms:created>
  <dcterms:modified xsi:type="dcterms:W3CDTF">2024-07-27T14:01:03Z</dcterms:modified>
</cp:coreProperties>
</file>