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264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DC6"/>
    <a:srgbClr val="363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390" autoAdjust="0"/>
  </p:normalViewPr>
  <p:slideViewPr>
    <p:cSldViewPr snapToGrid="0">
      <p:cViewPr varScale="1">
        <p:scale>
          <a:sx n="56" d="100"/>
          <a:sy n="56" d="100"/>
        </p:scale>
        <p:origin x="90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2E7EE-0A3B-4163-B3EE-54A55119BFA1}" type="datetimeFigureOut">
              <a:rPr lang="ko-KR" altLang="en-US" smtClean="0"/>
              <a:t>2024-12-21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C5FE6-709D-4C02-A291-F6824945A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8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SYS, SYSTEM</a:t>
            </a:r>
            <a:r>
              <a:rPr lang="en-US" altLang="ko-KR" baseline="0" dirty="0"/>
              <a:t> </a:t>
            </a:r>
            <a:r>
              <a:rPr lang="ko-KR" altLang="en-US" baseline="0" dirty="0"/>
              <a:t>은 필수 유저로 삭제 불가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https://artdap.tistory.com/entry/dataguard-%EC%A0%95%EB%A6%AC%EC%A4%91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TDE </a:t>
            </a:r>
            <a:r>
              <a:rPr lang="ko-KR" altLang="en-US" dirty="0"/>
              <a:t>는 </a:t>
            </a:r>
            <a:r>
              <a:rPr lang="en-US" altLang="ko-KR" dirty="0"/>
              <a:t>Oracle Advanced Security </a:t>
            </a:r>
            <a:r>
              <a:rPr lang="ko-KR" altLang="en-US" dirty="0"/>
              <a:t>기능 중 하나임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E314-592A-D7C9-F22B-80F13FBE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D7288C-314C-32DC-912A-A99742ECA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71595D-6C75-97B5-10E3-4F8BA0BDC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020D3-5013-8F7C-A52C-500224AC9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8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38051-3571-9C0B-9099-83407CC6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924CF6-E383-6588-94AA-5CF10AA74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F8D65D-6784-5FDA-DF82-539AF29AB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100</a:t>
            </a:r>
            <a:r>
              <a:rPr lang="ko-KR" altLang="en-US" dirty="0"/>
              <a:t>개가 넘지만 그 중 일부 표로 만듦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시스템 권한</a:t>
            </a:r>
            <a:r>
              <a:rPr lang="en-US" altLang="ko-KR" dirty="0"/>
              <a:t>: DB </a:t>
            </a:r>
            <a:r>
              <a:rPr lang="ko-KR" altLang="en-US" dirty="0"/>
              <a:t>관리자가 부여할 수 있음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ANY: create any table </a:t>
            </a:r>
            <a:r>
              <a:rPr lang="ko-KR" altLang="en-US" dirty="0"/>
              <a:t>등 </a:t>
            </a:r>
            <a:r>
              <a:rPr lang="en-US" altLang="ko-KR" dirty="0"/>
              <a:t>any</a:t>
            </a:r>
            <a:r>
              <a:rPr lang="ko-KR" altLang="en-US" dirty="0"/>
              <a:t>가 붙으면 해당 유저는 모든 스키마에서 테이블 생성 가능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스키마와 유저</a:t>
            </a:r>
            <a:r>
              <a:rPr lang="en-US" altLang="ko-KR" dirty="0"/>
              <a:t>: </a:t>
            </a:r>
            <a:r>
              <a:rPr lang="ko-KR" altLang="en-US" dirty="0"/>
              <a:t>유저는 접근을 위한 계정</a:t>
            </a:r>
            <a:r>
              <a:rPr lang="en-US" altLang="ko-KR" dirty="0"/>
              <a:t>, </a:t>
            </a:r>
            <a:r>
              <a:rPr lang="ko-KR" altLang="en-US" dirty="0"/>
              <a:t>스키마는 유저가 소유한 오브젝트의 집합</a:t>
            </a:r>
            <a:r>
              <a:rPr lang="en-US" altLang="ko-KR" dirty="0"/>
              <a:t>. </a:t>
            </a:r>
            <a:r>
              <a:rPr lang="ko-KR" altLang="en-US" dirty="0"/>
              <a:t>오라클에서는 일대일이라 동일하게 사용됨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6DCE9-9B2A-67DB-6B13-333C95880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오브젝트 권한</a:t>
            </a:r>
            <a:r>
              <a:rPr lang="en-US" altLang="ko-KR" dirty="0"/>
              <a:t>: </a:t>
            </a:r>
            <a:r>
              <a:rPr lang="ko-KR" altLang="en-US" dirty="0"/>
              <a:t>오브젝트 소유자가 부여할 수 있음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오브젝트의</a:t>
            </a:r>
            <a:r>
              <a:rPr lang="en-US" altLang="ko-KR" dirty="0"/>
              <a:t> </a:t>
            </a:r>
            <a:r>
              <a:rPr lang="ko-KR" altLang="en-US" dirty="0"/>
              <a:t>특정 </a:t>
            </a:r>
            <a:r>
              <a:rPr lang="ko-KR" altLang="en-US" dirty="0" err="1"/>
              <a:t>열만을</a:t>
            </a:r>
            <a:r>
              <a:rPr lang="ko-KR" altLang="en-US" dirty="0"/>
              <a:t> 지정할 수도 있음</a:t>
            </a:r>
            <a:r>
              <a:rPr lang="en-US" altLang="ko-KR" dirty="0"/>
              <a:t>: INSERT, UPDATE, REFERENCES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3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AC82-4EAC-463A-C927-A6CA91B1E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FF363A-C3E0-337A-64E2-C78781E62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92C42F-FC97-81DE-4F81-A5DAD44CA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A471B-B839-F56B-E11C-AFC81AFC1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2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4578-4DE5-6DA6-D860-BAC8C3E2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5CB2B7-3D90-8C81-E891-24F089E01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B4DDDE-3137-06F3-5C68-0F1740866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EBA5A-25FF-E0CB-7455-744C627E3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1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670A-AF9B-BAC3-F181-718BAF35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42784-7307-19D6-2587-04FAF6C6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5131D0-C082-E078-CFC8-7F5C2383C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5ADDC-69ED-B751-F630-1AB76B966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3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039D-594F-8932-B78B-8297156D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833BCF-46DE-8930-5985-3D93F4F2F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D90C85-0272-DAF2-D742-A9B1DCB98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Insert, update </a:t>
            </a:r>
            <a:r>
              <a:rPr lang="ko-KR" altLang="en-US" dirty="0"/>
              <a:t>구문에서의 </a:t>
            </a:r>
            <a:r>
              <a:rPr lang="en-US" altLang="ko-KR" dirty="0"/>
              <a:t>check </a:t>
            </a:r>
            <a:r>
              <a:rPr lang="ko-KR" altLang="en-US" dirty="0"/>
              <a:t>제약조건과 </a:t>
            </a:r>
            <a:r>
              <a:rPr lang="ko-KR" altLang="en-US" dirty="0" err="1"/>
              <a:t>비슷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73293-AE85-06EB-18D5-36BDB67E3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C5FE6-709D-4C02-A291-F6824945AA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5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tdap.tistory.com/entry/dataguard-%EC%A0%95%EB%A6%AC%EC%A4%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5402DF1-D43A-7663-88FF-954412E2E11C}"/>
              </a:ext>
            </a:extLst>
          </p:cNvPr>
          <p:cNvSpPr txBox="1"/>
          <p:nvPr/>
        </p:nvSpPr>
        <p:spPr>
          <a:xfrm>
            <a:off x="6180430" y="3496111"/>
            <a:ext cx="1495773" cy="55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백수</a:t>
            </a:r>
            <a:r>
              <a:rPr lang="en-US" altLang="ko-KR" sz="900" dirty="0">
                <a:solidFill>
                  <a:prstClr val="white">
                    <a:lumMod val="95000"/>
                  </a:prst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고현아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Oracle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Database</a:t>
            </a:r>
          </a:p>
          <a:p>
            <a:pPr marL="171450" algn="ctr">
              <a:defRPr/>
            </a:pP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유저 보안 관리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CB1F7B-2C7E-4FDF-4D58-3640324EA8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643715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A7DDF-A3ED-2361-807B-7AF7A559682D}"/>
              </a:ext>
            </a:extLst>
          </p:cNvPr>
          <p:cNvCxnSpPr>
            <a:cxnSpLocks/>
          </p:cNvCxnSpPr>
          <p:nvPr/>
        </p:nvCxnSpPr>
        <p:spPr>
          <a:xfrm rot="16200000">
            <a:off x="5585959" y="2183714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1B71795-F52C-65A3-32EC-34EC6D7582AF}"/>
              </a:ext>
            </a:extLst>
          </p:cNvPr>
          <p:cNvSpPr/>
          <p:nvPr/>
        </p:nvSpPr>
        <p:spPr>
          <a:xfrm>
            <a:off x="6875918" y="3376601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4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E0201-59E1-57BF-5004-6EDD4615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6EE3BF-27AF-26F8-6D8E-D168123C2C3C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3.2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애플리케이션 롤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1E79BB4-13BC-470F-7FE3-B3F4F1B6B414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F15F23-BFE3-8CE9-6071-F9BB87003C51}"/>
              </a:ext>
            </a:extLst>
          </p:cNvPr>
          <p:cNvSpPr/>
          <p:nvPr/>
        </p:nvSpPr>
        <p:spPr>
          <a:xfrm>
            <a:off x="2101967" y="2492384"/>
            <a:ext cx="7988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3B4E"/>
                </a:solidFill>
              </a:rPr>
              <a:t>CRETAE</a:t>
            </a:r>
            <a:r>
              <a:rPr lang="ko-KR" altLang="en-US" dirty="0">
                <a:solidFill>
                  <a:srgbClr val="363B4E"/>
                </a:solidFill>
              </a:rPr>
              <a:t> </a:t>
            </a:r>
            <a:r>
              <a:rPr lang="en-US" altLang="ko-KR" dirty="0">
                <a:solidFill>
                  <a:srgbClr val="363B4E"/>
                </a:solidFill>
              </a:rPr>
              <a:t>ROLE</a:t>
            </a:r>
            <a:r>
              <a:rPr lang="ko-KR" altLang="en-US" dirty="0">
                <a:solidFill>
                  <a:srgbClr val="363B4E"/>
                </a:solidFill>
              </a:rPr>
              <a:t> </a:t>
            </a:r>
            <a:r>
              <a:rPr lang="en-US" altLang="ko-KR" dirty="0" err="1">
                <a:solidFill>
                  <a:srgbClr val="363B4E"/>
                </a:solidFill>
              </a:rPr>
              <a:t>rolename</a:t>
            </a:r>
            <a:r>
              <a:rPr lang="en-US" altLang="ko-KR" dirty="0">
                <a:solidFill>
                  <a:srgbClr val="363B4E"/>
                </a:solidFill>
              </a:rPr>
              <a:t> </a:t>
            </a:r>
            <a:r>
              <a:rPr lang="en-US" altLang="ko-KR" dirty="0">
                <a:solidFill>
                  <a:srgbClr val="1BEDC6"/>
                </a:solidFill>
              </a:rPr>
              <a:t>IDENTIFIED USING</a:t>
            </a:r>
            <a:r>
              <a:rPr lang="en-US" altLang="ko-KR" dirty="0">
                <a:solidFill>
                  <a:srgbClr val="363B4E"/>
                </a:solidFill>
              </a:rPr>
              <a:t> </a:t>
            </a:r>
            <a:r>
              <a:rPr lang="en-US" altLang="ko-KR" dirty="0" err="1">
                <a:solidFill>
                  <a:srgbClr val="363B4E"/>
                </a:solidFill>
              </a:rPr>
              <a:t>procedurename</a:t>
            </a:r>
            <a:endParaRPr lang="ko-KR" altLang="en-US" dirty="0">
              <a:solidFill>
                <a:srgbClr val="363B4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624B5-3C7C-3E1B-565F-A29E45D897A2}"/>
              </a:ext>
            </a:extLst>
          </p:cNvPr>
          <p:cNvSpPr txBox="1"/>
          <p:nvPr/>
        </p:nvSpPr>
        <p:spPr>
          <a:xfrm>
            <a:off x="2032224" y="3679817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특정 프로시저를 이용하여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해당 조건을 만족한 경우에만 해당 롤이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유효화됨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고급 인증 방법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7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9718C-104A-1154-0C9C-7780F046A9DD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B84AE-F38E-B987-E068-3B62BD115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1CD8411-31BA-2384-056A-DA46F48FAC6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95CF1-CC2D-C5CC-9A02-1780E7303990}"/>
              </a:ext>
            </a:extLst>
          </p:cNvPr>
          <p:cNvSpPr txBox="1"/>
          <p:nvPr/>
        </p:nvSpPr>
        <p:spPr>
          <a:xfrm>
            <a:off x="5348113" y="1836780"/>
            <a:ext cx="1495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ea typeface="Tmon몬소리 Black" panose="02000A03000000000000" pitchFamily="2" charset="-127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EEA81-97A9-27EA-D006-E691206C5AB0}"/>
              </a:ext>
            </a:extLst>
          </p:cNvPr>
          <p:cNvSpPr txBox="1"/>
          <p:nvPr/>
        </p:nvSpPr>
        <p:spPr>
          <a:xfrm>
            <a:off x="1846535" y="4207311"/>
            <a:ext cx="149577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계정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C16A9-1BDA-61DB-9F25-80591AF13DE9}"/>
              </a:ext>
            </a:extLst>
          </p:cNvPr>
          <p:cNvSpPr txBox="1"/>
          <p:nvPr/>
        </p:nvSpPr>
        <p:spPr>
          <a:xfrm>
            <a:off x="5373483" y="4207311"/>
            <a:ext cx="149577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권한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754D8-1EBE-1DAA-073E-B734DBF357B8}"/>
              </a:ext>
            </a:extLst>
          </p:cNvPr>
          <p:cNvSpPr txBox="1"/>
          <p:nvPr/>
        </p:nvSpPr>
        <p:spPr>
          <a:xfrm>
            <a:off x="8900431" y="4207311"/>
            <a:ext cx="149577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롤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89D886-6935-FE71-B2C3-EFABCA9BD77D}"/>
              </a:ext>
            </a:extLst>
          </p:cNvPr>
          <p:cNvSpPr/>
          <p:nvPr/>
        </p:nvSpPr>
        <p:spPr>
          <a:xfrm>
            <a:off x="1031453" y="496644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관리용 계정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생성시 옵션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872F6-7D9E-994C-D9C0-AA93452FC60B}"/>
              </a:ext>
            </a:extLst>
          </p:cNvPr>
          <p:cNvSpPr/>
          <p:nvPr/>
        </p:nvSpPr>
        <p:spPr>
          <a:xfrm>
            <a:off x="4557248" y="496644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시스템 권한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오브젝트 권한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991275-8110-B3C5-D4CF-AFAD4E92E8B6}"/>
              </a:ext>
            </a:extLst>
          </p:cNvPr>
          <p:cNvSpPr/>
          <p:nvPr/>
        </p:nvSpPr>
        <p:spPr>
          <a:xfrm>
            <a:off x="8083043" y="496644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기본 롤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디폴트 롤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애플리케이션 롤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7FA79-A5F1-6FDC-FE5C-8939F5CA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5190EA3-9ED0-0877-097B-D555AFA0FBBC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1.1 DB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관리자 계정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5B3C679-C231-6D5A-2684-644810C841D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00A36-AC17-F949-33B9-1F251EEBF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66019"/>
              </p:ext>
            </p:extLst>
          </p:nvPr>
        </p:nvGraphicFramePr>
        <p:xfrm>
          <a:off x="971998" y="1668058"/>
          <a:ext cx="10229402" cy="435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유저명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딕셔너리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소유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인스턴스 기동 포함 모든 조작 가능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SYSDBA, SYSOPER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복구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인스턴스 기동 제외한 일반적인 조작 가능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DBA, RESOURCE, CONNECT (SYSDBA,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SYSOPER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 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없음 주의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SYSBACKUP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RMAN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백업 및 리커버리에 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938301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SYSDG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Oracle Data Guard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조작에 이용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가드란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https://artdap.tistory.com/entry/dataguard-%EC%A0%95%EB%A6%AC%EC%A4%91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12857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SYSKM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투과적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데이터 암호화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(Transparent Data Encryption)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전자 지갑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(wallet)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조작에 이용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(https://lusida-coding.tistory.com/164)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0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BA254-207C-4D63-4C34-2B45B049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3F41DFF-9702-F5E5-F521-FD5B387784E9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1.2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계정 생성시 옵션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0CE5834-2F73-97F2-EA4A-4A6356EEF94B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F5A65-4F3D-7987-818D-61D5AC85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59292"/>
              </p:ext>
            </p:extLst>
          </p:nvPr>
        </p:nvGraphicFramePr>
        <p:xfrm>
          <a:off x="981299" y="1562101"/>
          <a:ext cx="10229402" cy="470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IDENTIFIED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 orcl1234  -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패스워드 지정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EXTERNALLY  - OS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인증을 통한 로그인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GLOBALLY AS ‘’  - Oracle Advanced Security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에 의한 인증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TABLESPACE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오브젝트를 저장할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표영역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(QUOTA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지정시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여기에 적용됨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712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TEMPORARY TABLESPACE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임시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표영역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938301"/>
                  </a:ext>
                </a:extLst>
              </a:tr>
              <a:tr h="712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[size] ON [</a:t>
                      </a:r>
                      <a:r>
                        <a:rPr kumimoji="0" lang="en-US" altLang="ko-K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tablespacename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표영역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마다의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크기 지정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12857"/>
                  </a:ext>
                </a:extLst>
              </a:tr>
              <a:tr h="712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ACCOUT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계정의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rock or unlock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 지정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319351"/>
                  </a:ext>
                </a:extLst>
              </a:tr>
              <a:tr h="712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투과적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데이터 암호화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(Transparent Data Encryption)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전자 지갑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(wallet)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조작에 이용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(https://lusida-coding.tistory.com/164)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0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521C1-C771-CC8A-73FC-47D04A0C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34B70C-674D-4FB9-834D-C6025B3C158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2.1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시스템 권한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0A3C6FF-53FC-BD3B-6B6D-5C64F5276D81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80A8B1-CD95-0A01-57EF-237006F88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62808"/>
              </p:ext>
            </p:extLst>
          </p:nvPr>
        </p:nvGraphicFramePr>
        <p:xfrm>
          <a:off x="981299" y="2023658"/>
          <a:ext cx="10229402" cy="356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SESSION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접속 권한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생성 권한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UNLIMITED TABLE SPACE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표영역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사용 권한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12857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ANY INDEX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색인 생성 권한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79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59C08-2B25-573A-4D8C-93FBBF3D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F727AB0-1803-03F0-79EC-18866C43705D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2.2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오브젝트 권한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82B4FEF-0B42-B497-C5BA-AC61F876415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750A8F-755F-A092-DDDB-FAA8A473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91894"/>
              </p:ext>
            </p:extLst>
          </p:nvPr>
        </p:nvGraphicFramePr>
        <p:xfrm>
          <a:off x="981299" y="2023658"/>
          <a:ext cx="10229402" cy="356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SELECT, INSER, UPDATE, DELETE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객체 조회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삽입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갱신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 권한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FK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권한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참조하려는 테이블에 대한 권한이 필요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객체에 대한 수정 권한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12857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프로시저 및 함수 실행 권한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11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EECBE-506B-848D-BA6F-717E5CD52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5685CD6-CE6B-A086-5AC6-2B9851161C06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3.1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기본 제공되는 롤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2FD0483-C2F4-5A21-50A3-A45C7FF149E3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AE8EAF-64F8-AD72-9910-2E30504F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33" y="1457685"/>
            <a:ext cx="6702934" cy="45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E339BE-C9A5-46EF-A5DA-B09DA839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D88E80-9786-4F7B-B487-AD25E895BE59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3.1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기본 제공되는 롤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8D26E17-392E-1EB3-44F0-D96E99409971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FFCC41-BF10-D2BA-5C51-451200CD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93466"/>
              </p:ext>
            </p:extLst>
          </p:nvPr>
        </p:nvGraphicFramePr>
        <p:xfrm>
          <a:off x="981299" y="2023658"/>
          <a:ext cx="10229402" cy="356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롤 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유저를 위한 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CREATE SESSION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CLUSTER, CREATE INDEXTYPE, CREATE OPERATION, CREATE PROCEDURE, CREATE SEQUENCE …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SCHEDULE_ADMIN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JOB,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JOB,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EXCUTE ANY CLASS …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12857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DBA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대부분의 시스템 권한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SELECT_CATALOG_ROLE, DD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관련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이상의 오브젝트 권한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BB3BF-50FA-91A1-064A-FDE45288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74899DF-832D-F359-BD8B-B2BE8029FA7C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dirty="0">
                <a:solidFill>
                  <a:prstClr val="white">
                    <a:lumMod val="95000"/>
                  </a:prstClr>
                </a:solidFill>
              </a:rPr>
              <a:t>3.2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</a:rPr>
              <a:t>디폴트 설정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8F22E96-0F2E-6E8D-F873-70F41B8DA1BA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828E3F-A721-3FF9-A485-0BB6D8A57E99}"/>
              </a:ext>
            </a:extLst>
          </p:cNvPr>
          <p:cNvSpPr/>
          <p:nvPr/>
        </p:nvSpPr>
        <p:spPr>
          <a:xfrm>
            <a:off x="2101967" y="2492384"/>
            <a:ext cx="7988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63B4E"/>
                </a:solidFill>
              </a:rPr>
              <a:t>ALTER USER username </a:t>
            </a:r>
            <a:r>
              <a:rPr lang="en-US" altLang="ko-KR" dirty="0">
                <a:solidFill>
                  <a:srgbClr val="1BEDC6"/>
                </a:solidFill>
              </a:rPr>
              <a:t>DEFAULT ROLE</a:t>
            </a:r>
            <a:r>
              <a:rPr lang="en-US" altLang="ko-KR" dirty="0">
                <a:solidFill>
                  <a:srgbClr val="363B4E"/>
                </a:solidFill>
              </a:rPr>
              <a:t> CONNECT</a:t>
            </a:r>
            <a:endParaRPr lang="ko-KR" altLang="en-US" dirty="0">
              <a:solidFill>
                <a:srgbClr val="363B4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B4744-D6D6-9582-5048-C42D886C53B3}"/>
              </a:ext>
            </a:extLst>
          </p:cNvPr>
          <p:cNvSpPr txBox="1"/>
          <p:nvPr/>
        </p:nvSpPr>
        <p:spPr>
          <a:xfrm>
            <a:off x="2956581" y="3679816"/>
            <a:ext cx="627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디폴트로 설정된 해당 롤 이외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부여된 모든 롤은 무효화됨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필요한 롤은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SET ROLE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하여 선택적으로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유효화하여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이용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2559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567</Words>
  <Application>Microsoft Office PowerPoint</Application>
  <PresentationFormat>와이드스크린</PresentationFormat>
  <Paragraphs>110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Hyeona Ko</cp:lastModifiedBy>
  <cp:revision>14</cp:revision>
  <dcterms:created xsi:type="dcterms:W3CDTF">2022-11-22T02:44:33Z</dcterms:created>
  <dcterms:modified xsi:type="dcterms:W3CDTF">2024-12-20T16:57:35Z</dcterms:modified>
</cp:coreProperties>
</file>