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0"/>
  </p:notesMasterIdLst>
  <p:handoutMasterIdLst>
    <p:handoutMasterId r:id="rId21"/>
  </p:handoutMasterIdLst>
  <p:sldIdLst>
    <p:sldId id="256" r:id="rId5"/>
    <p:sldId id="277" r:id="rId6"/>
    <p:sldId id="261" r:id="rId7"/>
    <p:sldId id="296" r:id="rId8"/>
    <p:sldId id="289" r:id="rId9"/>
    <p:sldId id="300" r:id="rId10"/>
    <p:sldId id="301" r:id="rId11"/>
    <p:sldId id="258" r:id="rId12"/>
    <p:sldId id="262" r:id="rId13"/>
    <p:sldId id="302" r:id="rId14"/>
    <p:sldId id="298" r:id="rId15"/>
    <p:sldId id="264" r:id="rId16"/>
    <p:sldId id="299" r:id="rId17"/>
    <p:sldId id="275" r:id="rId18"/>
    <p:sldId id="276" r:id="rId19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만든 이" initials="오전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FF0066"/>
    <a:srgbClr val="FFFFFF"/>
    <a:srgbClr val="E9E6DF"/>
    <a:srgbClr val="FDEF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2" autoAdjust="0"/>
    <p:restoredTop sz="74181" autoAdjust="0"/>
  </p:normalViewPr>
  <p:slideViewPr>
    <p:cSldViewPr snapToGrid="0">
      <p:cViewPr varScale="1">
        <p:scale>
          <a:sx n="56" d="100"/>
          <a:sy n="56" d="100"/>
        </p:scale>
        <p:origin x="96" y="576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75" d="100"/>
          <a:sy n="75" d="100"/>
        </p:scale>
        <p:origin x="4056" y="4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14DC2F0-1494-4012-98C6-0C32B96C5883}" type="datetime1">
              <a:rPr lang="ko-KR" altLang="en-US" smtClean="0">
                <a:latin typeface="+mj-ea"/>
                <a:ea typeface="+mj-ea"/>
              </a:rPr>
              <a:t>2024-09-28</a:t>
            </a:fld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6B577933-6CF4-4A80-8F7D-D574BAC42BBA}" type="datetime1">
              <a:rPr lang="ko-KR" altLang="en-US" smtClean="0"/>
              <a:pPr/>
              <a:t>2024-09-28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4B9A9E5-4F7F-4A7D-9DE1-899232329269}" type="slidenum">
              <a:rPr lang="en-US" altLang="ko-KR" noProof="0" smtClean="0"/>
              <a:pPr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/>
              <a:t>https://docs.oracle.com/en/database/oracle/oracle-database/19/lnpls/overview.html#GUID-2FBCFBBE-6B42-4DB8-83F3-55B63B75B1EB</a:t>
            </a:r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1759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9326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195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1A1816"/>
                </a:solidFill>
                <a:effectLst/>
                <a:latin typeface="Oracle Sans"/>
              </a:rPr>
              <a:t>PL/SQL </a:t>
            </a:r>
            <a:r>
              <a:rPr lang="ko-KR" altLang="en-US" b="0" i="0" dirty="0">
                <a:solidFill>
                  <a:srgbClr val="1A1816"/>
                </a:solidFill>
                <a:effectLst/>
                <a:latin typeface="Oracle Sans"/>
              </a:rPr>
              <a:t>유닛을 컴파일하고 실행</a:t>
            </a:r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3509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9171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6092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n-US" altLang="ko-KR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28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5717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4723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142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957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346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572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0378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noProof="0" dirty="0"/>
              <a:t>&lt;&lt;</a:t>
            </a:r>
            <a:r>
              <a:rPr lang="ko-KR" altLang="en-US" noProof="0" dirty="0" err="1"/>
              <a:t>라벨명</a:t>
            </a:r>
            <a:r>
              <a:rPr lang="en-US" altLang="ko-KR" noProof="0" dirty="0"/>
              <a:t>&gt;&gt; : </a:t>
            </a:r>
            <a:r>
              <a:rPr lang="ko-KR" altLang="en-US" noProof="0" dirty="0"/>
              <a:t>가독성</a:t>
            </a:r>
            <a:r>
              <a:rPr lang="en-US" altLang="ko-KR" noProof="0" dirty="0"/>
              <a:t>, go to </a:t>
            </a:r>
            <a:r>
              <a:rPr lang="ko-KR" altLang="en-US" noProof="0" dirty="0"/>
              <a:t>지점</a:t>
            </a:r>
            <a:endParaRPr lang="en-US" altLang="ko-KR" noProof="0" dirty="0"/>
          </a:p>
          <a:p>
            <a:r>
              <a:rPr lang="ko-KR" altLang="en-US" noProof="0" dirty="0"/>
              <a:t>예외</a:t>
            </a:r>
            <a:r>
              <a:rPr lang="en-US" altLang="ko-KR" noProof="0" dirty="0"/>
              <a:t>: </a:t>
            </a:r>
            <a:r>
              <a:rPr lang="ko-KR" altLang="en-US" noProof="0" dirty="0"/>
              <a:t>컴파일 에러</a:t>
            </a:r>
            <a:r>
              <a:rPr lang="en-US" altLang="ko-KR" noProof="0" dirty="0"/>
              <a:t>, </a:t>
            </a:r>
            <a:r>
              <a:rPr lang="ko-KR" altLang="en-US" noProof="0" dirty="0"/>
              <a:t>런타임 에러</a:t>
            </a:r>
            <a:r>
              <a:rPr lang="en-US" altLang="ko-KR" noProof="0" dirty="0"/>
              <a:t>, </a:t>
            </a:r>
            <a:r>
              <a:rPr lang="ko-KR" altLang="en-US" noProof="0" dirty="0"/>
              <a:t>오라클 에러 발생시 캐치하여 처리 가능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altLang="ko-KR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91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8" name="그래픽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장 비교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그래픽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그래픽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내용 개체 틀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endParaRPr lang="ko-KR" altLang="en-US" noProof="0"/>
          </a:p>
        </p:txBody>
      </p:sp>
      <p:sp>
        <p:nvSpPr>
          <p:cNvPr id="27" name="내용 개체 틀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내용 2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래픽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래픽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제목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임라인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텍스트 개체 틀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7" name="텍스트 개체 틀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8" name="텍스트 개체 틀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9" name="텍스트 개체 틀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0" name="텍스트 개체 틀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연도</a:t>
            </a:r>
            <a:endParaRPr lang="ko-KR" altLang="en-ZA" noProof="0"/>
          </a:p>
        </p:txBody>
      </p:sp>
      <p:sp>
        <p:nvSpPr>
          <p:cNvPr id="12" name="텍스트 개체 틀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3" name="텍스트 개체 틀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4" name="텍스트 개체 틀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5" name="텍스트 개체 틀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6" name="텍스트 개체 틀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7" name="텍스트 개체 틀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8" name="텍스트 개체 틀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19" name="텍스트 개체 틀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0" name="텍스트 개체 틀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1" name="텍스트 개체 틀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2" name="텍스트 개체 틀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3" name="텍스트 개체 틀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4" name="텍스트 개체 틀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5" name="텍스트 개체 틀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6" name="텍스트 개체 틀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7" name="텍스트 개체 틀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8" name="텍스트 개체 틀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29" name="텍스트 개체 틀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0" name="텍스트 개체 틀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1" name="텍스트 개체 틀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en-US" altLang="ko-KR" noProof="0"/>
              <a:t>MM</a:t>
            </a:r>
            <a:endParaRPr lang="ko-KR" altLang="en-ZA" noProof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ZA" noProof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날짜 개체 틀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바닥글 개체 틀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슬라이드 번호 개체 틀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개체 틀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en-US" altLang="ko-KR" noProof="0"/>
              <a:t>SmartArt </a:t>
            </a:r>
            <a:r>
              <a:rPr lang="ko-KR" altLang="en-US" noProof="0"/>
              <a:t>그래픽을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4명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(S)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팀 슬라이드 8명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그림 개체 틀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그림 개체 틀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그림 개체 틀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그림 개체 틀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텍스트 개체 틀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8" name="텍스트 개체 틀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텍스트 개체 틀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5" name="그림 개체 틀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6" name="그림 개체 틀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7" name="그림 개체 틀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8" name="그림 개체 틀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</a:p>
        </p:txBody>
      </p:sp>
      <p:sp>
        <p:nvSpPr>
          <p:cNvPr id="54" name="텍스트 개체 틀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2" name="텍스트 개체 틀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9" name="텍스트 개체 틀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3" name="텍스트 개체 틀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0" name="텍스트 개체 틀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4" name="텍스트 개체 틀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1" name="텍스트 개체 틀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5" name="텍스트 개체 틀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3" name="그래픽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그래픽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17" name="텍스트 개체 틀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내용 개체 틀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18" name="텍스트 개체 틀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5" name="내용 개체 틀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19" name="텍스트 개체 틀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6" name="내용 개체 틀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ko-KR" altLang="en-US" noProof="0"/>
              <a:t>내용을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altLang="ko-KR" noProof="0"/>
              <a:t>#</a:t>
            </a:r>
          </a:p>
        </p:txBody>
      </p:sp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요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(S)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날짜 개체 틀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바닥글 개체 틀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슬라이드 번호 개체 틀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마무리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pic>
        <p:nvPicPr>
          <p:cNvPr id="6" name="그래픽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안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래픽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시간 표시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그래픽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제목을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5" name="텍스트 개체 틀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6" name="텍스트 개체 틀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7" name="텍스트 개체 틀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3" name="직선 연결선(S)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직선 연결선(S)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3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1" name="텍스트 개체 틀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2" name="텍스트 개체 틀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3" name="텍스트 개체 틀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4" name="텍스트 개체 틀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" name="직선 연결선(S)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(S)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래픽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텍스트 개체 틀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0" name="텍스트 개체 틀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3" name="텍스트 개체 틀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4" name="텍스트 개체 틀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/>
              <a:t>20XX</a:t>
            </a:r>
            <a:r>
              <a:rPr lang="ko-KR" altLang="en-US"/>
              <a:t>년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설명 자료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smtClean="0"/>
              <a:pPr/>
              <a:t>‹#›</a:t>
            </a:fld>
            <a:endParaRPr lang="ko-KR" altLang="en-US"/>
          </a:p>
        </p:txBody>
      </p:sp>
      <p:pic>
        <p:nvPicPr>
          <p:cNvPr id="2" name="그래픽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소개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날짜 개체 틀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바닥글 개체 틀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나누기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스타일을 편집하려면 클릭하세요</a:t>
            </a:r>
            <a:r>
              <a:rPr lang="en-US" altLang="ko-KR" noProof="0"/>
              <a:t>.</a:t>
            </a:r>
          </a:p>
        </p:txBody>
      </p:sp>
      <p:pic>
        <p:nvPicPr>
          <p:cNvPr id="5" name="그래픽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래픽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2" name="텍스트 개체 틀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3" name="텍스트 개체 틀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4" name="텍스트 개체 틀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5" name="텍스트 개체 틀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lvl="0" rtl="0"/>
            <a:r>
              <a:rPr lang="ko-KR" altLang="en-US" noProof="0"/>
              <a:t>부제목을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6" name="텍스트 개체 틀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텍스트를 추가하려면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7" name="날짜 개체 틀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바닥글 개체 틀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슬라이드 번호 개체 틀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내용 3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pPr rtl="0"/>
            <a:r>
              <a:rPr lang="ko-KR" altLang="en-US" noProof="0"/>
              <a:t>클릭하여 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텍스트를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" name="직선 연결선(S)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(S)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/>
              <a:t>20XX</a:t>
            </a:r>
            <a:r>
              <a:rPr lang="ko-KR" altLang="en-US" noProof="0"/>
              <a:t>년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/>
              <a:t>설명 자료</a:t>
            </a:r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5CEABB6-07DC-46E8-9B57-56EC44A396E5}" type="slidenum">
              <a:rPr lang="en-US" altLang="ko-KR" noProof="0" smtClean="0"/>
              <a:pPr/>
              <a:t>‹#›</a:t>
            </a:fld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13943" y="4434840"/>
            <a:ext cx="6843869" cy="1122202"/>
          </a:xfrm>
        </p:spPr>
        <p:txBody>
          <a:bodyPr rtlCol="0"/>
          <a:lstStyle/>
          <a:p>
            <a:pPr algn="r" rtl="0"/>
            <a:r>
              <a:rPr lang="en-US" altLang="ko-KR" dirty="0"/>
              <a:t>Oracle PL/SQL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/>
          <a:lstStyle/>
          <a:p>
            <a:pPr algn="r" rtl="0"/>
            <a:r>
              <a:rPr lang="ko-KR" altLang="en-US" dirty="0"/>
              <a:t>고현아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슬라이드 번호 개체 틀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10</a:t>
            </a:fld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073DCD16-2B1F-13E9-AEF1-9754001E3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429468"/>
            <a:ext cx="8421688" cy="1325563"/>
          </a:xfrm>
        </p:spPr>
        <p:txBody>
          <a:bodyPr rtlCol="0" anchor="ctr"/>
          <a:lstStyle/>
          <a:p>
            <a:pPr algn="ctr" rtl="0"/>
            <a:r>
              <a:rPr lang="en-US" altLang="ko-KR" dirty="0"/>
              <a:t>PL/SQL </a:t>
            </a:r>
            <a:r>
              <a:rPr lang="ko-KR" altLang="en-US" dirty="0"/>
              <a:t>주요 특징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A11128-DBC7-E1F9-A19D-FDF2694F8E1D}"/>
              </a:ext>
            </a:extLst>
          </p:cNvPr>
          <p:cNvSpPr txBox="1"/>
          <p:nvPr/>
        </p:nvSpPr>
        <p:spPr>
          <a:xfrm>
            <a:off x="1748287" y="2027015"/>
            <a:ext cx="8695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변수</a:t>
            </a:r>
            <a:r>
              <a:rPr lang="en-US" altLang="ko-K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상수</a:t>
            </a:r>
            <a:r>
              <a:rPr lang="en-US" altLang="ko-K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하위 프로그램</a:t>
            </a:r>
            <a:r>
              <a:rPr lang="en-US" altLang="ko-K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커서 및 예외를 논리적으로 그룹화하는 스키마 오브젝트</a:t>
            </a:r>
            <a:endParaRPr lang="en-US" altLang="ko-KR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5DF90B-ABCD-29AD-F7BF-DF3492BCB9DF}"/>
              </a:ext>
            </a:extLst>
          </p:cNvPr>
          <p:cNvSpPr txBox="1"/>
          <p:nvPr/>
        </p:nvSpPr>
        <p:spPr>
          <a:xfrm>
            <a:off x="5618947" y="162268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패키지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B624C7-A5F4-F431-6F6F-8E665F4E80C8}"/>
              </a:ext>
            </a:extLst>
          </p:cNvPr>
          <p:cNvSpPr txBox="1"/>
          <p:nvPr/>
        </p:nvSpPr>
        <p:spPr>
          <a:xfrm>
            <a:off x="1748286" y="2470284"/>
            <a:ext cx="85585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</a:rPr>
              <a:t>EX) </a:t>
            </a:r>
            <a:r>
              <a:rPr lang="ko-KR" alt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</a:rPr>
              <a:t>입출력 관련하여 오라클에서 제공하는 패키지</a:t>
            </a:r>
            <a:endParaRPr lang="en-US" altLang="ko-KR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altLang="ko-K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</a:rPr>
              <a:t>DBMS_OUTPUT.ENABLE (</a:t>
            </a:r>
            <a:r>
              <a:rPr lang="en-US" altLang="ko-KR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</a:rPr>
              <a:t>buffer_size</a:t>
            </a:r>
            <a:r>
              <a:rPr lang="en-US" altLang="ko-K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</a:rPr>
              <a:t> =&gt; NULL);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18DEDB5-1B18-E645-2B8A-48B071807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8285" y="3132917"/>
            <a:ext cx="6360545" cy="360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8929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 rtlCol="0"/>
          <a:lstStyle/>
          <a:p>
            <a:pPr rtl="0"/>
            <a:r>
              <a:rPr lang="en-US" altLang="ko-KR" dirty="0"/>
              <a:t>PL/SQL </a:t>
            </a:r>
            <a:r>
              <a:rPr lang="ko-KR" altLang="en-US" dirty="0"/>
              <a:t>아키텍처</a:t>
            </a:r>
          </a:p>
        </p:txBody>
      </p:sp>
    </p:spTree>
    <p:extLst>
      <p:ext uri="{BB962C8B-B14F-4D97-AF65-F5344CB8AC3E}">
        <p14:creationId xmlns:p14="http://schemas.microsoft.com/office/powerpoint/2010/main" val="2980434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12</a:t>
            </a:fld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C187B5E-1B4E-8A74-0691-5153824FD9FF}"/>
              </a:ext>
            </a:extLst>
          </p:cNvPr>
          <p:cNvSpPr txBox="1"/>
          <p:nvPr/>
        </p:nvSpPr>
        <p:spPr>
          <a:xfrm>
            <a:off x="8202658" y="36154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>
                    <a:lumMod val="9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인스턴스</a:t>
            </a:r>
          </a:p>
        </p:txBody>
      </p:sp>
      <p:sp>
        <p:nvSpPr>
          <p:cNvPr id="29" name="제목 1">
            <a:extLst>
              <a:ext uri="{FF2B5EF4-FFF2-40B4-BE49-F238E27FC236}">
                <a16:creationId xmlns:a16="http://schemas.microsoft.com/office/drawing/2014/main" id="{3990940F-243F-DC0D-FBBD-6B88CB10E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429468"/>
            <a:ext cx="8421688" cy="1325563"/>
          </a:xfrm>
        </p:spPr>
        <p:txBody>
          <a:bodyPr rtlCol="0" anchor="ctr"/>
          <a:lstStyle/>
          <a:p>
            <a:pPr algn="ctr"/>
            <a:r>
              <a:rPr lang="en-US" altLang="ko-KR" i="0" dirty="0">
                <a:effectLst/>
              </a:rPr>
              <a:t>PL/SQL </a:t>
            </a:r>
            <a:r>
              <a:rPr lang="ko-KR" altLang="en-US" i="0" dirty="0">
                <a:effectLst/>
              </a:rPr>
              <a:t>엔진</a:t>
            </a:r>
          </a:p>
        </p:txBody>
      </p:sp>
      <p:pic>
        <p:nvPicPr>
          <p:cNvPr id="1026" name="Picture 2" descr="그림 1-1에 대한 설명은 다음과 같습니다.">
            <a:extLst>
              <a:ext uri="{FF2B5EF4-FFF2-40B4-BE49-F238E27FC236}">
                <a16:creationId xmlns:a16="http://schemas.microsoft.com/office/drawing/2014/main" id="{C65EBC3E-AB94-2EB7-7DF3-E7FE9EC2A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745" y="2019517"/>
            <a:ext cx="5984450" cy="4072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DE90C2D-DBD9-BF41-A7F1-9B3AC2E783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3841" y="2019517"/>
            <a:ext cx="2435010" cy="4072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8817B83B-B418-009C-6124-CADBABE22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1226" y="607999"/>
            <a:ext cx="8269545" cy="561368"/>
          </a:xfrm>
        </p:spPr>
        <p:txBody>
          <a:bodyPr rtlCol="0">
            <a:normAutofit/>
          </a:bodyPr>
          <a:lstStyle/>
          <a:p>
            <a:pPr algn="ctr" rtl="0"/>
            <a:r>
              <a:rPr lang="ko-KR" altLang="en-US" dirty="0"/>
              <a:t>컴파일 매개변수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24ADA3E-B80D-6B49-02F8-4DAF543D5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564" y="1503518"/>
            <a:ext cx="9658871" cy="489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227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0125" y="3031015"/>
            <a:ext cx="5111750" cy="795969"/>
          </a:xfrm>
        </p:spPr>
        <p:txBody>
          <a:bodyPr rtlCol="0">
            <a:noAutofit/>
          </a:bodyPr>
          <a:lstStyle/>
          <a:p>
            <a:pPr algn="ctr" rtl="0"/>
            <a:r>
              <a:rPr lang="en-US" altLang="ko-KR" sz="4400" dirty="0"/>
              <a:t>Q&amp;A</a:t>
            </a:r>
            <a:endParaRPr lang="ko-KR" altLang="en-US" sz="44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09562" y="3116064"/>
            <a:ext cx="4179570" cy="625871"/>
          </a:xfrm>
        </p:spPr>
        <p:txBody>
          <a:bodyPr rtlCol="0"/>
          <a:lstStyle/>
          <a:p>
            <a:pPr rtl="0"/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CFF82-B70F-4971-9182-7C3AEA3C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493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838407"/>
            <a:ext cx="3171825" cy="1325563"/>
          </a:xfrm>
        </p:spPr>
        <p:txBody>
          <a:bodyPr rtlCol="0"/>
          <a:lstStyle/>
          <a:p>
            <a:pPr rtl="0"/>
            <a:r>
              <a:rPr lang="ko-KR" altLang="en-US" b="1" dirty="0"/>
              <a:t>주제와 목표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569029"/>
            <a:ext cx="3354615" cy="294640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dirty="0"/>
              <a:t> 오라클 </a:t>
            </a:r>
            <a:r>
              <a:rPr lang="en-US" altLang="ko-KR" dirty="0"/>
              <a:t>PL/SQL(</a:t>
            </a:r>
            <a:r>
              <a:rPr lang="ko-KR" altLang="en-US" b="0" i="0" dirty="0">
                <a:solidFill>
                  <a:srgbClr val="1A1816"/>
                </a:solidFill>
                <a:effectLst/>
                <a:latin typeface="Oracle Sans"/>
              </a:rPr>
              <a:t>고성능 트랜잭션 처리 언어</a:t>
            </a:r>
            <a:r>
              <a:rPr lang="en-US" altLang="ko-KR" b="0" i="0" dirty="0">
                <a:solidFill>
                  <a:srgbClr val="1A1816"/>
                </a:solidFill>
                <a:effectLst/>
                <a:latin typeface="Oracle Sans"/>
              </a:rPr>
              <a:t>)</a:t>
            </a:r>
            <a:r>
              <a:rPr lang="en-US" altLang="ko-KR" dirty="0"/>
              <a:t> </a:t>
            </a:r>
            <a:r>
              <a:rPr lang="ko-KR" altLang="en-US" dirty="0"/>
              <a:t>대하여 설명합니다</a:t>
            </a:r>
            <a:r>
              <a:rPr lang="en-US" altLang="ko-KR" dirty="0"/>
              <a:t>.</a:t>
            </a:r>
          </a:p>
          <a:p>
            <a:pPr rtl="0"/>
            <a:r>
              <a:rPr lang="en-US" altLang="ko-KR" dirty="0"/>
              <a:t>1. </a:t>
            </a:r>
            <a:r>
              <a:rPr lang="ko-KR" altLang="en-US" dirty="0"/>
              <a:t>장점</a:t>
            </a:r>
            <a:endParaRPr lang="en-US" altLang="ko-KR" dirty="0"/>
          </a:p>
          <a:p>
            <a:pPr rtl="0"/>
            <a:r>
              <a:rPr lang="en-US" altLang="ko-KR" dirty="0"/>
              <a:t>2. </a:t>
            </a:r>
            <a:r>
              <a:rPr lang="ko-KR" altLang="en-US" dirty="0"/>
              <a:t>주요 기능</a:t>
            </a:r>
            <a:endParaRPr lang="en-US" altLang="ko-KR" dirty="0"/>
          </a:p>
          <a:p>
            <a:pPr rtl="0"/>
            <a:r>
              <a:rPr lang="en-US" altLang="ko-KR" dirty="0"/>
              <a:t>3. </a:t>
            </a:r>
            <a:r>
              <a:rPr lang="ko-KR" altLang="en-US" dirty="0"/>
              <a:t>아키텍처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n-ZA" altLang="ko-KR" smtClean="0"/>
              <a:pPr/>
              <a:t>2</a:t>
            </a:fld>
            <a:endParaRPr lang="ko-KR" altLang="en-ZA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 rtlCol="0"/>
          <a:lstStyle/>
          <a:p>
            <a:pPr rtl="0"/>
            <a:r>
              <a:rPr lang="ko-KR" altLang="en-US" b="1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318" y="1481138"/>
            <a:ext cx="2141764" cy="51435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 장점</a:t>
            </a:r>
            <a:endParaRPr lang="en-US" altLang="ko-KR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4375" y="2557463"/>
            <a:ext cx="2141764" cy="514350"/>
          </a:xfrm>
        </p:spPr>
        <p:txBody>
          <a:bodyPr rtlCol="0"/>
          <a:lstStyle/>
          <a:p>
            <a:pPr rtl="0"/>
            <a:r>
              <a:rPr lang="en-US" altLang="ko-KR" dirty="0"/>
              <a:t>2.</a:t>
            </a:r>
            <a:r>
              <a:rPr lang="ko-KR" altLang="en-US" dirty="0"/>
              <a:t> 주요 특징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20800" y="3633788"/>
            <a:ext cx="2141764" cy="514350"/>
          </a:xfrm>
        </p:spPr>
        <p:txBody>
          <a:bodyPr rtlCol="0"/>
          <a:lstStyle/>
          <a:p>
            <a:pPr rtl="0"/>
            <a:r>
              <a:rPr lang="en-US" altLang="ko-KR" dirty="0"/>
              <a:t>3. </a:t>
            </a:r>
            <a:r>
              <a:rPr lang="ko-KR" altLang="en-US" dirty="0"/>
              <a:t>아키텍처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5000" y="4710114"/>
            <a:ext cx="2141764" cy="514350"/>
          </a:xfrm>
        </p:spPr>
        <p:txBody>
          <a:bodyPr rtlCol="0"/>
          <a:lstStyle/>
          <a:p>
            <a:pPr rtl="0"/>
            <a:r>
              <a:rPr lang="en-US" altLang="ko-KR" dirty="0"/>
              <a:t>4.</a:t>
            </a:r>
            <a:r>
              <a:rPr lang="ko-KR" altLang="en-US" dirty="0"/>
              <a:t> </a:t>
            </a:r>
            <a:r>
              <a:rPr lang="en-US" altLang="ko-KR" dirty="0"/>
              <a:t>Q&amp;A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D7EB25CA-DA83-483D-AF83-0001BDF2DE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01535" y="1594478"/>
            <a:ext cx="5539095" cy="1010842"/>
          </a:xfrm>
        </p:spPr>
        <p:txBody>
          <a:bodyPr rtlCol="0"/>
          <a:lstStyle/>
          <a:p>
            <a:pPr rtl="0"/>
            <a:r>
              <a:rPr lang="en-US" altLang="ko-KR" dirty="0"/>
              <a:t>Oracle</a:t>
            </a:r>
            <a:r>
              <a:rPr lang="ko-KR" altLang="en-US" dirty="0"/>
              <a:t> 에서 설명하는 타 프로그래밍 언어 대비 장점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46CE8C6-E12D-4A0D-8553-7FFA31941D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86028" y="2682564"/>
            <a:ext cx="5539095" cy="1010842"/>
          </a:xfrm>
        </p:spPr>
        <p:txBody>
          <a:bodyPr rtlCol="0"/>
          <a:lstStyle/>
          <a:p>
            <a:pPr rtl="0"/>
            <a:r>
              <a:rPr lang="ko-KR" altLang="en-US" b="0" i="0" dirty="0">
                <a:solidFill>
                  <a:srgbClr val="1A1816"/>
                </a:solidFill>
                <a:effectLst/>
                <a:latin typeface="Oracle Sans"/>
              </a:rPr>
              <a:t> </a:t>
            </a:r>
            <a:r>
              <a:rPr lang="en-US" altLang="ko-KR" b="0" i="0" dirty="0">
                <a:solidFill>
                  <a:srgbClr val="1A1816"/>
                </a:solidFill>
                <a:effectLst/>
                <a:latin typeface="Oracle Sans"/>
              </a:rPr>
              <a:t>SQL</a:t>
            </a:r>
            <a:r>
              <a:rPr lang="ko-KR" altLang="en-US" b="0" i="0" dirty="0">
                <a:solidFill>
                  <a:srgbClr val="1A1816"/>
                </a:solidFill>
                <a:effectLst/>
                <a:latin typeface="Oracle Sans"/>
              </a:rPr>
              <a:t>의 데이터 조작</a:t>
            </a:r>
            <a:r>
              <a:rPr lang="en-US" altLang="ko-KR" b="0" i="0" dirty="0">
                <a:solidFill>
                  <a:srgbClr val="1A1816"/>
                </a:solidFill>
                <a:effectLst/>
                <a:latin typeface="Oracle Sans"/>
              </a:rPr>
              <a:t> + </a:t>
            </a:r>
            <a:r>
              <a:rPr lang="ko-KR" altLang="en-US" b="0" i="0" dirty="0">
                <a:solidFill>
                  <a:srgbClr val="1A1816"/>
                </a:solidFill>
                <a:effectLst/>
                <a:latin typeface="Oracle Sans"/>
              </a:rPr>
              <a:t>절차적 언어의 처리</a:t>
            </a:r>
            <a:r>
              <a:rPr lang="en-US" altLang="ko-KR" b="0" i="0" dirty="0">
                <a:solidFill>
                  <a:srgbClr val="1A1816"/>
                </a:solidFill>
                <a:effectLst/>
                <a:latin typeface="Oracle Sans"/>
              </a:rPr>
              <a:t>,</a:t>
            </a:r>
            <a:r>
              <a:rPr lang="ko-KR" altLang="en-US" b="0" i="0" dirty="0">
                <a:solidFill>
                  <a:srgbClr val="1A1816"/>
                </a:solidFill>
                <a:effectLst/>
                <a:latin typeface="Oracle Sans"/>
              </a:rPr>
              <a:t> 이로 인한 특징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1C7D5285-85DF-4331-A6FA-1AE847CA47A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76937" y="3755394"/>
            <a:ext cx="5539095" cy="1010842"/>
          </a:xfrm>
        </p:spPr>
        <p:txBody>
          <a:bodyPr rtlCol="0"/>
          <a:lstStyle/>
          <a:p>
            <a:r>
              <a:rPr lang="ko-KR" altLang="en-US" dirty="0"/>
              <a:t>기본 구성과 컴파일 단위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02D305EF-9A88-496B-BFC1-D589A01EE3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175279" y="4824430"/>
            <a:ext cx="5539095" cy="1010842"/>
          </a:xfrm>
        </p:spPr>
        <p:txBody>
          <a:bodyPr rtlCol="0"/>
          <a:lstStyle/>
          <a:p>
            <a:pPr rtl="0"/>
            <a:r>
              <a:rPr lang="ko-KR" altLang="en-US" dirty="0"/>
              <a:t>질의응답</a:t>
            </a:r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 rtlCol="0"/>
          <a:lstStyle/>
          <a:p>
            <a:pPr rtl="0"/>
            <a:r>
              <a:rPr lang="en-US" altLang="ko-KR" dirty="0"/>
              <a:t>PL/SQL </a:t>
            </a:r>
            <a:r>
              <a:rPr lang="ko-KR" altLang="en-US" dirty="0"/>
              <a:t>장점</a:t>
            </a:r>
          </a:p>
        </p:txBody>
      </p:sp>
    </p:spTree>
    <p:extLst>
      <p:ext uri="{BB962C8B-B14F-4D97-AF65-F5344CB8AC3E}">
        <p14:creationId xmlns:p14="http://schemas.microsoft.com/office/powerpoint/2010/main" val="2542279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5</a:t>
            </a:fld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317F1AB-7E17-1AC5-D124-A0AFD21B7A5A}"/>
              </a:ext>
            </a:extLst>
          </p:cNvPr>
          <p:cNvSpPr txBox="1"/>
          <p:nvPr/>
        </p:nvSpPr>
        <p:spPr>
          <a:xfrm>
            <a:off x="1596842" y="2277546"/>
            <a:ext cx="84216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SQL </a:t>
            </a: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연계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조작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모든 함수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데이터 유형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지원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고성능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작성한 프로그램을 반복 호출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컴파일 방식 최적화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변경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가능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이식성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오라클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DB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 실행되는 모든 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OS,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플랫폼에서 실행 가능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객체 지향 프로그래밍 지원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속성과 메소드로 구성되는 추상 자료형</a:t>
            </a: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(ADT, UDT) 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 가능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59090F0-81BD-0B3A-84AB-33DB5854D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429468"/>
            <a:ext cx="8421688" cy="1325563"/>
          </a:xfrm>
        </p:spPr>
        <p:txBody>
          <a:bodyPr rtlCol="0" anchor="ctr"/>
          <a:lstStyle/>
          <a:p>
            <a:pPr algn="ctr" rtl="0"/>
            <a:r>
              <a:rPr lang="en-US" altLang="ko-KR" dirty="0"/>
              <a:t>PL/SQL </a:t>
            </a:r>
            <a:r>
              <a:rPr lang="ko-KR" altLang="en-US" dirty="0"/>
              <a:t>장점</a:t>
            </a:r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6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59090F0-81BD-0B3A-84AB-33DB5854D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429468"/>
            <a:ext cx="8421688" cy="1325563"/>
          </a:xfrm>
        </p:spPr>
        <p:txBody>
          <a:bodyPr rtlCol="0" anchor="ctr"/>
          <a:lstStyle/>
          <a:p>
            <a:pPr algn="ctr" rtl="0"/>
            <a:r>
              <a:rPr lang="en-US" altLang="ko-KR" dirty="0"/>
              <a:t>ADT </a:t>
            </a:r>
            <a:r>
              <a:rPr lang="ko-KR" altLang="en-US" dirty="0"/>
              <a:t>예시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8FF017-1A68-29F9-37CF-F229BD391299}"/>
              </a:ext>
            </a:extLst>
          </p:cNvPr>
          <p:cNvSpPr txBox="1"/>
          <p:nvPr/>
        </p:nvSpPr>
        <p:spPr>
          <a:xfrm>
            <a:off x="2057684" y="1875801"/>
            <a:ext cx="59522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</a:rPr>
              <a:t>--</a:t>
            </a:r>
            <a:r>
              <a:rPr lang="ko-KR" alt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</a:rPr>
              <a:t>사용자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정의</a:t>
            </a:r>
            <a:r>
              <a:rPr lang="ko-KR" alt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</a:rPr>
              <a:t> 오브젝트 생성</a:t>
            </a:r>
            <a:endParaRPr lang="en-US" altLang="ko-KR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CREATE TYPE</a:t>
            </a:r>
            <a:r>
              <a:rPr lang="en-US" altLang="ko-K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</a:rPr>
              <a:t>customer_typ_demo</a:t>
            </a:r>
            <a:r>
              <a:rPr lang="en-US" altLang="ko-K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AS OBJECT</a:t>
            </a:r>
          </a:p>
          <a:p>
            <a:r>
              <a:rPr lang="en-US" altLang="ko-K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</a:rPr>
              <a:t> ( </a:t>
            </a:r>
            <a:r>
              <a:rPr lang="en-US" altLang="ko-KR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</a:rPr>
              <a:t>customer_id</a:t>
            </a:r>
            <a:r>
              <a:rPr lang="en-US" altLang="ko-K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</a:rPr>
              <a:t> NUMBER(6)</a:t>
            </a:r>
          </a:p>
          <a:p>
            <a:r>
              <a:rPr lang="en-US" altLang="ko-K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</a:rPr>
              <a:t> , </a:t>
            </a:r>
            <a:r>
              <a:rPr lang="en-US" altLang="ko-KR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</a:rPr>
              <a:t>cust_first_name</a:t>
            </a:r>
            <a:r>
              <a:rPr lang="en-US" altLang="ko-K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</a:rPr>
              <a:t> VARCHAR2(20)</a:t>
            </a:r>
          </a:p>
          <a:p>
            <a:r>
              <a:rPr lang="en-US" altLang="ko-K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</a:rPr>
              <a:t> , </a:t>
            </a:r>
            <a:r>
              <a:rPr lang="en-US" altLang="ko-KR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</a:rPr>
              <a:t>cust_last_name</a:t>
            </a:r>
            <a:r>
              <a:rPr lang="en-US" altLang="ko-K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</a:rPr>
              <a:t> VARCHAR2(20)</a:t>
            </a:r>
          </a:p>
          <a:p>
            <a:r>
              <a:rPr lang="en-US" altLang="ko-K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</a:rPr>
              <a:t> , </a:t>
            </a:r>
            <a:r>
              <a:rPr lang="en-US" altLang="ko-KR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</a:rPr>
              <a:t>cust_address</a:t>
            </a:r>
            <a:r>
              <a:rPr lang="en-US" altLang="ko-K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</a:rPr>
              <a:t> CUST_ADDRESS_TYP</a:t>
            </a:r>
          </a:p>
          <a:p>
            <a:r>
              <a:rPr lang="en-US" altLang="ko-K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</a:rPr>
              <a:t> , </a:t>
            </a:r>
            <a:r>
              <a:rPr lang="en-US" altLang="ko-KR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</a:rPr>
              <a:t>phone_numbers</a:t>
            </a:r>
            <a:r>
              <a:rPr lang="en-US" altLang="ko-K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</a:rPr>
              <a:t> PHONE_LIST_TYP</a:t>
            </a:r>
          </a:p>
          <a:p>
            <a:r>
              <a:rPr lang="en-US" altLang="ko-K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</a:rPr>
              <a:t> , </a:t>
            </a:r>
            <a:r>
              <a:rPr lang="en-US" altLang="ko-KR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</a:rPr>
              <a:t>nls_language</a:t>
            </a:r>
            <a:r>
              <a:rPr lang="en-US" altLang="ko-K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</a:rPr>
              <a:t> VARCHAR2(3)</a:t>
            </a:r>
          </a:p>
          <a:p>
            <a:r>
              <a:rPr lang="en-US" altLang="ko-K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</a:rPr>
              <a:t> , </a:t>
            </a:r>
            <a:r>
              <a:rPr lang="en-US" altLang="ko-KR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</a:rPr>
              <a:t>nls_territory</a:t>
            </a:r>
            <a:r>
              <a:rPr lang="en-US" altLang="ko-K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</a:rPr>
              <a:t> VARCHAR2(30)</a:t>
            </a:r>
          </a:p>
          <a:p>
            <a:r>
              <a:rPr lang="en-US" altLang="ko-K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</a:rPr>
              <a:t> , </a:t>
            </a:r>
            <a:r>
              <a:rPr lang="en-US" altLang="ko-KR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</a:rPr>
              <a:t>credit_limit</a:t>
            </a:r>
            <a:r>
              <a:rPr lang="en-US" altLang="ko-K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</a:rPr>
              <a:t> NUMBER(9,2)</a:t>
            </a:r>
          </a:p>
          <a:p>
            <a:r>
              <a:rPr lang="en-US" altLang="ko-K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</a:rPr>
              <a:t> , </a:t>
            </a:r>
            <a:r>
              <a:rPr lang="en-US" altLang="ko-KR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</a:rPr>
              <a:t>cust_email</a:t>
            </a:r>
            <a:r>
              <a:rPr lang="en-US" altLang="ko-K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</a:rPr>
              <a:t> VARCHAR2(30)</a:t>
            </a:r>
          </a:p>
          <a:p>
            <a:r>
              <a:rPr lang="en-US" altLang="ko-K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</a:rPr>
              <a:t> , </a:t>
            </a:r>
            <a:r>
              <a:rPr lang="en-US" altLang="ko-KR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</a:rPr>
              <a:t>cust_orders</a:t>
            </a:r>
            <a:r>
              <a:rPr lang="en-US" altLang="ko-K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</a:rPr>
              <a:t> ORDER_LIST_TYP ) ;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469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7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59090F0-81BD-0B3A-84AB-33DB5854D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429468"/>
            <a:ext cx="8421688" cy="1325563"/>
          </a:xfrm>
        </p:spPr>
        <p:txBody>
          <a:bodyPr rtlCol="0" anchor="ctr"/>
          <a:lstStyle/>
          <a:p>
            <a:pPr algn="ctr" rtl="0"/>
            <a:r>
              <a:rPr lang="en-US" altLang="ko-KR" dirty="0"/>
              <a:t>ADT </a:t>
            </a:r>
            <a:r>
              <a:rPr lang="ko-KR" altLang="en-US" dirty="0"/>
              <a:t>예시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5E04D9-0C8C-93E7-9E77-D04481E9EF19}"/>
              </a:ext>
            </a:extLst>
          </p:cNvPr>
          <p:cNvSpPr txBox="1"/>
          <p:nvPr/>
        </p:nvSpPr>
        <p:spPr>
          <a:xfrm>
            <a:off x="1885156" y="1723760"/>
            <a:ext cx="86045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</a:rPr>
              <a:t>--</a:t>
            </a:r>
            <a:r>
              <a:rPr lang="ko-KR" alt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</a:rPr>
              <a:t>오브젝트 정의</a:t>
            </a:r>
            <a:endParaRPr lang="en-US" altLang="ko-KR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CREATE TYPE</a:t>
            </a:r>
            <a:r>
              <a:rPr lang="en-US" altLang="ko-K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</a:rPr>
              <a:t> data_typ1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AS OBJECT</a:t>
            </a:r>
            <a:r>
              <a:rPr lang="en-US" altLang="ko-K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en-US" altLang="ko-K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</a:rPr>
              <a:t>   ( year NUMBER, </a:t>
            </a:r>
          </a:p>
          <a:p>
            <a:r>
              <a:rPr lang="en-US" altLang="ko-K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</a:rPr>
              <a:t>     MEMBER FUNCTION prod(invent NUMBER) RETURN NUMBER </a:t>
            </a:r>
          </a:p>
          <a:p>
            <a:r>
              <a:rPr lang="en-US" altLang="ko-K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</a:rPr>
              <a:t>   ); </a:t>
            </a:r>
          </a:p>
          <a:p>
            <a:r>
              <a:rPr lang="en-US" altLang="ko-K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</a:rPr>
              <a:t>/</a:t>
            </a:r>
          </a:p>
          <a:p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n-US" altLang="ko-K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</a:rPr>
              <a:t>--</a:t>
            </a:r>
            <a:r>
              <a:rPr lang="ko-KR" alt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</a:rPr>
              <a:t>함수의 구현</a:t>
            </a:r>
            <a:endParaRPr lang="en-US" altLang="ko-KR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CREATE TYPE BODY</a:t>
            </a:r>
            <a:r>
              <a:rPr lang="en-US" altLang="ko-K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</a:rPr>
              <a:t> data_typ1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IS</a:t>
            </a:r>
            <a:r>
              <a:rPr lang="en-US" altLang="ko-K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</a:rPr>
              <a:t>   </a:t>
            </a:r>
          </a:p>
          <a:p>
            <a:r>
              <a:rPr lang="en-US" altLang="ko-K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</a:rPr>
              <a:t>      MEMBER FUNCTION prod (invent NUMBER) RETURN NUMBER IS </a:t>
            </a:r>
          </a:p>
          <a:p>
            <a:r>
              <a:rPr lang="en-US" altLang="ko-K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</a:rPr>
              <a:t>         BEGIN </a:t>
            </a:r>
          </a:p>
          <a:p>
            <a:r>
              <a:rPr lang="en-US" altLang="ko-K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</a:rPr>
              <a:t>             RETURN (year + invent);</a:t>
            </a:r>
          </a:p>
          <a:p>
            <a:r>
              <a:rPr lang="en-US" altLang="ko-K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</a:rPr>
              <a:t>         END; </a:t>
            </a:r>
          </a:p>
          <a:p>
            <a:r>
              <a:rPr lang="en-US" altLang="ko-K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</a:rPr>
              <a:t>     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END</a:t>
            </a:r>
            <a:r>
              <a:rPr lang="en-US" altLang="ko-K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2403637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DE7F2-E890-4744-88DD-A75F5E300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571235"/>
            <a:ext cx="4179570" cy="1715531"/>
          </a:xfrm>
        </p:spPr>
        <p:txBody>
          <a:bodyPr rtlCol="0"/>
          <a:lstStyle/>
          <a:p>
            <a:pPr rtl="0"/>
            <a:r>
              <a:rPr lang="en-US" altLang="ko-KR" dirty="0"/>
              <a:t>PL/SQL </a:t>
            </a:r>
            <a:r>
              <a:rPr lang="ko-KR" altLang="en-US" dirty="0"/>
              <a:t>주요 특징</a:t>
            </a:r>
          </a:p>
        </p:txBody>
      </p:sp>
    </p:spTree>
    <p:extLst>
      <p:ext uri="{BB962C8B-B14F-4D97-AF65-F5344CB8AC3E}">
        <p14:creationId xmlns:p14="http://schemas.microsoft.com/office/powerpoint/2010/main" val="707789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슬라이드 번호 개체 틀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n-US" altLang="ko-KR" smtClean="0"/>
              <a:pPr rtl="0"/>
              <a:t>9</a:t>
            </a:fld>
            <a:endParaRPr lang="ko-KR" altLang="en-US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073DCD16-2B1F-13E9-AEF1-9754001E3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429468"/>
            <a:ext cx="8421688" cy="1325563"/>
          </a:xfrm>
        </p:spPr>
        <p:txBody>
          <a:bodyPr rtlCol="0" anchor="ctr"/>
          <a:lstStyle/>
          <a:p>
            <a:pPr algn="ctr" rtl="0"/>
            <a:r>
              <a:rPr lang="en-US" altLang="ko-KR" dirty="0"/>
              <a:t>PL/SQL </a:t>
            </a:r>
            <a:r>
              <a:rPr lang="ko-KR" altLang="en-US" dirty="0"/>
              <a:t>주요 특징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DA3BE47-7C4D-EB6B-BC2F-D42121B77E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537" y="1737778"/>
            <a:ext cx="3850404" cy="44042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A11128-DBC7-E1F9-A19D-FDF2694F8E1D}"/>
              </a:ext>
            </a:extLst>
          </p:cNvPr>
          <p:cNvSpPr txBox="1"/>
          <p:nvPr/>
        </p:nvSpPr>
        <p:spPr>
          <a:xfrm>
            <a:off x="4658264" y="2039698"/>
            <a:ext cx="719442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&lt;&lt; label &gt;&gt; </a:t>
            </a:r>
            <a:r>
              <a:rPr lang="en-US" altLang="ko-K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</a:rPr>
              <a:t>(optional)</a:t>
            </a:r>
          </a:p>
          <a:p>
            <a:r>
              <a:rPr lang="en-US" altLang="ko-KR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DECLARE</a:t>
            </a:r>
            <a:r>
              <a:rPr lang="en-US" altLang="ko-K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</a:rPr>
              <a:t>    -- Declarative part (optional)</a:t>
            </a:r>
          </a:p>
          <a:p>
            <a:r>
              <a:rPr lang="en-US" altLang="ko-K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</a:rPr>
              <a:t>  -- Declarations of local types, variables, &amp; subprograms</a:t>
            </a:r>
          </a:p>
          <a:p>
            <a:endParaRPr lang="en-US" altLang="ko-KR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BEGIN</a:t>
            </a:r>
            <a:r>
              <a:rPr lang="en-US" altLang="ko-K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</a:rPr>
              <a:t>      -- Executable part (required)</a:t>
            </a:r>
          </a:p>
          <a:p>
            <a:r>
              <a:rPr lang="en-US" altLang="ko-K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</a:rPr>
              <a:t>  -- Statements 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  -- </a:t>
            </a:r>
            <a:r>
              <a:rPr lang="en-US" altLang="ko-K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</a:rPr>
              <a:t>(which can use items declared in declarative part)</a:t>
            </a:r>
          </a:p>
          <a:p>
            <a:endParaRPr lang="en-US" altLang="ko-KR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  [EXCEPTION</a:t>
            </a:r>
            <a:r>
              <a:rPr lang="en-US" altLang="ko-K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</a:rPr>
              <a:t> -- Exception-handling part (optional)</a:t>
            </a:r>
          </a:p>
          <a:p>
            <a:r>
              <a:rPr lang="en-US" altLang="ko-K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</a:rPr>
              <a:t>    -- Exception handlers for exceptions (errors) 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    -- </a:t>
            </a:r>
            <a:r>
              <a:rPr lang="en-US" altLang="ko-K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</a:rPr>
              <a:t>raised in executable part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endParaRPr lang="en-US" altLang="ko-KR" b="0" i="0" dirty="0">
              <a:solidFill>
                <a:srgbClr val="FF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altLang="ko-KR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END</a:t>
            </a:r>
            <a:r>
              <a:rPr lang="en-US" altLang="ko-KR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5DF90B-ABCD-29AD-F7BF-DF3492BCB9DF}"/>
              </a:ext>
            </a:extLst>
          </p:cNvPr>
          <p:cNvSpPr txBox="1"/>
          <p:nvPr/>
        </p:nvSpPr>
        <p:spPr>
          <a:xfrm>
            <a:off x="7662807" y="162268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블록</a:t>
            </a:r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theme/theme1.xml><?xml version="1.0" encoding="utf-8"?>
<a:theme xmlns:a="http://schemas.openxmlformats.org/drawingml/2006/main" name="모노라인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39_TF56180624_Win32" id="{6015578C-7D5D-4D9F-B4C9-62F8FE79A225}" vid="{1D77FD14-6D0D-4F01-A4B4-6681689BE31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영업을 위한 간단한 미니멀리스트 제안 발표</Template>
  <TotalTime>1658</TotalTime>
  <Words>528</Words>
  <Application>Microsoft Office PowerPoint</Application>
  <PresentationFormat>와이드스크린</PresentationFormat>
  <Paragraphs>109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Oracle Sans</vt:lpstr>
      <vt:lpstr>맑은 고딕</vt:lpstr>
      <vt:lpstr>Arial</vt:lpstr>
      <vt:lpstr>Courier New</vt:lpstr>
      <vt:lpstr>모노라인</vt:lpstr>
      <vt:lpstr>Oracle PL/SQL</vt:lpstr>
      <vt:lpstr>주제와 목표</vt:lpstr>
      <vt:lpstr>목차</vt:lpstr>
      <vt:lpstr>PL/SQL 장점</vt:lpstr>
      <vt:lpstr>PL/SQL 장점</vt:lpstr>
      <vt:lpstr>ADT 예시1</vt:lpstr>
      <vt:lpstr>ADT 예시2</vt:lpstr>
      <vt:lpstr>PL/SQL 주요 특징</vt:lpstr>
      <vt:lpstr>PL/SQL 주요 특징</vt:lpstr>
      <vt:lpstr>PL/SQL 주요 특징</vt:lpstr>
      <vt:lpstr>PL/SQL 아키텍처</vt:lpstr>
      <vt:lpstr>PL/SQL 엔진</vt:lpstr>
      <vt:lpstr>컴파일 매개변수</vt:lpstr>
      <vt:lpstr>Q&amp;A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Hyeona Ko</dc:creator>
  <cp:lastModifiedBy>Hyeona Ko</cp:lastModifiedBy>
  <cp:revision>37</cp:revision>
  <dcterms:created xsi:type="dcterms:W3CDTF">2024-07-03T03:59:31Z</dcterms:created>
  <dcterms:modified xsi:type="dcterms:W3CDTF">2024-09-28T14:40:08Z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