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374" r:id="rId4"/>
    <p:sldId id="387" r:id="rId5"/>
    <p:sldId id="332" r:id="rId6"/>
    <p:sldId id="390" r:id="rId7"/>
    <p:sldId id="388" r:id="rId8"/>
    <p:sldId id="391" r:id="rId9"/>
    <p:sldId id="392" r:id="rId10"/>
    <p:sldId id="393" r:id="rId11"/>
    <p:sldId id="291" r:id="rId12"/>
    <p:sldId id="394" r:id="rId13"/>
    <p:sldId id="395" r:id="rId14"/>
    <p:sldId id="289" r:id="rId15"/>
    <p:sldId id="29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D"/>
    <a:srgbClr val="EBECF0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3100" autoAdjust="0"/>
  </p:normalViewPr>
  <p:slideViewPr>
    <p:cSldViewPr snapToGrid="0">
      <p:cViewPr varScale="1">
        <p:scale>
          <a:sx n="131" d="100"/>
          <a:sy n="131" d="100"/>
        </p:scale>
        <p:origin x="1374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B26F-F50B-4CD1-A949-8E2161FF5783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2F4E-FA46-4132-9467-783E71E5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이번 발표에서는 제가 프로젝트에서 </a:t>
            </a:r>
            <a:r>
              <a:rPr lang="en-US" altLang="ko-KR" smtClean="0"/>
              <a:t>Jasypt</a:t>
            </a:r>
            <a:r>
              <a:rPr lang="ko-KR" altLang="en-US" smtClean="0"/>
              <a:t>를 도입하게 된 배경과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Spring Boot</a:t>
            </a:r>
            <a:r>
              <a:rPr lang="ko-KR" altLang="en-US" smtClean="0"/>
              <a:t>에서 어떻게 적용했는지 그 과정을 간단히 공유드리겠습니다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2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13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1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186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먼저 발표는 이렇게 구성되어 있습니다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왜 적용하게 되었는지</a:t>
            </a:r>
            <a:r>
              <a:rPr lang="en-US" altLang="ko-KR" baseline="0" smtClean="0"/>
              <a:t>, Jasypt</a:t>
            </a:r>
            <a:r>
              <a:rPr lang="ko-KR" altLang="en-US" baseline="0" smtClean="0"/>
              <a:t>가 어떤 라이브러리인지</a:t>
            </a:r>
            <a:r>
              <a:rPr lang="en-US" altLang="ko-KR" baseline="0" smtClean="0"/>
              <a:t>,</a:t>
            </a:r>
          </a:p>
          <a:p>
            <a:r>
              <a:rPr lang="ko-KR" altLang="en-US" baseline="0" smtClean="0"/>
              <a:t>그리고 실제 적용 방법과 </a:t>
            </a:r>
            <a:r>
              <a:rPr lang="en-US" altLang="ko-KR" baseline="0" smtClean="0"/>
              <a:t>Q&amp;A</a:t>
            </a:r>
            <a:r>
              <a:rPr lang="ko-KR" altLang="en-US" baseline="0" smtClean="0"/>
              <a:t>로 마무리하겠습니다</a:t>
            </a:r>
            <a:r>
              <a:rPr lang="en-US" altLang="ko-KR" baseline="0" smtClean="0"/>
              <a:t>.</a:t>
            </a:r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기존에 환경 설정 파일</a:t>
            </a:r>
            <a:r>
              <a:rPr lang="en-US" altLang="ko-KR" smtClean="0"/>
              <a:t>(application.yml)</a:t>
            </a:r>
            <a:r>
              <a:rPr lang="ko-KR" altLang="en-US" smtClean="0"/>
              <a:t>에 중요한 정보가 평문으로 노출돼 있는 상황이었습니다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특히 </a:t>
            </a:r>
            <a:r>
              <a:rPr lang="en-US" altLang="ko-KR" smtClean="0"/>
              <a:t>DB </a:t>
            </a:r>
            <a:r>
              <a:rPr lang="ko-KR" altLang="en-US" smtClean="0"/>
              <a:t>비밀번호</a:t>
            </a:r>
            <a:r>
              <a:rPr lang="en-US" altLang="ko-KR" smtClean="0"/>
              <a:t>, API </a:t>
            </a:r>
            <a:r>
              <a:rPr lang="ko-KR" altLang="en-US" smtClean="0"/>
              <a:t>키 같은 민감 정보는</a:t>
            </a:r>
          </a:p>
          <a:p>
            <a:r>
              <a:rPr lang="ko-KR" altLang="en-US" smtClean="0"/>
              <a:t>보안적으로 취약할 수 있어서</a:t>
            </a:r>
            <a:r>
              <a:rPr lang="en-US" altLang="ko-KR" smtClean="0"/>
              <a:t>, </a:t>
            </a:r>
            <a:r>
              <a:rPr lang="ko-KR" altLang="en-US" smtClean="0"/>
              <a:t>암호화 도입이 필요하다고 판단했습니다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그리고 </a:t>
            </a:r>
            <a:r>
              <a:rPr lang="en-US" altLang="ko-KR" smtClean="0"/>
              <a:t>Spring Boot</a:t>
            </a:r>
            <a:r>
              <a:rPr lang="ko-KR" altLang="en-US" smtClean="0"/>
              <a:t>에 간편하게 적용할 수 있는 암호화 라이브러리를 찾다가</a:t>
            </a:r>
            <a:r>
              <a:rPr lang="en-US" altLang="ko-KR" smtClean="0"/>
              <a:t>,</a:t>
            </a:r>
          </a:p>
          <a:p>
            <a:r>
              <a:rPr lang="en-US" altLang="ko-KR" smtClean="0"/>
              <a:t>Jasypt</a:t>
            </a:r>
            <a:r>
              <a:rPr lang="ko-KR" altLang="en-US" smtClean="0"/>
              <a:t>를 선택하게 되었습니다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68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특히 </a:t>
            </a:r>
            <a:r>
              <a:rPr lang="en-US" altLang="ko-KR" smtClean="0"/>
              <a:t>Spring Boot</a:t>
            </a:r>
            <a:r>
              <a:rPr lang="ko-KR" altLang="en-US" smtClean="0"/>
              <a:t>와의 호환성이 좋아서</a:t>
            </a:r>
            <a:r>
              <a:rPr lang="en-US" altLang="ko-KR" smtClean="0"/>
              <a:t>, </a:t>
            </a:r>
            <a:r>
              <a:rPr lang="ko-KR" altLang="en-US" smtClean="0"/>
              <a:t>설정 파일 수준에서 암호화를 쉽게 적용할 수 있다는 장점이 있습니다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42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3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807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9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javaOO/enum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smtClean="0">
                <a:solidFill>
                  <a:schemeClr val="bg1"/>
                </a:solidFill>
              </a:rPr>
              <a:t>Jasypt</a:t>
            </a:r>
            <a:r>
              <a:rPr lang="ko-KR" altLang="en-US" sz="5400" b="1" smtClean="0">
                <a:solidFill>
                  <a:schemeClr val="bg1"/>
                </a:solidFill>
              </a:rPr>
              <a:t>를 이용한 안전한</a:t>
            </a:r>
            <a:endParaRPr lang="en-US" altLang="ko-KR" sz="5400" b="1" smtClean="0">
              <a:solidFill>
                <a:schemeClr val="bg1"/>
              </a:solidFill>
            </a:endParaRPr>
          </a:p>
          <a:p>
            <a:r>
              <a:rPr lang="en-US" altLang="ko-KR" sz="5400" b="1">
                <a:solidFill>
                  <a:schemeClr val="bg1"/>
                </a:solidFill>
              </a:rPr>
              <a:t> </a:t>
            </a:r>
            <a:r>
              <a:rPr lang="en-US" altLang="ko-KR" sz="5400" b="1" smtClean="0">
                <a:solidFill>
                  <a:schemeClr val="bg1"/>
                </a:solidFill>
              </a:rPr>
              <a:t>                 </a:t>
            </a:r>
            <a:r>
              <a:rPr lang="ko-KR" altLang="en-US" sz="5400" b="1" smtClean="0">
                <a:solidFill>
                  <a:schemeClr val="bg1"/>
                </a:solidFill>
              </a:rPr>
              <a:t>암호화 </a:t>
            </a:r>
            <a:r>
              <a:rPr lang="ko-KR" altLang="en-US" sz="5400" b="1">
                <a:solidFill>
                  <a:schemeClr val="bg1"/>
                </a:solidFill>
              </a:rPr>
              <a:t>적용기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적용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smtClean="0"/>
              <a:t>3-5. application.yml</a:t>
            </a:r>
            <a:r>
              <a:rPr lang="ko-KR" altLang="en-US" sz="2400"/>
              <a:t>에 암호화 값 적용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00" y="2551305"/>
            <a:ext cx="5164531" cy="35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4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82651" y="2479834"/>
            <a:ext cx="10429646" cy="1474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smtClean="0">
                <a:latin typeface="+mn-ea"/>
              </a:rPr>
              <a:t>Q. </a:t>
            </a:r>
            <a:r>
              <a:rPr lang="en-US" altLang="ko-KR" sz="3200" b="1">
                <a:latin typeface="+mn-ea"/>
              </a:rPr>
              <a:t>Jasypt</a:t>
            </a:r>
            <a:r>
              <a:rPr lang="ko-KR" altLang="en-US" sz="3200" b="1">
                <a:latin typeface="+mn-ea"/>
              </a:rPr>
              <a:t>는 어떤 방식으로 </a:t>
            </a:r>
            <a:r>
              <a:rPr lang="en-US" altLang="ko-KR" sz="3200" b="1">
                <a:latin typeface="+mn-ea"/>
              </a:rPr>
              <a:t>application.yml</a:t>
            </a:r>
            <a:r>
              <a:rPr lang="ko-KR" altLang="en-US" sz="3200" b="1">
                <a:latin typeface="+mn-ea"/>
              </a:rPr>
              <a:t>의 </a:t>
            </a:r>
            <a:r>
              <a:rPr lang="ko-KR" altLang="en-US" sz="3200" b="1">
                <a:latin typeface="+mn-ea"/>
              </a:rPr>
              <a:t>값을 </a:t>
            </a:r>
            <a:endParaRPr lang="en-US" altLang="ko-KR" sz="3200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>
                <a:latin typeface="+mn-ea"/>
              </a:rPr>
              <a:t> </a:t>
            </a:r>
            <a:r>
              <a:rPr lang="en-US" altLang="ko-KR" sz="3200" b="1" smtClean="0">
                <a:latin typeface="+mn-ea"/>
              </a:rPr>
              <a:t>   </a:t>
            </a:r>
            <a:r>
              <a:rPr lang="ko-KR" altLang="en-US" sz="3200" b="1" smtClean="0">
                <a:latin typeface="+mn-ea"/>
              </a:rPr>
              <a:t>자동으로 복호화할까</a:t>
            </a:r>
            <a:r>
              <a:rPr lang="en-US" altLang="ko-KR" sz="3200" b="1" smtClean="0">
                <a:latin typeface="+mn-ea"/>
              </a:rPr>
              <a:t>?</a:t>
            </a:r>
            <a:endParaRPr lang="ko-KR" altLang="en-US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703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58292" y="1645902"/>
            <a:ext cx="104296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AutoNum type="alphaUcPeriod"/>
            </a:pPr>
            <a:r>
              <a:rPr lang="en-US" altLang="ko-KR" sz="3200" b="1" smtClean="0">
                <a:latin typeface="+mn-ea"/>
              </a:rPr>
              <a:t>jasypt-spring-boot</a:t>
            </a:r>
            <a:r>
              <a:rPr lang="ko-KR" altLang="en-US" sz="3200" b="1">
                <a:latin typeface="+mn-ea"/>
              </a:rPr>
              <a:t>는 내부적으로 </a:t>
            </a:r>
            <a:endParaRPr lang="en-US" altLang="ko-KR" sz="3200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smtClean="0">
                <a:latin typeface="+mn-ea"/>
              </a:rPr>
              <a:t>   </a:t>
            </a:r>
            <a:r>
              <a:rPr lang="ko-KR" altLang="en-US" sz="3200" b="1" smtClean="0">
                <a:latin typeface="+mn-ea"/>
              </a:rPr>
              <a:t>아래의 조건을 통해 기본 </a:t>
            </a:r>
            <a:r>
              <a:rPr lang="ko-KR" altLang="en-US" sz="3200" b="1">
                <a:latin typeface="+mn-ea"/>
              </a:rPr>
              <a:t>구현체를 자동 </a:t>
            </a:r>
            <a:r>
              <a:rPr lang="ko-KR" altLang="en-US" sz="3200" b="1" smtClean="0">
                <a:latin typeface="+mn-ea"/>
              </a:rPr>
              <a:t>생성합니다</a:t>
            </a:r>
            <a:r>
              <a:rPr lang="en-US" altLang="ko-KR" sz="3200" b="1" smtClean="0">
                <a:latin typeface="+mn-ea"/>
              </a:rPr>
              <a:t>.</a:t>
            </a:r>
            <a:endParaRPr lang="en-US" altLang="ko-KR" sz="3200" b="1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36270" y="5055655"/>
            <a:ext cx="10429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mtClean="0">
                <a:latin typeface="+mn-ea"/>
              </a:rPr>
              <a:t>하지만 직접 만들면 그 </a:t>
            </a:r>
            <a:r>
              <a:rPr lang="ko-KR" altLang="en-US" sz="3200" b="1">
                <a:latin typeface="+mn-ea"/>
              </a:rPr>
              <a:t>빈이 우선적으로 </a:t>
            </a:r>
            <a:r>
              <a:rPr lang="ko-KR" altLang="en-US" sz="3200" b="1" smtClean="0">
                <a:latin typeface="+mn-ea"/>
              </a:rPr>
              <a:t>사용합니다</a:t>
            </a:r>
            <a:endParaRPr lang="ko-KR" altLang="en-US" sz="3200" b="1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352" y="3215562"/>
            <a:ext cx="9884244" cy="15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2"/>
              </a:rPr>
              <a:t>http://</a:t>
            </a:r>
            <a:r>
              <a:rPr lang="en-US" altLang="ko-KR" smtClean="0">
                <a:latin typeface="+mn-ea"/>
                <a:hlinkClick r:id="rId2"/>
              </a:rPr>
              <a:t>www.jasypt.org</a:t>
            </a:r>
            <a:endParaRPr lang="en-US" altLang="ko-KR" smtClean="0">
              <a:latin typeface="+mn-ea"/>
              <a:hlinkClick r:id="rId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왜 적용했는가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Jasypt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적용 방법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왜 적용했는가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093" y="1769521"/>
            <a:ext cx="5727802" cy="44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Jasypt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15719" y="4091361"/>
            <a:ext cx="8760561" cy="17543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i="1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smtClean="0"/>
              <a:t>Jasypt</a:t>
            </a:r>
            <a:r>
              <a:rPr lang="ko-KR" altLang="en-US"/>
              <a:t>는 개발자가 최소한의 노력으로 자신의 프로젝트에 기본적인 암호화 기능을 추가할 수 있게 해주는 </a:t>
            </a:r>
            <a:r>
              <a:rPr lang="ko-KR" altLang="en-US" b="1">
                <a:solidFill>
                  <a:srgbClr val="FF0000"/>
                </a:solidFill>
              </a:rPr>
              <a:t>자바 라이브러리</a:t>
            </a:r>
            <a:r>
              <a:rPr lang="ko-KR" altLang="en-US"/>
              <a:t>로</a:t>
            </a:r>
            <a:r>
              <a:rPr lang="en-US" altLang="ko-KR"/>
              <a:t>, </a:t>
            </a:r>
            <a:r>
              <a:rPr lang="ko-KR" altLang="en-US"/>
              <a:t>암호화가 작동하는 방식에 대한 심층적인 지식이 없어도 사용할 수 있습니다</a:t>
            </a:r>
            <a:r>
              <a:rPr lang="en-US" altLang="ko-KR" smtClean="0"/>
              <a:t>.”</a:t>
            </a:r>
            <a:r>
              <a:rPr lang="ko-KR" altLang="en-US" i="1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i="1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8" y="1862799"/>
            <a:ext cx="11035663" cy="18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1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Jasypt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Jasypt(Java Simplified Encryption)</a:t>
            </a:r>
            <a:endParaRPr lang="ko-KR" altLang="en-US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Java</a:t>
            </a:r>
            <a:r>
              <a:rPr lang="ko-KR" altLang="en-US" sz="2000" smtClean="0">
                <a:latin typeface="+mn-ea"/>
              </a:rPr>
              <a:t>에서 암복호화를 </a:t>
            </a:r>
            <a:r>
              <a:rPr lang="ko-KR" altLang="en-US" sz="2000" smtClean="0">
                <a:latin typeface="+mn-ea"/>
              </a:rPr>
              <a:t>간편하게 </a:t>
            </a:r>
            <a:r>
              <a:rPr lang="ko-KR" altLang="en-US" sz="2000" smtClean="0">
                <a:latin typeface="+mn-ea"/>
              </a:rPr>
              <a:t>구현할 수 있게 해주는 라이브러리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간편한 사용법</a:t>
            </a:r>
            <a:r>
              <a:rPr lang="en-US" altLang="ko-KR" sz="2000" smtClean="0">
                <a:latin typeface="+mn-ea"/>
              </a:rPr>
              <a:t>, Spring Boot</a:t>
            </a:r>
            <a:r>
              <a:rPr lang="ko-KR" altLang="en-US" sz="2000" smtClean="0">
                <a:latin typeface="+mn-ea"/>
              </a:rPr>
              <a:t>에 사용하기 용이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적용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smtClean="0"/>
              <a:t>3-1. </a:t>
            </a:r>
            <a:r>
              <a:rPr lang="ko-KR" altLang="en-US" sz="2400" smtClean="0"/>
              <a:t>의존성 </a:t>
            </a:r>
            <a:r>
              <a:rPr lang="ko-KR" altLang="en-US" sz="2400"/>
              <a:t>추가 </a:t>
            </a:r>
            <a:r>
              <a:rPr lang="en-US" altLang="ko-KR" sz="2400"/>
              <a:t>(build.gradle</a:t>
            </a:r>
            <a:r>
              <a:rPr lang="en-US" altLang="ko-KR" sz="2400" smtClean="0"/>
              <a:t>)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984" y="2620682"/>
            <a:ext cx="8895283" cy="198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적용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smtClean="0"/>
              <a:t>3-2. Jasypt </a:t>
            </a:r>
            <a:r>
              <a:rPr lang="en-US" altLang="ko-KR" sz="2400"/>
              <a:t>Config </a:t>
            </a:r>
            <a:r>
              <a:rPr lang="ko-KR" altLang="en-US" sz="2400"/>
              <a:t>클래스 작성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930" y="2454605"/>
            <a:ext cx="5683911" cy="396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적용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smtClean="0"/>
              <a:t>3-3. </a:t>
            </a:r>
            <a:r>
              <a:rPr lang="ko-KR" altLang="en-US" sz="2400" smtClean="0"/>
              <a:t>암호화 </a:t>
            </a:r>
            <a:r>
              <a:rPr lang="ko-KR" altLang="en-US" sz="2400"/>
              <a:t>테스트 </a:t>
            </a:r>
            <a:r>
              <a:rPr lang="ko-KR" altLang="en-US" sz="2400" smtClean="0"/>
              <a:t>코드 작성</a:t>
            </a:r>
            <a:r>
              <a:rPr lang="en-US" altLang="ko-KR" sz="2400" smtClean="0"/>
              <a:t>(</a:t>
            </a:r>
            <a:r>
              <a:rPr lang="ko-KR" altLang="en-US" sz="2400" smtClean="0"/>
              <a:t>편의상 </a:t>
            </a:r>
            <a:r>
              <a:rPr lang="en-US" altLang="ko-KR" sz="2400" smtClean="0"/>
              <a:t>1111</a:t>
            </a:r>
            <a:r>
              <a:rPr lang="ko-KR" altLang="en-US" sz="2400" smtClean="0"/>
              <a:t>이라고 가정</a:t>
            </a:r>
            <a:r>
              <a:rPr lang="en-US" altLang="ko-KR" sz="2400" smtClean="0"/>
              <a:t>)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073" y="2460909"/>
            <a:ext cx="8147896" cy="396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적용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smtClean="0"/>
              <a:t>3-4. </a:t>
            </a:r>
            <a:r>
              <a:rPr lang="ko-KR" altLang="en-US" sz="2400" smtClean="0"/>
              <a:t>암호화 </a:t>
            </a:r>
            <a:r>
              <a:rPr lang="ko-KR" altLang="en-US" sz="2400"/>
              <a:t>키 환경 변수 등록 </a:t>
            </a:r>
            <a:r>
              <a:rPr lang="en-US" altLang="ko-KR" sz="2400"/>
              <a:t>(.env)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364" y="2521687"/>
            <a:ext cx="6512354" cy="283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2558</TotalTime>
  <Words>310</Words>
  <Application>Microsoft Office PowerPoint</Application>
  <PresentationFormat>와이드스크린</PresentationFormat>
  <Paragraphs>62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983</cp:revision>
  <dcterms:created xsi:type="dcterms:W3CDTF">2024-06-11T12:37:20Z</dcterms:created>
  <dcterms:modified xsi:type="dcterms:W3CDTF">2025-06-07T10:46:35Z</dcterms:modified>
</cp:coreProperties>
</file>