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65" r:id="rId4"/>
    <p:sldId id="322" r:id="rId5"/>
    <p:sldId id="320" r:id="rId6"/>
    <p:sldId id="267" r:id="rId7"/>
    <p:sldId id="319" r:id="rId8"/>
    <p:sldId id="268" r:id="rId9"/>
    <p:sldId id="275" r:id="rId10"/>
    <p:sldId id="276" r:id="rId11"/>
    <p:sldId id="277" r:id="rId12"/>
    <p:sldId id="278" r:id="rId13"/>
    <p:sldId id="280" r:id="rId14"/>
    <p:sldId id="282" r:id="rId15"/>
    <p:sldId id="321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 Li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6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14T19:45:39.155" idx="2">
    <p:pos x="6000" y="0"/>
    <p:text>Much better.  Can we add animations to explain the multiple steps?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14T19:46:07.065" idx="3">
    <p:pos x="6000" y="0"/>
    <p:text>You are a guru of animated gifs.  Can we add one here?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14T19:49:37.608" idx="5">
    <p:pos x="6000" y="0"/>
    <p:text>We have space to expand each of the challenges. Can you try to make some a high-level slide for each of them, ideally with a nice diagram?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14T19:49:37.608" idx="7">
    <p:pos x="6000" y="0"/>
    <p:text>We have space to expand each of the challenges. Can you try to make some a high-level slide for each of them, ideally with a nice diagram?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14T19:50:01.501" idx="4">
    <p:pos x="6000" y="0"/>
    <p:text>We have space to expand this idea further.  Can you add 2-3 slides to go "deeper"?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0511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Response time saving come from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</a:pPr>
            <a:r>
              <a:rPr lang="en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view is small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</a:pPr>
            <a:r>
              <a:rPr lang="en" sz="1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base dataset time predicate is small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45454"/>
              <a:buFont typeface="Proxima Nova"/>
              <a:buChar char="○"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45454"/>
              <a:buFont typeface="Proxima Nova"/>
              <a:buChar char="○"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Deadline: </a:t>
            </a:r>
            <a:r>
              <a:rPr lang="en" sz="1400" b="1">
                <a:solidFill>
                  <a:schemeClr val="dk2"/>
                </a:solidFill>
              </a:rPr>
              <a:t>2s   </a:t>
            </a:r>
            <a:r>
              <a:rPr lang="en" sz="1400">
                <a:solidFill>
                  <a:schemeClr val="dk2"/>
                </a:solidFill>
              </a:rPr>
              <a:t>Slicing on</a:t>
            </a:r>
            <a:r>
              <a:rPr lang="en" sz="1400" b="1">
                <a:solidFill>
                  <a:schemeClr val="dk2"/>
                </a:solidFill>
              </a:rPr>
              <a:t> “day”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45454"/>
              <a:buFont typeface="Proxima Nova"/>
              <a:buChar char="○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ublicSegments/view/c810ca78-6690-4505-9b67-a27c4f2bcc6a/image.png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rawings/d/1DVGLmyMo6ia1HnKlMWtu4vKYSdfQfflwIJHQTeB47qQ/pub?w=772&amp;h=219" TargetMode="External"/><Relationship Id="rId4" Type="http://schemas.openxmlformats.org/officeDocument/2006/relationships/image" Target="../media/image16.png"/><Relationship Id="rId5" Type="http://schemas.openxmlformats.org/officeDocument/2006/relationships/comments" Target="../comments/comment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berry.ics.uci.edu/demos/twittermap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82350" y="1167974"/>
            <a:ext cx="8649900" cy="20451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Cloudberry: Interactive Analytics and Visualization on Large-Scale </a:t>
            </a:r>
            <a:r>
              <a:rPr lang="en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26" y="3085221"/>
            <a:ext cx="1971595" cy="1971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View </a:t>
            </a:r>
            <a:r>
              <a:rPr lang="en" dirty="0"/>
              <a:t>caching and incremental computation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43" name="Shape 243" descr="RoughDesign - Query Example (1)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200" y="1158455"/>
            <a:ext cx="5916803" cy="385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 descr="RoughDesign - QueryExampleCountTwee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00" y="901700"/>
            <a:ext cx="6546746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7" name="Shape 241"/>
          <p:cNvSpPr txBox="1">
            <a:spLocks noGrp="1"/>
          </p:cNvSpPr>
          <p:nvPr>
            <p:ph type="title"/>
          </p:nvPr>
        </p:nvSpPr>
        <p:spPr>
          <a:xfrm>
            <a:off x="311700" y="3290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View </a:t>
            </a:r>
            <a:r>
              <a:rPr lang="en" dirty="0"/>
              <a:t>caching and incremental computation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What </a:t>
            </a:r>
            <a:r>
              <a:rPr lang="en" dirty="0"/>
              <a:t>if no views? Query Slicing</a:t>
            </a:r>
          </a:p>
        </p:txBody>
      </p:sp>
      <p:pic>
        <p:nvPicPr>
          <p:cNvPr id="256" name="Shape 256" descr="progressive-loading.jpg"/>
          <p:cNvPicPr preferRelativeResize="0"/>
          <p:nvPr/>
        </p:nvPicPr>
        <p:blipFill rotWithShape="1">
          <a:blip r:embed="rId3">
            <a:alphaModFix/>
          </a:blip>
          <a:srcRect b="73355"/>
          <a:stretch/>
        </p:blipFill>
        <p:spPr>
          <a:xfrm>
            <a:off x="1202225" y="2248950"/>
            <a:ext cx="4762500" cy="11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1577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 slicing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71" name="Shape 271" descr="p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1150"/>
            <a:ext cx="6915624" cy="41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000000"/>
              </a:buCl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Other frontend </a:t>
            </a:r>
            <a:r>
              <a:rPr lang="en-US" sz="2400" dirty="0" smtClean="0">
                <a:solidFill>
                  <a:srgbClr val="000000"/>
                </a:solidFill>
              </a:rPr>
              <a:t>solutions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Advanced </a:t>
            </a:r>
            <a:r>
              <a:rPr lang="en" sz="2400" dirty="0">
                <a:solidFill>
                  <a:srgbClr val="000000"/>
                </a:solidFill>
              </a:rPr>
              <a:t>techniques for answering queries using views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Middleware caching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Visualizing large number of records on the frontend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Other </a:t>
            </a:r>
            <a:r>
              <a:rPr lang="en" sz="2400" dirty="0">
                <a:solidFill>
                  <a:srgbClr val="000000"/>
                </a:solidFill>
              </a:rPr>
              <a:t>data domains</a:t>
            </a:r>
          </a:p>
          <a:p>
            <a:pPr marL="342900" lvl="0" indent="-342900" rtl="0">
              <a:spcBef>
                <a:spcPts val="0"/>
              </a:spcBef>
              <a:buFont typeface="Arial"/>
              <a:buChar char="•"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Open challenges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Open</a:t>
            </a:r>
            <a:r>
              <a:rPr lang="en-US" b="1" dirty="0" smtClean="0"/>
              <a:t> source</a:t>
            </a:r>
            <a:endParaRPr lang="en" b="1" dirty="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1017725"/>
            <a:ext cx="6604000" cy="40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Dynamically updating slicing interval value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Dataset: Twitter(</a:t>
            </a:r>
            <a:r>
              <a:rPr lang="en" b="1" u="sng"/>
              <a:t>id</a:t>
            </a:r>
            <a:r>
              <a:rPr lang="en"/>
              <a:t>: int, </a:t>
            </a:r>
            <a:r>
              <a:rPr lang="en" b="1"/>
              <a:t>day</a:t>
            </a:r>
            <a:r>
              <a:rPr lang="en"/>
              <a:t>: date, </a:t>
            </a:r>
            <a:r>
              <a:rPr lang="en" b="1"/>
              <a:t>text</a:t>
            </a:r>
            <a:r>
              <a:rPr lang="en"/>
              <a:t>: string)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Query: </a:t>
            </a:r>
            <a:r>
              <a:rPr lang="en" i="1" u="sng"/>
              <a:t>count number of tweets talking about “zika” from </a:t>
            </a:r>
            <a:r>
              <a:rPr lang="en" b="1" i="1" u="sng"/>
              <a:t>last week</a:t>
            </a:r>
          </a:p>
        </p:txBody>
      </p:sp>
      <p:pic>
        <p:nvPicPr>
          <p:cNvPr id="278" name="Shape 278" descr="pub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62" y="2108512"/>
            <a:ext cx="8286869" cy="2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292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“Eat your own dog food”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A </a:t>
            </a:r>
            <a:r>
              <a:rPr lang="en" sz="2400" dirty="0">
                <a:solidFill>
                  <a:srgbClr val="000000"/>
                </a:solidFill>
              </a:rPr>
              <a:t>general-purpose middleware system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Support </a:t>
            </a:r>
            <a:r>
              <a:rPr lang="en" sz="2400" dirty="0">
                <a:solidFill>
                  <a:srgbClr val="000000"/>
                </a:solidFill>
              </a:rPr>
              <a:t>analytics and visualization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Interactive</a:t>
            </a:r>
            <a:r>
              <a:rPr lang="en" sz="2400" dirty="0">
                <a:solidFill>
                  <a:srgbClr val="000000"/>
                </a:solidFill>
              </a:rPr>
              <a:t>: sub-second response </a:t>
            </a:r>
            <a:r>
              <a:rPr lang="en" sz="2400" dirty="0" smtClean="0">
                <a:solidFill>
                  <a:srgbClr val="000000"/>
                </a:solidFill>
              </a:rPr>
              <a:t>tim</a:t>
            </a:r>
            <a:r>
              <a:rPr lang="en-US" sz="2400" dirty="0" smtClean="0">
                <a:solidFill>
                  <a:srgbClr val="000000"/>
                </a:solidFill>
              </a:rPr>
              <a:t>e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</a:t>
            </a:r>
            <a:r>
              <a:rPr lang="en" dirty="0" smtClean="0"/>
              <a:t>Cloudberry</a:t>
            </a:r>
            <a:r>
              <a:rPr lang="en-US" dirty="0" smtClean="0"/>
              <a:t>?</a:t>
            </a:r>
            <a:endParaRPr lang="en" dirty="0"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Presidential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2012</a:t>
            </a:r>
            <a:endParaRPr lang="en"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926056"/>
            <a:ext cx="4965700" cy="4217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attempt: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“Cherry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demo”</a:t>
            </a:r>
            <a:endParaRPr lang="en"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350003"/>
            <a:ext cx="5930900" cy="3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Our</a:t>
            </a:r>
            <a:r>
              <a:rPr lang="en" dirty="0" smtClean="0"/>
              <a:t> TweetMap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"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56" name="Shape 1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812" y="1017725"/>
            <a:ext cx="7560386" cy="382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42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84425" y="170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Cloudberry: architecture</a:t>
            </a:r>
          </a:p>
        </p:txBody>
      </p:sp>
      <p:pic>
        <p:nvPicPr>
          <p:cNvPr id="169" name="Shape 169" descr="archite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00" y="837250"/>
            <a:ext cx="6915901" cy="407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84425" y="170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 use case: </a:t>
            </a:r>
            <a:r>
              <a:rPr lang="en-US" dirty="0" err="1" smtClean="0"/>
              <a:t>Zika</a:t>
            </a:r>
            <a:r>
              <a:rPr lang="en-US" dirty="0" smtClean="0"/>
              <a:t> analysis</a:t>
            </a:r>
            <a:endParaRPr lang="en" dirty="0"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870600"/>
            <a:ext cx="5854699" cy="34008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5599" y="4369865"/>
            <a:ext cx="8383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of Twitter Data to Track the 2016 </a:t>
            </a:r>
            <a:r>
              <a:rPr lang="en-US" b="1" dirty="0" err="1"/>
              <a:t>Zika</a:t>
            </a:r>
            <a:r>
              <a:rPr lang="en-US" b="1" dirty="0"/>
              <a:t> Virus Epidemic in the United </a:t>
            </a:r>
            <a:r>
              <a:rPr lang="en-US" b="1" dirty="0" smtClean="0"/>
              <a:t>States</a:t>
            </a:r>
            <a:endParaRPr lang="en-US" dirty="0"/>
          </a:p>
          <a:p>
            <a:r>
              <a:rPr lang="de-DE" dirty="0" err="1"/>
              <a:t>Shahir</a:t>
            </a:r>
            <a:r>
              <a:rPr lang="de-DE" dirty="0"/>
              <a:t> Masri</a:t>
            </a:r>
            <a:r>
              <a:rPr lang="de-DE" baseline="30000" dirty="0"/>
              <a:t>1</a:t>
            </a:r>
            <a:r>
              <a:rPr lang="de-DE" dirty="0"/>
              <a:t>, </a:t>
            </a:r>
            <a:r>
              <a:rPr lang="en-US" dirty="0" err="1"/>
              <a:t>Jianfeng</a:t>
            </a:r>
            <a:r>
              <a:rPr lang="en-US" dirty="0"/>
              <a:t> Jia</a:t>
            </a:r>
            <a:r>
              <a:rPr lang="en-US" baseline="30000" dirty="0"/>
              <a:t>2</a:t>
            </a:r>
            <a:r>
              <a:rPr lang="en-US" dirty="0"/>
              <a:t>, Chen Li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Guofa</a:t>
            </a:r>
            <a:r>
              <a:rPr lang="en-US" dirty="0"/>
              <a:t> Zhou</a:t>
            </a:r>
            <a:r>
              <a:rPr lang="de-DE" baseline="30000" dirty="0"/>
              <a:t>1</a:t>
            </a:r>
            <a:r>
              <a:rPr lang="en-US" dirty="0"/>
              <a:t>, Ming-</a:t>
            </a:r>
            <a:r>
              <a:rPr lang="en-US" dirty="0" err="1"/>
              <a:t>Chieh</a:t>
            </a:r>
            <a:r>
              <a:rPr lang="en-US" dirty="0"/>
              <a:t> Lee</a:t>
            </a:r>
            <a:r>
              <a:rPr lang="de-DE" baseline="30000" dirty="0"/>
              <a:t>1</a:t>
            </a:r>
            <a:r>
              <a:rPr lang="en-US" dirty="0"/>
              <a:t>, </a:t>
            </a:r>
            <a:r>
              <a:rPr lang="en-US" dirty="0" err="1"/>
              <a:t>Guiyun</a:t>
            </a:r>
            <a:r>
              <a:rPr lang="en-US" dirty="0"/>
              <a:t> Yan</a:t>
            </a:r>
            <a:r>
              <a:rPr lang="de-DE" baseline="30000" dirty="0"/>
              <a:t>1</a:t>
            </a:r>
            <a:r>
              <a:rPr lang="en-US" dirty="0"/>
              <a:t>, </a:t>
            </a:r>
            <a:r>
              <a:rPr lang="de-DE" dirty="0"/>
              <a:t>Jun Wu</a:t>
            </a:r>
            <a:r>
              <a:rPr lang="de-DE" baseline="30000" dirty="0"/>
              <a:t>1*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388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Many front-end tools can be used</a:t>
            </a:r>
          </a:p>
        </p:txBody>
      </p:sp>
      <p:pic>
        <p:nvPicPr>
          <p:cNvPr id="176" name="Shape 176" descr="D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8700" cy="229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screen-shot-2013-05-21-at-14-36-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975" y="1258225"/>
            <a:ext cx="3528698" cy="240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Screen Shot 2017-01-23 at 4.03.25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0275" y="2799950"/>
            <a:ext cx="3730350" cy="211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140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API </a:t>
            </a:r>
            <a:r>
              <a:rPr lang="en" dirty="0" smtClean="0"/>
              <a:t>Example: </a:t>
            </a:r>
            <a:r>
              <a:rPr lang="en" dirty="0"/>
              <a:t># of “Zika Virus” tweets per state 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36" name="Shape 236" descr="Screen Shot 2017-03-13 at 9.18.4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24" y="713599"/>
            <a:ext cx="4244274" cy="435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230</Words>
  <Application>Microsoft Macintosh PowerPoint</Application>
  <PresentationFormat>On-screen Show (16:9)</PresentationFormat>
  <Paragraphs>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Proxima Nova</vt:lpstr>
      <vt:lpstr>simple-light-2</vt:lpstr>
      <vt:lpstr>Cloudberry: Interactive Analytics and Visualization on Large-Scale Data  The Cloudberry Team </vt:lpstr>
      <vt:lpstr>Why Cloudberry?</vt:lpstr>
      <vt:lpstr>Presidential election 2012</vt:lpstr>
      <vt:lpstr>First attempt: “Cherry demo”</vt:lpstr>
      <vt:lpstr>Our TweetMap in 2017</vt:lpstr>
      <vt:lpstr>Cloudberry: architecture</vt:lpstr>
      <vt:lpstr>A use case: Zika analysis</vt:lpstr>
      <vt:lpstr>Many front-end tools can be used</vt:lpstr>
      <vt:lpstr>API Example: # of “Zika Virus” tweets per state </vt:lpstr>
      <vt:lpstr>View caching and incremental computation</vt:lpstr>
      <vt:lpstr>View caching and incremental computation</vt:lpstr>
      <vt:lpstr>What if no views? Query Slicing</vt:lpstr>
      <vt:lpstr>Query slicing</vt:lpstr>
      <vt:lpstr>Open challenges</vt:lpstr>
      <vt:lpstr>Open source</vt:lpstr>
      <vt:lpstr>Dynamically updating slicing interval value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Cloudberry: Interactive Analytics and Visualization on Large-Scale Data  </dc:title>
  <cp:lastModifiedBy>Chen Li</cp:lastModifiedBy>
  <cp:revision>11</cp:revision>
  <dcterms:modified xsi:type="dcterms:W3CDTF">2017-03-24T21:25:07Z</dcterms:modified>
</cp:coreProperties>
</file>