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ha Desai" initials="ID" lastIdx="1" clrIdx="0">
    <p:extLst>
      <p:ext uri="{19B8F6BF-5375-455C-9EA6-DF929625EA0E}">
        <p15:presenceInfo xmlns:p15="http://schemas.microsoft.com/office/powerpoint/2012/main" userId="ce4033a0ac2738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C3F623-B71C-4442-8FCF-5E9ABB6D55FA}" type="datetimeFigureOut">
              <a:rPr lang="en-IN" smtClean="0"/>
              <a:t>10-12-2022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AAF3A4-C7EA-4430-A9A3-12C49015A8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481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F623-B71C-4442-8FCF-5E9ABB6D55FA}" type="datetimeFigureOut">
              <a:rPr lang="en-IN" smtClean="0"/>
              <a:t>10-12-2022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F3A4-C7EA-4430-A9A3-12C49015A8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608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C3F623-B71C-4442-8FCF-5E9ABB6D55FA}" type="datetimeFigureOut">
              <a:rPr lang="en-IN" smtClean="0"/>
              <a:t>10-12-2022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AAF3A4-C7EA-4430-A9A3-12C49015A8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503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F623-B71C-4442-8FCF-5E9ABB6D55FA}" type="datetimeFigureOut">
              <a:rPr lang="en-IN" smtClean="0"/>
              <a:t>10-12-2022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3AAF3A4-C7EA-4430-A9A3-12C49015A8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761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C3F623-B71C-4442-8FCF-5E9ABB6D55FA}" type="datetimeFigureOut">
              <a:rPr lang="en-IN" smtClean="0"/>
              <a:t>10-12-2022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AAF3A4-C7EA-4430-A9A3-12C49015A8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86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F623-B71C-4442-8FCF-5E9ABB6D55FA}" type="datetimeFigureOut">
              <a:rPr lang="en-IN" smtClean="0"/>
              <a:t>10-12-2022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F3A4-C7EA-4430-A9A3-12C49015A8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987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F623-B71C-4442-8FCF-5E9ABB6D55FA}" type="datetimeFigureOut">
              <a:rPr lang="en-IN" smtClean="0"/>
              <a:t>10-12-2022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F3A4-C7EA-4430-A9A3-12C49015A8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648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F623-B71C-4442-8FCF-5E9ABB6D55FA}" type="datetimeFigureOut">
              <a:rPr lang="en-IN" smtClean="0"/>
              <a:t>10-12-2022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F3A4-C7EA-4430-A9A3-12C49015A82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7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F623-B71C-4442-8FCF-5E9ABB6D55FA}" type="datetimeFigureOut">
              <a:rPr lang="en-IN" smtClean="0"/>
              <a:t>10-12-2022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F3A4-C7EA-4430-A9A3-12C49015A8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26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C3F623-B71C-4442-8FCF-5E9ABB6D55FA}" type="datetimeFigureOut">
              <a:rPr lang="en-IN" smtClean="0"/>
              <a:t>10-12-2022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AAF3A4-C7EA-4430-A9A3-12C49015A8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56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F623-B71C-4442-8FCF-5E9ABB6D55FA}" type="datetimeFigureOut">
              <a:rPr lang="en-IN" smtClean="0"/>
              <a:t>10-12-2022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F3A4-C7EA-4430-A9A3-12C49015A8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487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DC3F623-B71C-4442-8FCF-5E9ABB6D55FA}" type="datetimeFigureOut">
              <a:rPr lang="en-IN" smtClean="0"/>
              <a:t>10-12-2022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3AAF3A4-C7EA-4430-A9A3-12C49015A82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935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FA5F-BE42-0633-B0EB-88C4910B6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MEMBERSHIP TYPE ANALYSIS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8FB5C-3594-A745-3FD7-2CF090F24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PRESENTED BY: ISHA DESAI</a:t>
            </a:r>
          </a:p>
          <a:p>
            <a:r>
              <a:rPr lang="en-US" dirty="0"/>
              <a:t>LAST UPDATED: 10/12/22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01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635B-8661-CB8F-6CA5-BD2186BE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7E31-240F-CF96-8D6C-2BBD9028C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OBJECTIVES OF THE ANALYSIS</a:t>
            </a:r>
          </a:p>
          <a:p>
            <a:r>
              <a:rPr lang="en-US" dirty="0"/>
              <a:t>INSIGHTS DERIVED: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RIDE LENGTH COMPARISON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NUMBER OF RIDES COMPARISON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GENDER REPRESENTATION IN THE EXISTING MEMBERS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START STATIONS POPULAR IN CASUAL RIDERS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END STATIONS POPULAR IN CASUAL RIDERS </a:t>
            </a:r>
          </a:p>
          <a:p>
            <a:r>
              <a:rPr lang="en-US" dirty="0"/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30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1F40-B583-9C48-D85D-08954620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C35AA-FEA5-8A3F-8E49-1DD7F63B5E7A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AC9970-E8B2-E8CA-AA15-64B354D8EF06}"/>
              </a:ext>
            </a:extLst>
          </p:cNvPr>
          <p:cNvSpPr/>
          <p:nvPr/>
        </p:nvSpPr>
        <p:spPr>
          <a:xfrm>
            <a:off x="8620219" y="2405850"/>
            <a:ext cx="2521257" cy="31338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Discussing how the casual riders can be converted to members.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4A6D237-9628-E6ED-3388-4F9D07A67307}"/>
              </a:ext>
            </a:extLst>
          </p:cNvPr>
          <p:cNvSpPr/>
          <p:nvPr/>
        </p:nvSpPr>
        <p:spPr>
          <a:xfrm>
            <a:off x="8620219" y="2405850"/>
            <a:ext cx="2521257" cy="1023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en-IN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B9F9AEF-9153-146C-327E-CBF42347E846}"/>
              </a:ext>
            </a:extLst>
          </p:cNvPr>
          <p:cNvSpPr/>
          <p:nvPr/>
        </p:nvSpPr>
        <p:spPr>
          <a:xfrm>
            <a:off x="1322773" y="2405850"/>
            <a:ext cx="2521257" cy="31338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Understanding the difference between casual riders and riders with annual membership.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6533283-6E95-5157-E8BF-39BF5962B639}"/>
              </a:ext>
            </a:extLst>
          </p:cNvPr>
          <p:cNvSpPr/>
          <p:nvPr/>
        </p:nvSpPr>
        <p:spPr>
          <a:xfrm>
            <a:off x="1322773" y="2405850"/>
            <a:ext cx="2521257" cy="1023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1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34CB20A-6E61-C649-8E7C-6D58535EB4E4}"/>
              </a:ext>
            </a:extLst>
          </p:cNvPr>
          <p:cNvSpPr/>
          <p:nvPr/>
        </p:nvSpPr>
        <p:spPr>
          <a:xfrm>
            <a:off x="4847208" y="2405850"/>
            <a:ext cx="2521257" cy="31338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Analyzing the population type less likely to choose an annual membership. 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3417197-C8B4-D135-2652-A2AA726162DB}"/>
              </a:ext>
            </a:extLst>
          </p:cNvPr>
          <p:cNvSpPr/>
          <p:nvPr/>
        </p:nvSpPr>
        <p:spPr>
          <a:xfrm>
            <a:off x="4847208" y="2405850"/>
            <a:ext cx="2521257" cy="1023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2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32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ACA3-7D01-2BD6-AD36-79665938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0781"/>
            <a:ext cx="11029616" cy="988332"/>
          </a:xfrm>
        </p:spPr>
        <p:txBody>
          <a:bodyPr/>
          <a:lstStyle/>
          <a:p>
            <a:r>
              <a:rPr lang="en-US" dirty="0"/>
              <a:t>Ride length comparison: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5C2CD-EA8D-5D09-860D-3DB7DE0BB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92492"/>
            <a:ext cx="4674388" cy="3633047"/>
          </a:xfrm>
        </p:spPr>
        <p:txBody>
          <a:bodyPr/>
          <a:lstStyle/>
          <a:p>
            <a:r>
              <a:rPr lang="en-US" dirty="0"/>
              <a:t>The data is based on the days of week over the year 2016.</a:t>
            </a:r>
          </a:p>
          <a:p>
            <a:r>
              <a:rPr lang="en-US" dirty="0"/>
              <a:t>Throughout the week, the ride length of casual riders is consistently more than that of the customers with a membership.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BFB2BD-A198-E683-FF06-0CAC77AC0D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55581" y="1882065"/>
            <a:ext cx="6865398" cy="5051855"/>
          </a:xfrm>
        </p:spPr>
      </p:pic>
    </p:spTree>
    <p:extLst>
      <p:ext uri="{BB962C8B-B14F-4D97-AF65-F5344CB8AC3E}">
        <p14:creationId xmlns:p14="http://schemas.microsoft.com/office/powerpoint/2010/main" val="124732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8AA5F-DC1F-2108-5E95-560ADCD78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RIDES COMPARISON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5EC72-03E1-DC1E-F8DE-0FF4F7E9B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4328158" cy="3633047"/>
          </a:xfrm>
        </p:spPr>
        <p:txBody>
          <a:bodyPr/>
          <a:lstStyle/>
          <a:p>
            <a:r>
              <a:rPr lang="en-US" dirty="0"/>
              <a:t>The people with a membership tend to use the bicycle more number of times.</a:t>
            </a:r>
          </a:p>
          <a:p>
            <a:r>
              <a:rPr lang="en-US" dirty="0"/>
              <a:t>Thus the casual riders are not very frequent users.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B492166-7794-74F6-8BA5-58CC363AF1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79868" y="1896983"/>
            <a:ext cx="6741111" cy="4961017"/>
          </a:xfrm>
        </p:spPr>
      </p:pic>
    </p:spTree>
    <p:extLst>
      <p:ext uri="{BB962C8B-B14F-4D97-AF65-F5344CB8AC3E}">
        <p14:creationId xmlns:p14="http://schemas.microsoft.com/office/powerpoint/2010/main" val="268576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30B-9B76-126D-6F51-8CFE5837B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representation in the existing members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CC1F7-976C-8803-0A1E-6BC917033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4629999" cy="3633047"/>
          </a:xfrm>
        </p:spPr>
        <p:txBody>
          <a:bodyPr/>
          <a:lstStyle/>
          <a:p>
            <a:r>
              <a:rPr lang="en-US" dirty="0"/>
              <a:t>Less women are likely to get an annual membership.</a:t>
            </a:r>
          </a:p>
          <a:p>
            <a:r>
              <a:rPr lang="en-US" dirty="0"/>
              <a:t>Further research is needed to determine if more women are preferring </a:t>
            </a:r>
            <a:r>
              <a:rPr lang="en-IN" dirty="0"/>
              <a:t>single-ride or full-day passes.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5A5B8A-6F4D-305A-5D07-01A6174B5E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04155" y="1953088"/>
            <a:ext cx="6687845" cy="4937310"/>
          </a:xfrm>
        </p:spPr>
      </p:pic>
    </p:spTree>
    <p:extLst>
      <p:ext uri="{BB962C8B-B14F-4D97-AF65-F5344CB8AC3E}">
        <p14:creationId xmlns:p14="http://schemas.microsoft.com/office/powerpoint/2010/main" val="358386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36F4-BC74-552B-F320-E0E74383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STATIONS POPULAR IN CASUAL RIDERS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796FF-6F40-4B87-2524-85E9F59A2E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Start stations like </a:t>
            </a:r>
            <a:r>
              <a:rPr lang="en-US" b="1" dirty="0"/>
              <a:t>Streeter Dr &amp; Grand Ave</a:t>
            </a:r>
            <a:r>
              <a:rPr lang="en-US" dirty="0"/>
              <a:t>, </a:t>
            </a:r>
            <a:r>
              <a:rPr lang="en-US" b="1" dirty="0"/>
              <a:t>Lake Shore Dr &amp; Monroe St</a:t>
            </a:r>
            <a:r>
              <a:rPr lang="en-US" dirty="0"/>
              <a:t>, </a:t>
            </a:r>
            <a:r>
              <a:rPr lang="en-US" b="1" dirty="0"/>
              <a:t>Lake Shore Dr &amp; North Blvd</a:t>
            </a:r>
            <a:r>
              <a:rPr lang="en-US" dirty="0"/>
              <a:t> etc. are more popular among the casual riders.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1F5793-AC7B-8B88-0A6C-89FB0FFA50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4167" y="1970843"/>
            <a:ext cx="5743852" cy="4852680"/>
          </a:xfrm>
        </p:spPr>
      </p:pic>
    </p:spTree>
    <p:extLst>
      <p:ext uri="{BB962C8B-B14F-4D97-AF65-F5344CB8AC3E}">
        <p14:creationId xmlns:p14="http://schemas.microsoft.com/office/powerpoint/2010/main" val="430683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3CAB-3E56-CB03-4368-D09E26FE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STATIONS POPULAR IN CASUAL RIDERS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DD3B-348D-1029-D5DD-D56215B076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End stations like </a:t>
            </a:r>
            <a:r>
              <a:rPr lang="en-US" b="1" dirty="0"/>
              <a:t>Streeter Dr &amp; Grand Ave</a:t>
            </a:r>
            <a:r>
              <a:rPr lang="en-US" dirty="0"/>
              <a:t>, </a:t>
            </a:r>
            <a:r>
              <a:rPr lang="en-US" b="1" dirty="0"/>
              <a:t>Lake Shore Dr &amp; Monroe St</a:t>
            </a:r>
            <a:r>
              <a:rPr lang="en-US" dirty="0"/>
              <a:t>, </a:t>
            </a:r>
            <a:r>
              <a:rPr lang="en-US" b="1" dirty="0"/>
              <a:t>Lake Shore Dr &amp; North Blvd</a:t>
            </a:r>
            <a:r>
              <a:rPr lang="en-US" dirty="0"/>
              <a:t> etc. are more popular among the casual riders.</a:t>
            </a:r>
            <a:endParaRPr lang="en-IN" dirty="0"/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8767D1-701B-C421-4CA5-7B448D706D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3044" y="1961965"/>
            <a:ext cx="5663953" cy="4866460"/>
          </a:xfrm>
        </p:spPr>
      </p:pic>
    </p:spTree>
    <p:extLst>
      <p:ext uri="{BB962C8B-B14F-4D97-AF65-F5344CB8AC3E}">
        <p14:creationId xmlns:p14="http://schemas.microsoft.com/office/powerpoint/2010/main" val="133499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F87005-2B7E-2383-8854-C4891AE3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01E1F-1A9F-7AB8-5025-B4E47DFE5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Casual riders are more likely to travel on a few days, but use the bicycle for a long ride.</a:t>
            </a:r>
          </a:p>
          <a:p>
            <a:r>
              <a:rPr lang="en-US" dirty="0"/>
              <a:t>Female riders appear to be less likely to get an annual membership.  Additional policies for women riders might improve the situation.</a:t>
            </a:r>
          </a:p>
          <a:p>
            <a:r>
              <a:rPr lang="en-US" dirty="0"/>
              <a:t>Data related to the gender of casual riders will help to further improve the decision making, for increasing the number of women who are annual members.</a:t>
            </a:r>
          </a:p>
          <a:p>
            <a:r>
              <a:rPr lang="en-US" dirty="0"/>
              <a:t>There are a few start and end stations that are preferred by most casual riders.  Discounts on memberships for the riders between these stations might boost the membership numbers.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14069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93</TotalTime>
  <Words>368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 Rounded MT Bold</vt:lpstr>
      <vt:lpstr>Gill Sans MT</vt:lpstr>
      <vt:lpstr>Wingdings 2</vt:lpstr>
      <vt:lpstr>Dividend</vt:lpstr>
      <vt:lpstr>MEMBERSHIP TYPE ANALYSIS</vt:lpstr>
      <vt:lpstr>Table of contents</vt:lpstr>
      <vt:lpstr>OBJECTIVES</vt:lpstr>
      <vt:lpstr>Ride length comparison:</vt:lpstr>
      <vt:lpstr>NUMBER OF RIDES COMPARISON </vt:lpstr>
      <vt:lpstr>Gender representation in the existing members</vt:lpstr>
      <vt:lpstr>START STATIONS POPULAR IN CASUAL RIDERS</vt:lpstr>
      <vt:lpstr>END STATIONS POPULAR IN CASUAL RIDERS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MEMBERSHIP TYPE ANALYSIS</dc:title>
  <dc:creator>Isha Desai</dc:creator>
  <cp:lastModifiedBy>Isha Desai</cp:lastModifiedBy>
  <cp:revision>5</cp:revision>
  <dcterms:created xsi:type="dcterms:W3CDTF">2022-12-10T04:38:16Z</dcterms:created>
  <dcterms:modified xsi:type="dcterms:W3CDTF">2022-12-10T07:30:53Z</dcterms:modified>
</cp:coreProperties>
</file>