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2" r:id="rId7"/>
    <p:sldId id="265" r:id="rId8"/>
    <p:sldId id="263" r:id="rId9"/>
    <p:sldId id="264" r:id="rId10"/>
  </p:sldIdLst>
  <p:sldSz cx="10972800" cy="8229600" type="B4JIS"/>
  <p:notesSz cx="8229600" cy="14630400"/>
  <p:embeddedFontLst>
    <p:embeddedFont>
      <p:font typeface="Red Hat Text" panose="020B0604020202020204" charset="0"/>
      <p:regular r:id="rId12"/>
    </p:embeddedFont>
    <p:embeddedFont>
      <p:font typeface="Roboto Light" panose="02000000000000000000" pitchFamily="2" charset="0"/>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12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507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46836"/>
            <a:ext cx="932688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4322446"/>
            <a:ext cx="82296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30542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2169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438150"/>
            <a:ext cx="236601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438150"/>
            <a:ext cx="696087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66640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85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867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739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741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4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442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4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5807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2051688"/>
            <a:ext cx="946404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5507358"/>
            <a:ext cx="946404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2175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2190750"/>
            <a:ext cx="46634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2190750"/>
            <a:ext cx="46634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72298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438152"/>
            <a:ext cx="946404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2017396"/>
            <a:ext cx="464200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55810" y="3006090"/>
            <a:ext cx="464200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2017396"/>
            <a:ext cx="466486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5554981" y="3006090"/>
            <a:ext cx="4664869"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44513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53820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28173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1184912"/>
            <a:ext cx="555498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3783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1184912"/>
            <a:ext cx="555498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68057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438152"/>
            <a:ext cx="946404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2190750"/>
            <a:ext cx="946404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7627622"/>
            <a:ext cx="246888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12/11/2024</a:t>
            </a:fld>
            <a:endParaRPr lang="en-US" dirty="0"/>
          </a:p>
        </p:txBody>
      </p:sp>
      <p:sp>
        <p:nvSpPr>
          <p:cNvPr id="5" name="Footer Placeholder 4"/>
          <p:cNvSpPr>
            <a:spLocks noGrp="1"/>
          </p:cNvSpPr>
          <p:nvPr>
            <p:ph type="ftr" sz="quarter" idx="3"/>
          </p:nvPr>
        </p:nvSpPr>
        <p:spPr>
          <a:xfrm>
            <a:off x="3634740" y="7627622"/>
            <a:ext cx="370332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49540" y="7627622"/>
            <a:ext cx="246888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6725009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0"/>
            <a:ext cx="4114800" cy="6172200"/>
          </a:xfrm>
          <a:prstGeom prst="rect">
            <a:avLst/>
          </a:prstGeom>
        </p:spPr>
      </p:pic>
      <p:sp>
        <p:nvSpPr>
          <p:cNvPr id="3" name="Text 0"/>
          <p:cNvSpPr/>
          <p:nvPr/>
        </p:nvSpPr>
        <p:spPr>
          <a:xfrm>
            <a:off x="4743093" y="2211973"/>
            <a:ext cx="5601415" cy="1584038"/>
          </a:xfrm>
          <a:prstGeom prst="rect">
            <a:avLst/>
          </a:prstGeom>
          <a:noFill/>
          <a:ln/>
        </p:spPr>
        <p:txBody>
          <a:bodyPr wrap="square" lIns="0" tIns="0" rIns="0" bIns="0" rtlCol="0" anchor="t"/>
          <a:lstStyle/>
          <a:p>
            <a:pPr>
              <a:lnSpc>
                <a:spcPts val="4125"/>
              </a:lnSpc>
            </a:pPr>
            <a:r>
              <a:rPr lang="en-US" sz="3300" dirty="0"/>
              <a:t>MATLAB-Based System to Calculate Manual Car Parking Fees</a:t>
            </a:r>
          </a:p>
        </p:txBody>
      </p:sp>
      <p:sp>
        <p:nvSpPr>
          <p:cNvPr id="4" name="Text 1"/>
          <p:cNvSpPr/>
          <p:nvPr/>
        </p:nvSpPr>
        <p:spPr>
          <a:xfrm>
            <a:off x="4743093" y="4065240"/>
            <a:ext cx="5601415" cy="1436340"/>
          </a:xfrm>
          <a:prstGeom prst="rect">
            <a:avLst/>
          </a:prstGeom>
          <a:noFill/>
          <a:ln/>
        </p:spPr>
        <p:txBody>
          <a:bodyPr wrap="square" lIns="0" tIns="0" rIns="0" bIns="0" rtlCol="0" anchor="t"/>
          <a:lstStyle/>
          <a:p>
            <a:r>
              <a:rPr lang="en-US" sz="1400" dirty="0">
                <a:latin typeface="Roboto Light" panose="02000000000000000000" pitchFamily="2" charset="0"/>
                <a:ea typeface="Roboto Light" panose="02000000000000000000" pitchFamily="2" charset="0"/>
                <a:cs typeface="Roboto Light" panose="02000000000000000000" pitchFamily="2" charset="0"/>
              </a:rPr>
              <a:t>Traditional parking fee management methods often result in inefficiencies and customer dissatisfaction. This presentation introduces an innovative, manual parking fee system powered by MATLAB programming. By streamlining the fee calculation and payment processes, this system aims to enhance operational efficiency and significantly improve the overall parking experience for both customers and operators.</a:t>
            </a:r>
            <a:endParaRPr lang="en-US" sz="1388"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5" name="Shape 2"/>
          <p:cNvSpPr/>
          <p:nvPr/>
        </p:nvSpPr>
        <p:spPr>
          <a:xfrm>
            <a:off x="4743093" y="5716875"/>
            <a:ext cx="287179" cy="287179"/>
          </a:xfrm>
          <a:prstGeom prst="roundRect">
            <a:avLst>
              <a:gd name="adj" fmla="val 23878209"/>
            </a:avLst>
          </a:prstGeom>
          <a:noFill/>
          <a:ln w="7620">
            <a:solidFill>
              <a:srgbClr val="FFFFFF"/>
            </a:solidFill>
            <a:prstDash val="solid"/>
          </a:ln>
        </p:spPr>
      </p:sp>
      <p:sp>
        <p:nvSpPr>
          <p:cNvPr id="7" name="Text 3"/>
          <p:cNvSpPr/>
          <p:nvPr/>
        </p:nvSpPr>
        <p:spPr>
          <a:xfrm>
            <a:off x="5120016" y="5703481"/>
            <a:ext cx="937349" cy="314147"/>
          </a:xfrm>
          <a:prstGeom prst="rect">
            <a:avLst/>
          </a:prstGeom>
          <a:noFill/>
          <a:ln/>
        </p:spPr>
        <p:txBody>
          <a:bodyPr wrap="none" lIns="0" tIns="0" rIns="0" bIns="0" rtlCol="0" anchor="t"/>
          <a:lstStyle/>
          <a:p>
            <a:pPr>
              <a:lnSpc>
                <a:spcPts val="2438"/>
              </a:lnSpc>
            </a:pPr>
            <a:endParaRPr lang="en-US" sz="1763" dirty="0"/>
          </a:p>
        </p:txBody>
      </p:sp>
      <p:sp>
        <p:nvSpPr>
          <p:cNvPr id="10" name="TextBox 9">
            <a:extLst>
              <a:ext uri="{FF2B5EF4-FFF2-40B4-BE49-F238E27FC236}">
                <a16:creationId xmlns:a16="http://schemas.microsoft.com/office/drawing/2014/main" id="{D6A0B046-154F-70F0-1893-97EAEF713578}"/>
              </a:ext>
            </a:extLst>
          </p:cNvPr>
          <p:cNvSpPr txBox="1"/>
          <p:nvPr/>
        </p:nvSpPr>
        <p:spPr>
          <a:xfrm>
            <a:off x="8866208" y="6855887"/>
            <a:ext cx="2395959" cy="1169551"/>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Group Members:</a:t>
            </a:r>
          </a:p>
          <a:p>
            <a:r>
              <a:rPr lang="en-US" sz="1400" dirty="0">
                <a:latin typeface="Roboto Light" panose="02000000000000000000" pitchFamily="2" charset="0"/>
                <a:ea typeface="Roboto Light" panose="02000000000000000000" pitchFamily="2" charset="0"/>
                <a:cs typeface="Roboto Light" panose="02000000000000000000" pitchFamily="2" charset="0"/>
              </a:rPr>
              <a:t>Ishika Modi</a:t>
            </a:r>
          </a:p>
          <a:p>
            <a:r>
              <a:rPr lang="en-US" sz="1400" dirty="0">
                <a:latin typeface="Roboto Light" panose="02000000000000000000" pitchFamily="2" charset="0"/>
                <a:ea typeface="Roboto Light" panose="02000000000000000000" pitchFamily="2" charset="0"/>
                <a:cs typeface="Roboto Light" panose="02000000000000000000" pitchFamily="2" charset="0"/>
              </a:rPr>
              <a:t>Devanshi Upadhayay</a:t>
            </a:r>
          </a:p>
          <a:p>
            <a:r>
              <a:rPr lang="en-US" sz="1400" dirty="0" err="1">
                <a:latin typeface="Roboto Light" panose="02000000000000000000" pitchFamily="2" charset="0"/>
                <a:ea typeface="Roboto Light" panose="02000000000000000000" pitchFamily="2" charset="0"/>
                <a:cs typeface="Roboto Light" panose="02000000000000000000" pitchFamily="2" charset="0"/>
              </a:rPr>
              <a:t>Devank</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Sarad</a:t>
            </a: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r>
              <a:rPr lang="en-US" sz="1400" dirty="0">
                <a:latin typeface="Roboto Light" panose="02000000000000000000" pitchFamily="2" charset="0"/>
                <a:ea typeface="Roboto Light" panose="02000000000000000000" pitchFamily="2" charset="0"/>
                <a:cs typeface="Roboto Light" panose="02000000000000000000" pitchFamily="2" charset="0"/>
              </a:rPr>
              <a:t>Ansh Yadav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8293" y="2473791"/>
            <a:ext cx="7429143" cy="528013"/>
          </a:xfrm>
          <a:prstGeom prst="rect">
            <a:avLst/>
          </a:prstGeom>
          <a:noFill/>
          <a:ln/>
        </p:spPr>
        <p:txBody>
          <a:bodyPr wrap="none" lIns="0" tIns="0" rIns="0" bIns="0" rtlCol="0" anchor="t"/>
          <a:lstStyle/>
          <a:p>
            <a:pPr>
              <a:lnSpc>
                <a:spcPts val="4125"/>
              </a:lnSpc>
            </a:pPr>
            <a:r>
              <a:rPr lang="en-US" sz="3300" dirty="0">
                <a:solidFill>
                  <a:srgbClr val="1F1E1E"/>
                </a:solidFill>
                <a:latin typeface="Red Hat Text" pitchFamily="34" charset="0"/>
                <a:ea typeface="Red Hat Text" pitchFamily="34" charset="-122"/>
                <a:cs typeface="Red Hat Text" pitchFamily="34" charset="-120"/>
              </a:rPr>
              <a:t>Limitations of Manual Fee Management</a:t>
            </a:r>
            <a:endParaRPr lang="en-US" sz="3300" dirty="0"/>
          </a:p>
        </p:txBody>
      </p:sp>
      <p:sp>
        <p:nvSpPr>
          <p:cNvPr id="3" name="Text 1"/>
          <p:cNvSpPr/>
          <p:nvPr/>
        </p:nvSpPr>
        <p:spPr>
          <a:xfrm>
            <a:off x="628293" y="3450521"/>
            <a:ext cx="2100620" cy="263962"/>
          </a:xfrm>
          <a:prstGeom prst="rect">
            <a:avLst/>
          </a:prstGeom>
          <a:noFill/>
          <a:ln/>
        </p:spPr>
        <p:txBody>
          <a:bodyPr wrap="none" lIns="0" tIns="0" rIns="0" bIns="0" rtlCol="0" anchor="t"/>
          <a:lstStyle/>
          <a:p>
            <a:pPr>
              <a:lnSpc>
                <a:spcPts val="2063"/>
              </a:lnSpc>
            </a:pPr>
            <a:r>
              <a:rPr lang="en-US" sz="1650" dirty="0">
                <a:solidFill>
                  <a:srgbClr val="1F1E1E"/>
                </a:solidFill>
                <a:latin typeface="Red Hat Text" pitchFamily="34" charset="0"/>
                <a:ea typeface="Red Hat Text" pitchFamily="34" charset="-122"/>
                <a:cs typeface="Red Hat Text" pitchFamily="34" charset="-120"/>
              </a:rPr>
              <a:t>Error-prone</a:t>
            </a:r>
            <a:endParaRPr lang="en-US" sz="1650" dirty="0"/>
          </a:p>
        </p:txBody>
      </p:sp>
      <p:sp>
        <p:nvSpPr>
          <p:cNvPr id="4" name="Text 2"/>
          <p:cNvSpPr/>
          <p:nvPr/>
        </p:nvSpPr>
        <p:spPr>
          <a:xfrm>
            <a:off x="628293" y="3893969"/>
            <a:ext cx="2100620" cy="1436340"/>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Manual calculations are prone to human error, leading to inaccurate charges and potential disputes.</a:t>
            </a:r>
            <a:endParaRPr lang="en-US" sz="1388" dirty="0"/>
          </a:p>
        </p:txBody>
      </p:sp>
      <p:sp>
        <p:nvSpPr>
          <p:cNvPr id="5" name="Text 3"/>
          <p:cNvSpPr/>
          <p:nvPr/>
        </p:nvSpPr>
        <p:spPr>
          <a:xfrm>
            <a:off x="3172540" y="3450521"/>
            <a:ext cx="2100620" cy="263962"/>
          </a:xfrm>
          <a:prstGeom prst="rect">
            <a:avLst/>
          </a:prstGeom>
          <a:noFill/>
          <a:ln/>
        </p:spPr>
        <p:txBody>
          <a:bodyPr wrap="none" lIns="0" tIns="0" rIns="0" bIns="0" rtlCol="0" anchor="t"/>
          <a:lstStyle/>
          <a:p>
            <a:pPr>
              <a:lnSpc>
                <a:spcPts val="2063"/>
              </a:lnSpc>
            </a:pPr>
            <a:r>
              <a:rPr lang="en-US" sz="1650" dirty="0">
                <a:solidFill>
                  <a:srgbClr val="1F1E1E"/>
                </a:solidFill>
                <a:latin typeface="Red Hat Text" pitchFamily="34" charset="0"/>
                <a:ea typeface="Red Hat Text" pitchFamily="34" charset="-122"/>
                <a:cs typeface="Red Hat Text" pitchFamily="34" charset="-120"/>
              </a:rPr>
              <a:t>Time-consuming</a:t>
            </a:r>
            <a:endParaRPr lang="en-US" sz="1650" dirty="0"/>
          </a:p>
        </p:txBody>
      </p:sp>
      <p:sp>
        <p:nvSpPr>
          <p:cNvPr id="6" name="Text 4"/>
          <p:cNvSpPr/>
          <p:nvPr/>
        </p:nvSpPr>
        <p:spPr>
          <a:xfrm>
            <a:off x="3172540" y="3893969"/>
            <a:ext cx="2100620" cy="1149072"/>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Manual processes can be slow and inefficient, creating long queues and frustrating drivers.</a:t>
            </a:r>
            <a:endParaRPr lang="en-US" sz="1388" dirty="0"/>
          </a:p>
        </p:txBody>
      </p:sp>
      <p:sp>
        <p:nvSpPr>
          <p:cNvPr id="7" name="Text 5"/>
          <p:cNvSpPr/>
          <p:nvPr/>
        </p:nvSpPr>
        <p:spPr>
          <a:xfrm>
            <a:off x="5716786" y="3450521"/>
            <a:ext cx="2100620" cy="263962"/>
          </a:xfrm>
          <a:prstGeom prst="rect">
            <a:avLst/>
          </a:prstGeom>
          <a:noFill/>
          <a:ln/>
        </p:spPr>
        <p:txBody>
          <a:bodyPr wrap="none" lIns="0" tIns="0" rIns="0" bIns="0" rtlCol="0" anchor="t"/>
          <a:lstStyle/>
          <a:p>
            <a:pPr>
              <a:lnSpc>
                <a:spcPts val="2063"/>
              </a:lnSpc>
            </a:pPr>
            <a:r>
              <a:rPr lang="en-US" sz="1650" dirty="0">
                <a:solidFill>
                  <a:srgbClr val="1F1E1E"/>
                </a:solidFill>
                <a:latin typeface="Red Hat Text" pitchFamily="34" charset="0"/>
                <a:ea typeface="Red Hat Text" pitchFamily="34" charset="-122"/>
                <a:cs typeface="Red Hat Text" pitchFamily="34" charset="-120"/>
              </a:rPr>
              <a:t>Inflexible</a:t>
            </a:r>
            <a:endParaRPr lang="en-US" sz="1650" dirty="0"/>
          </a:p>
        </p:txBody>
      </p:sp>
      <p:sp>
        <p:nvSpPr>
          <p:cNvPr id="8" name="Text 6"/>
          <p:cNvSpPr/>
          <p:nvPr/>
        </p:nvSpPr>
        <p:spPr>
          <a:xfrm>
            <a:off x="5716786" y="3893969"/>
            <a:ext cx="2100620" cy="1436340"/>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Manual systems are inflexible, struggling to adapt to dynamic pricing models and complex scenarios.</a:t>
            </a:r>
            <a:endParaRPr lang="en-US" sz="1388" dirty="0"/>
          </a:p>
        </p:txBody>
      </p:sp>
      <p:sp>
        <p:nvSpPr>
          <p:cNvPr id="9" name="Text 7"/>
          <p:cNvSpPr/>
          <p:nvPr/>
        </p:nvSpPr>
        <p:spPr>
          <a:xfrm>
            <a:off x="8261032" y="3450520"/>
            <a:ext cx="2100620" cy="527924"/>
          </a:xfrm>
          <a:prstGeom prst="rect">
            <a:avLst/>
          </a:prstGeom>
          <a:noFill/>
          <a:ln/>
        </p:spPr>
        <p:txBody>
          <a:bodyPr wrap="square" lIns="0" tIns="0" rIns="0" bIns="0" rtlCol="0" anchor="t"/>
          <a:lstStyle/>
          <a:p>
            <a:pPr>
              <a:lnSpc>
                <a:spcPts val="2063"/>
              </a:lnSpc>
            </a:pPr>
            <a:r>
              <a:rPr lang="en-US" sz="1650" dirty="0">
                <a:solidFill>
                  <a:srgbClr val="1F1E1E"/>
                </a:solidFill>
                <a:latin typeface="Red Hat Text" pitchFamily="34" charset="0"/>
                <a:ea typeface="Red Hat Text" pitchFamily="34" charset="-122"/>
                <a:cs typeface="Red Hat Text" pitchFamily="34" charset="-120"/>
              </a:rPr>
              <a:t>Customer Dissatisfaction</a:t>
            </a:r>
            <a:endParaRPr lang="en-US" sz="1650" dirty="0"/>
          </a:p>
        </p:txBody>
      </p:sp>
      <p:sp>
        <p:nvSpPr>
          <p:cNvPr id="10" name="Text 8"/>
          <p:cNvSpPr/>
          <p:nvPr/>
        </p:nvSpPr>
        <p:spPr>
          <a:xfrm>
            <a:off x="8261032" y="4157930"/>
            <a:ext cx="2100620" cy="1436340"/>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Long wait times, inaccurate charges, and a lack of transparency can lead to negative customer experiences.</a:t>
            </a:r>
            <a:endParaRPr lang="en-US" sz="138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858000" y="1028700"/>
            <a:ext cx="4114800" cy="6172200"/>
          </a:xfrm>
          <a:prstGeom prst="rect">
            <a:avLst/>
          </a:prstGeom>
        </p:spPr>
      </p:pic>
      <p:sp>
        <p:nvSpPr>
          <p:cNvPr id="3" name="Text 0"/>
          <p:cNvSpPr/>
          <p:nvPr/>
        </p:nvSpPr>
        <p:spPr>
          <a:xfrm>
            <a:off x="625436" y="1520279"/>
            <a:ext cx="5607130" cy="1051203"/>
          </a:xfrm>
          <a:prstGeom prst="rect">
            <a:avLst/>
          </a:prstGeom>
          <a:noFill/>
          <a:ln/>
        </p:spPr>
        <p:txBody>
          <a:bodyPr wrap="square" lIns="0" tIns="0" rIns="0" bIns="0" rtlCol="0" anchor="t"/>
          <a:lstStyle/>
          <a:p>
            <a:pPr>
              <a:lnSpc>
                <a:spcPts val="4125"/>
              </a:lnSpc>
            </a:pPr>
            <a:r>
              <a:rPr lang="en-US" sz="3300" dirty="0">
                <a:solidFill>
                  <a:srgbClr val="1F1E1E"/>
                </a:solidFill>
                <a:latin typeface="Red Hat Text" pitchFamily="34" charset="0"/>
                <a:ea typeface="Red Hat Text" pitchFamily="34" charset="-122"/>
                <a:cs typeface="Red Hat Text" pitchFamily="34" charset="-120"/>
              </a:rPr>
              <a:t>Introducing an Manual Parking Fee System</a:t>
            </a:r>
            <a:endParaRPr lang="en-US" sz="3300" dirty="0"/>
          </a:p>
        </p:txBody>
      </p:sp>
      <p:sp>
        <p:nvSpPr>
          <p:cNvPr id="4" name="Shape 1"/>
          <p:cNvSpPr/>
          <p:nvPr/>
        </p:nvSpPr>
        <p:spPr>
          <a:xfrm>
            <a:off x="625436" y="3040470"/>
            <a:ext cx="402014" cy="402014"/>
          </a:xfrm>
          <a:prstGeom prst="roundRect">
            <a:avLst>
              <a:gd name="adj" fmla="val 6668"/>
            </a:avLst>
          </a:prstGeom>
          <a:solidFill>
            <a:srgbClr val="F3E8E8"/>
          </a:solidFill>
          <a:ln/>
        </p:spPr>
      </p:sp>
      <p:sp>
        <p:nvSpPr>
          <p:cNvPr id="5" name="Text 2"/>
          <p:cNvSpPr/>
          <p:nvPr/>
        </p:nvSpPr>
        <p:spPr>
          <a:xfrm>
            <a:off x="787688" y="3115300"/>
            <a:ext cx="77420" cy="252264"/>
          </a:xfrm>
          <a:prstGeom prst="rect">
            <a:avLst/>
          </a:prstGeom>
          <a:noFill/>
          <a:ln/>
        </p:spPr>
        <p:txBody>
          <a:bodyPr wrap="none" lIns="0" tIns="0" rIns="0" bIns="0" rtlCol="0" anchor="t"/>
          <a:lstStyle/>
          <a:p>
            <a:pPr algn="ctr">
              <a:lnSpc>
                <a:spcPts val="1950"/>
              </a:lnSpc>
            </a:pPr>
            <a:r>
              <a:rPr lang="en-US" sz="1950" dirty="0">
                <a:solidFill>
                  <a:srgbClr val="3B3535"/>
                </a:solidFill>
                <a:latin typeface="Red Hat Text" pitchFamily="34" charset="0"/>
                <a:ea typeface="Red Hat Text" pitchFamily="34" charset="-122"/>
                <a:cs typeface="Red Hat Text" pitchFamily="34" charset="-120"/>
              </a:rPr>
              <a:t>1</a:t>
            </a:r>
            <a:endParaRPr lang="en-US" sz="1950" dirty="0"/>
          </a:p>
        </p:txBody>
      </p:sp>
      <p:sp>
        <p:nvSpPr>
          <p:cNvPr id="6" name="Text 3"/>
          <p:cNvSpPr/>
          <p:nvPr/>
        </p:nvSpPr>
        <p:spPr>
          <a:xfrm>
            <a:off x="1206133" y="3040469"/>
            <a:ext cx="2133570" cy="525423"/>
          </a:xfrm>
          <a:prstGeom prst="rect">
            <a:avLst/>
          </a:prstGeom>
          <a:noFill/>
          <a:ln/>
        </p:spPr>
        <p:txBody>
          <a:bodyPr wrap="square" lIns="0" tIns="0" rIns="0" bIns="0" rtlCol="0" anchor="t"/>
          <a:lstStyle/>
          <a:p>
            <a:pPr>
              <a:lnSpc>
                <a:spcPts val="2063"/>
              </a:lnSpc>
            </a:pPr>
            <a:r>
              <a:rPr lang="en-US" sz="1650" dirty="0">
                <a:solidFill>
                  <a:srgbClr val="3B3535"/>
                </a:solidFill>
                <a:latin typeface="Red Hat Text" pitchFamily="34" charset="0"/>
                <a:ea typeface="Red Hat Text" pitchFamily="34" charset="-122"/>
                <a:cs typeface="Red Hat Text" pitchFamily="34" charset="-120"/>
              </a:rPr>
              <a:t>Manual</a:t>
            </a:r>
          </a:p>
          <a:p>
            <a:pPr>
              <a:lnSpc>
                <a:spcPts val="2063"/>
              </a:lnSpc>
            </a:pPr>
            <a:r>
              <a:rPr lang="en-US" sz="1650" dirty="0">
                <a:solidFill>
                  <a:srgbClr val="3B3535"/>
                </a:solidFill>
                <a:latin typeface="Red Hat Text" pitchFamily="34" charset="0"/>
                <a:ea typeface="Red Hat Text" pitchFamily="34" charset="-122"/>
                <a:cs typeface="Red Hat Text" pitchFamily="34" charset="-120"/>
              </a:rPr>
              <a:t> Calculation</a:t>
            </a:r>
            <a:endParaRPr lang="en-US" sz="1650" dirty="0"/>
          </a:p>
        </p:txBody>
      </p:sp>
      <p:sp>
        <p:nvSpPr>
          <p:cNvPr id="7" name="Text 4"/>
          <p:cNvSpPr/>
          <p:nvPr/>
        </p:nvSpPr>
        <p:spPr>
          <a:xfrm>
            <a:off x="1206133" y="3673049"/>
            <a:ext cx="2133570" cy="1143357"/>
          </a:xfrm>
          <a:prstGeom prst="rect">
            <a:avLst/>
          </a:prstGeom>
          <a:noFill/>
          <a:ln/>
        </p:spPr>
        <p:txBody>
          <a:bodyPr wrap="square" lIns="0" tIns="0" rIns="0" bIns="0" rtlCol="0" anchor="t"/>
          <a:lstStyle/>
          <a:p>
            <a:pPr>
              <a:lnSpc>
                <a:spcPts val="2250"/>
              </a:lnSpc>
            </a:pPr>
            <a:r>
              <a:rPr lang="en-US" sz="1400" dirty="0">
                <a:latin typeface="Roboto Light" panose="02000000000000000000" pitchFamily="2" charset="0"/>
                <a:ea typeface="Roboto Light" panose="02000000000000000000" pitchFamily="2" charset="0"/>
                <a:cs typeface="Roboto Light" panose="02000000000000000000" pitchFamily="2" charset="0"/>
              </a:rPr>
              <a:t>The system relies on MATLAB to manually calculate fees based on entry and exit times.</a:t>
            </a:r>
            <a:endParaRPr lang="en-US" sz="1388"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Shape 5"/>
          <p:cNvSpPr/>
          <p:nvPr/>
        </p:nvSpPr>
        <p:spPr>
          <a:xfrm>
            <a:off x="3518387" y="3040470"/>
            <a:ext cx="402014" cy="402014"/>
          </a:xfrm>
          <a:prstGeom prst="roundRect">
            <a:avLst>
              <a:gd name="adj" fmla="val 6668"/>
            </a:avLst>
          </a:prstGeom>
          <a:solidFill>
            <a:srgbClr val="F3E8E8"/>
          </a:solidFill>
          <a:ln/>
        </p:spPr>
      </p:sp>
      <p:sp>
        <p:nvSpPr>
          <p:cNvPr id="9" name="Text 6"/>
          <p:cNvSpPr/>
          <p:nvPr/>
        </p:nvSpPr>
        <p:spPr>
          <a:xfrm>
            <a:off x="3643670" y="3115300"/>
            <a:ext cx="151358" cy="252264"/>
          </a:xfrm>
          <a:prstGeom prst="rect">
            <a:avLst/>
          </a:prstGeom>
          <a:noFill/>
          <a:ln/>
        </p:spPr>
        <p:txBody>
          <a:bodyPr wrap="none" lIns="0" tIns="0" rIns="0" bIns="0" rtlCol="0" anchor="t"/>
          <a:lstStyle/>
          <a:p>
            <a:pPr algn="ctr">
              <a:lnSpc>
                <a:spcPts val="1950"/>
              </a:lnSpc>
            </a:pPr>
            <a:r>
              <a:rPr lang="en-US" sz="1950" dirty="0">
                <a:solidFill>
                  <a:srgbClr val="3B3535"/>
                </a:solidFill>
                <a:latin typeface="Red Hat Text" pitchFamily="34" charset="0"/>
                <a:ea typeface="Red Hat Text" pitchFamily="34" charset="-122"/>
                <a:cs typeface="Red Hat Text" pitchFamily="34" charset="-120"/>
              </a:rPr>
              <a:t>2</a:t>
            </a:r>
            <a:endParaRPr lang="en-US" sz="1950" dirty="0"/>
          </a:p>
        </p:txBody>
      </p:sp>
      <p:sp>
        <p:nvSpPr>
          <p:cNvPr id="10" name="Text 7"/>
          <p:cNvSpPr/>
          <p:nvPr/>
        </p:nvSpPr>
        <p:spPr>
          <a:xfrm>
            <a:off x="4099084" y="3040469"/>
            <a:ext cx="2133570" cy="525423"/>
          </a:xfrm>
          <a:prstGeom prst="rect">
            <a:avLst/>
          </a:prstGeom>
          <a:noFill/>
          <a:ln/>
        </p:spPr>
        <p:txBody>
          <a:bodyPr wrap="square" lIns="0" tIns="0" rIns="0" bIns="0" rtlCol="0" anchor="t"/>
          <a:lstStyle/>
          <a:p>
            <a:pPr>
              <a:lnSpc>
                <a:spcPts val="2063"/>
              </a:lnSpc>
            </a:pPr>
            <a:r>
              <a:rPr lang="en-US" sz="1650" dirty="0">
                <a:solidFill>
                  <a:srgbClr val="3B3535"/>
                </a:solidFill>
                <a:latin typeface="Red Hat Text" pitchFamily="34" charset="0"/>
                <a:ea typeface="Red Hat Text" pitchFamily="34" charset="-122"/>
                <a:cs typeface="Red Hat Text" pitchFamily="34" charset="-120"/>
              </a:rPr>
              <a:t>Flexible Pricing Models</a:t>
            </a:r>
            <a:endParaRPr lang="en-US" sz="1650" dirty="0"/>
          </a:p>
        </p:txBody>
      </p:sp>
      <p:sp>
        <p:nvSpPr>
          <p:cNvPr id="11" name="Text 8"/>
          <p:cNvSpPr/>
          <p:nvPr/>
        </p:nvSpPr>
        <p:spPr>
          <a:xfrm>
            <a:off x="4099084" y="3673049"/>
            <a:ext cx="2133570" cy="1143357"/>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It supports a variety of pricing models, including fixed rates, time-based rates, and dynamic pricing.</a:t>
            </a:r>
            <a:endParaRPr lang="en-US" sz="1388" dirty="0"/>
          </a:p>
        </p:txBody>
      </p:sp>
      <p:sp>
        <p:nvSpPr>
          <p:cNvPr id="12" name="Shape 9"/>
          <p:cNvSpPr/>
          <p:nvPr/>
        </p:nvSpPr>
        <p:spPr>
          <a:xfrm>
            <a:off x="625436" y="5196097"/>
            <a:ext cx="402014" cy="402014"/>
          </a:xfrm>
          <a:prstGeom prst="roundRect">
            <a:avLst>
              <a:gd name="adj" fmla="val 6668"/>
            </a:avLst>
          </a:prstGeom>
          <a:solidFill>
            <a:srgbClr val="F3E8E8"/>
          </a:solidFill>
          <a:ln/>
        </p:spPr>
      </p:sp>
      <p:sp>
        <p:nvSpPr>
          <p:cNvPr id="13" name="Text 10"/>
          <p:cNvSpPr/>
          <p:nvPr/>
        </p:nvSpPr>
        <p:spPr>
          <a:xfrm>
            <a:off x="750719" y="5270927"/>
            <a:ext cx="151358" cy="252264"/>
          </a:xfrm>
          <a:prstGeom prst="rect">
            <a:avLst/>
          </a:prstGeom>
          <a:noFill/>
          <a:ln/>
        </p:spPr>
        <p:txBody>
          <a:bodyPr wrap="none" lIns="0" tIns="0" rIns="0" bIns="0" rtlCol="0" anchor="t"/>
          <a:lstStyle/>
          <a:p>
            <a:pPr algn="ctr">
              <a:lnSpc>
                <a:spcPts val="1950"/>
              </a:lnSpc>
            </a:pPr>
            <a:r>
              <a:rPr lang="en-US" sz="1950" dirty="0">
                <a:solidFill>
                  <a:srgbClr val="3B3535"/>
                </a:solidFill>
                <a:latin typeface="Red Hat Text" pitchFamily="34" charset="0"/>
                <a:ea typeface="Red Hat Text" pitchFamily="34" charset="-122"/>
                <a:cs typeface="Red Hat Text" pitchFamily="34" charset="-120"/>
              </a:rPr>
              <a:t>3</a:t>
            </a:r>
            <a:endParaRPr lang="en-US" sz="1950" dirty="0"/>
          </a:p>
        </p:txBody>
      </p:sp>
      <p:sp>
        <p:nvSpPr>
          <p:cNvPr id="14" name="Text 11"/>
          <p:cNvSpPr/>
          <p:nvPr/>
        </p:nvSpPr>
        <p:spPr>
          <a:xfrm>
            <a:off x="1206133" y="5196096"/>
            <a:ext cx="2102406" cy="262712"/>
          </a:xfrm>
          <a:prstGeom prst="rect">
            <a:avLst/>
          </a:prstGeom>
          <a:noFill/>
          <a:ln/>
        </p:spPr>
        <p:txBody>
          <a:bodyPr wrap="none" lIns="0" tIns="0" rIns="0" bIns="0" rtlCol="0" anchor="t"/>
          <a:lstStyle/>
          <a:p>
            <a:pPr>
              <a:lnSpc>
                <a:spcPts val="2063"/>
              </a:lnSpc>
            </a:pPr>
            <a:r>
              <a:rPr lang="en-US" sz="1650" dirty="0">
                <a:solidFill>
                  <a:srgbClr val="3B3535"/>
                </a:solidFill>
                <a:latin typeface="Red Hat Text" pitchFamily="34" charset="0"/>
                <a:ea typeface="Red Hat Text" pitchFamily="34" charset="-122"/>
                <a:cs typeface="Red Hat Text" pitchFamily="34" charset="-120"/>
              </a:rPr>
              <a:t>Real-time Feedback</a:t>
            </a:r>
            <a:endParaRPr lang="en-US" sz="1650" dirty="0"/>
          </a:p>
        </p:txBody>
      </p:sp>
      <p:sp>
        <p:nvSpPr>
          <p:cNvPr id="15" name="Text 12"/>
          <p:cNvSpPr/>
          <p:nvPr/>
        </p:nvSpPr>
        <p:spPr>
          <a:xfrm>
            <a:off x="1206133" y="5565964"/>
            <a:ext cx="2133570" cy="1143357"/>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Provides instant feedback to users, displaying the calculated fee and payment options.</a:t>
            </a:r>
            <a:endParaRPr lang="en-US" sz="1388" dirty="0"/>
          </a:p>
        </p:txBody>
      </p:sp>
      <p:sp>
        <p:nvSpPr>
          <p:cNvPr id="16" name="Shape 13"/>
          <p:cNvSpPr/>
          <p:nvPr/>
        </p:nvSpPr>
        <p:spPr>
          <a:xfrm>
            <a:off x="3518387" y="5196097"/>
            <a:ext cx="402014" cy="402014"/>
          </a:xfrm>
          <a:prstGeom prst="roundRect">
            <a:avLst>
              <a:gd name="adj" fmla="val 6668"/>
            </a:avLst>
          </a:prstGeom>
          <a:solidFill>
            <a:srgbClr val="F3E8E8"/>
          </a:solidFill>
          <a:ln/>
        </p:spPr>
      </p:sp>
      <p:sp>
        <p:nvSpPr>
          <p:cNvPr id="17" name="Text 14"/>
          <p:cNvSpPr/>
          <p:nvPr/>
        </p:nvSpPr>
        <p:spPr>
          <a:xfrm>
            <a:off x="3641438" y="5270927"/>
            <a:ext cx="155912" cy="252264"/>
          </a:xfrm>
          <a:prstGeom prst="rect">
            <a:avLst/>
          </a:prstGeom>
          <a:noFill/>
          <a:ln/>
        </p:spPr>
        <p:txBody>
          <a:bodyPr wrap="none" lIns="0" tIns="0" rIns="0" bIns="0" rtlCol="0" anchor="t"/>
          <a:lstStyle/>
          <a:p>
            <a:pPr algn="ctr">
              <a:lnSpc>
                <a:spcPts val="1950"/>
              </a:lnSpc>
            </a:pPr>
            <a:r>
              <a:rPr lang="en-US" sz="1950" dirty="0">
                <a:solidFill>
                  <a:srgbClr val="3B3535"/>
                </a:solidFill>
                <a:latin typeface="Red Hat Text" pitchFamily="34" charset="0"/>
                <a:ea typeface="Red Hat Text" pitchFamily="34" charset="-122"/>
                <a:cs typeface="Red Hat Text" pitchFamily="34" charset="-120"/>
              </a:rPr>
              <a:t>4</a:t>
            </a:r>
            <a:endParaRPr lang="en-US" sz="1950" dirty="0"/>
          </a:p>
        </p:txBody>
      </p:sp>
      <p:sp>
        <p:nvSpPr>
          <p:cNvPr id="18" name="Text 15"/>
          <p:cNvSpPr/>
          <p:nvPr/>
        </p:nvSpPr>
        <p:spPr>
          <a:xfrm>
            <a:off x="4099084" y="5196096"/>
            <a:ext cx="2102406" cy="262712"/>
          </a:xfrm>
          <a:prstGeom prst="rect">
            <a:avLst/>
          </a:prstGeom>
          <a:noFill/>
          <a:ln/>
        </p:spPr>
        <p:txBody>
          <a:bodyPr wrap="none" lIns="0" tIns="0" rIns="0" bIns="0" rtlCol="0" anchor="t"/>
          <a:lstStyle/>
          <a:p>
            <a:pPr>
              <a:lnSpc>
                <a:spcPts val="2063"/>
              </a:lnSpc>
            </a:pPr>
            <a:r>
              <a:rPr lang="en-US" sz="1650" dirty="0">
                <a:solidFill>
                  <a:srgbClr val="3B3535"/>
                </a:solidFill>
                <a:latin typeface="Red Hat Text" pitchFamily="34" charset="0"/>
                <a:ea typeface="Red Hat Text" pitchFamily="34" charset="-122"/>
                <a:cs typeface="Red Hat Text" pitchFamily="34" charset="-120"/>
              </a:rPr>
              <a:t>Scalable Design</a:t>
            </a:r>
            <a:endParaRPr lang="en-US" sz="1650" dirty="0"/>
          </a:p>
        </p:txBody>
      </p:sp>
      <p:sp>
        <p:nvSpPr>
          <p:cNvPr id="19" name="Text 16"/>
          <p:cNvSpPr/>
          <p:nvPr/>
        </p:nvSpPr>
        <p:spPr>
          <a:xfrm>
            <a:off x="4099084" y="5565964"/>
            <a:ext cx="2133570" cy="857518"/>
          </a:xfrm>
          <a:prstGeom prst="rect">
            <a:avLst/>
          </a:prstGeom>
          <a:noFill/>
          <a:ln/>
        </p:spPr>
        <p:txBody>
          <a:bodyPr wrap="square" lIns="0" tIns="0" rIns="0" bIns="0" rtlCol="0" anchor="t"/>
          <a:lstStyle/>
          <a:p>
            <a:pPr>
              <a:lnSpc>
                <a:spcPts val="2250"/>
              </a:lnSpc>
            </a:pPr>
            <a:r>
              <a:rPr lang="en-US" sz="1388" dirty="0">
                <a:solidFill>
                  <a:srgbClr val="3B3535"/>
                </a:solidFill>
                <a:latin typeface="Roboto Light" pitchFamily="34" charset="0"/>
                <a:ea typeface="Roboto Light" pitchFamily="34" charset="-122"/>
                <a:cs typeface="Roboto Light" pitchFamily="34" charset="-120"/>
              </a:rPr>
              <a:t>Easily adapts to different parking garage sizes and configurations.</a:t>
            </a:r>
            <a:endParaRPr lang="en-US" sz="138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1"/>
            <a:ext cx="10972800" cy="2031593"/>
          </a:xfrm>
          <a:prstGeom prst="rect">
            <a:avLst/>
          </a:prstGeom>
        </p:spPr>
      </p:pic>
      <p:sp>
        <p:nvSpPr>
          <p:cNvPr id="3" name="Text 0"/>
          <p:cNvSpPr/>
          <p:nvPr/>
        </p:nvSpPr>
        <p:spPr>
          <a:xfrm>
            <a:off x="568821" y="3507224"/>
            <a:ext cx="6634937" cy="478007"/>
          </a:xfrm>
          <a:prstGeom prst="rect">
            <a:avLst/>
          </a:prstGeom>
          <a:noFill/>
          <a:ln/>
        </p:spPr>
        <p:txBody>
          <a:bodyPr wrap="none" lIns="0" tIns="0" rIns="0" bIns="0" rtlCol="0" anchor="t"/>
          <a:lstStyle/>
          <a:p>
            <a:pPr>
              <a:lnSpc>
                <a:spcPts val="3750"/>
              </a:lnSpc>
            </a:pPr>
            <a:r>
              <a:rPr lang="en-US" sz="3000" dirty="0">
                <a:solidFill>
                  <a:srgbClr val="1F1E1E"/>
                </a:solidFill>
                <a:latin typeface="Red Hat Text" pitchFamily="34" charset="0"/>
                <a:ea typeface="Red Hat Text" pitchFamily="34" charset="-122"/>
                <a:cs typeface="Red Hat Text" pitchFamily="34" charset="-120"/>
              </a:rPr>
              <a:t>Key Features of the Manual System</a:t>
            </a:r>
            <a:endParaRPr lang="en-US" sz="3000" dirty="0"/>
          </a:p>
        </p:txBody>
      </p:sp>
      <p:sp>
        <p:nvSpPr>
          <p:cNvPr id="5" name="Text 2"/>
          <p:cNvSpPr/>
          <p:nvPr/>
        </p:nvSpPr>
        <p:spPr>
          <a:xfrm>
            <a:off x="731342" y="4391532"/>
            <a:ext cx="2119908" cy="238958"/>
          </a:xfrm>
          <a:prstGeom prst="rect">
            <a:avLst/>
          </a:prstGeom>
          <a:noFill/>
          <a:ln/>
        </p:spPr>
        <p:txBody>
          <a:bodyPr wrap="none" lIns="0" tIns="0" rIns="0" bIns="0" rtlCol="0" anchor="t"/>
          <a:lstStyle/>
          <a:p>
            <a:pPr>
              <a:lnSpc>
                <a:spcPts val="1875"/>
              </a:lnSpc>
            </a:pPr>
            <a:endParaRPr lang="en-US" sz="1500" dirty="0"/>
          </a:p>
        </p:txBody>
      </p:sp>
      <p:sp>
        <p:nvSpPr>
          <p:cNvPr id="16" name="Shape 1">
            <a:extLst>
              <a:ext uri="{FF2B5EF4-FFF2-40B4-BE49-F238E27FC236}">
                <a16:creationId xmlns:a16="http://schemas.microsoft.com/office/drawing/2014/main" id="{CC48E4E2-5DF3-B913-377B-C595F6142EF3}"/>
              </a:ext>
            </a:extLst>
          </p:cNvPr>
          <p:cNvSpPr/>
          <p:nvPr/>
        </p:nvSpPr>
        <p:spPr>
          <a:xfrm>
            <a:off x="514797" y="5361831"/>
            <a:ext cx="9943207" cy="17145"/>
          </a:xfrm>
          <a:prstGeom prst="roundRect">
            <a:avLst>
              <a:gd name="adj" fmla="val 128686"/>
            </a:avLst>
          </a:prstGeom>
          <a:solidFill>
            <a:srgbClr val="D9CECE"/>
          </a:solidFill>
          <a:ln/>
        </p:spPr>
      </p:sp>
      <p:sp>
        <p:nvSpPr>
          <p:cNvPr id="17" name="Shape 2">
            <a:extLst>
              <a:ext uri="{FF2B5EF4-FFF2-40B4-BE49-F238E27FC236}">
                <a16:creationId xmlns:a16="http://schemas.microsoft.com/office/drawing/2014/main" id="{078634F9-ACBF-0287-10F5-87980DA653B3}"/>
              </a:ext>
            </a:extLst>
          </p:cNvPr>
          <p:cNvSpPr/>
          <p:nvPr/>
        </p:nvSpPr>
        <p:spPr>
          <a:xfrm>
            <a:off x="2955191" y="4847035"/>
            <a:ext cx="17145" cy="514796"/>
          </a:xfrm>
          <a:prstGeom prst="roundRect">
            <a:avLst>
              <a:gd name="adj" fmla="val 128686"/>
            </a:avLst>
          </a:prstGeom>
          <a:solidFill>
            <a:srgbClr val="D9CECE"/>
          </a:solidFill>
          <a:ln/>
        </p:spPr>
      </p:sp>
      <p:sp>
        <p:nvSpPr>
          <p:cNvPr id="18" name="Shape 3">
            <a:extLst>
              <a:ext uri="{FF2B5EF4-FFF2-40B4-BE49-F238E27FC236}">
                <a16:creationId xmlns:a16="http://schemas.microsoft.com/office/drawing/2014/main" id="{84EC79AB-E5D4-5EE0-F6BA-A7F11E6D20FA}"/>
              </a:ext>
            </a:extLst>
          </p:cNvPr>
          <p:cNvSpPr/>
          <p:nvPr/>
        </p:nvSpPr>
        <p:spPr>
          <a:xfrm>
            <a:off x="2798296" y="5196364"/>
            <a:ext cx="330935" cy="330935"/>
          </a:xfrm>
          <a:prstGeom prst="roundRect">
            <a:avLst>
              <a:gd name="adj" fmla="val 6667"/>
            </a:avLst>
          </a:prstGeom>
          <a:solidFill>
            <a:srgbClr val="F3E8E8"/>
          </a:solidFill>
          <a:ln/>
        </p:spPr>
      </p:sp>
      <p:sp>
        <p:nvSpPr>
          <p:cNvPr id="19" name="Text 4">
            <a:extLst>
              <a:ext uri="{FF2B5EF4-FFF2-40B4-BE49-F238E27FC236}">
                <a16:creationId xmlns:a16="http://schemas.microsoft.com/office/drawing/2014/main" id="{06C5B3B6-9D4B-6BD7-B774-AB050550B41E}"/>
              </a:ext>
            </a:extLst>
          </p:cNvPr>
          <p:cNvSpPr/>
          <p:nvPr/>
        </p:nvSpPr>
        <p:spPr>
          <a:xfrm>
            <a:off x="2931885" y="5257979"/>
            <a:ext cx="63758" cy="207615"/>
          </a:xfrm>
          <a:prstGeom prst="rect">
            <a:avLst/>
          </a:prstGeom>
          <a:noFill/>
          <a:ln/>
        </p:spPr>
        <p:txBody>
          <a:bodyPr wrap="none" lIns="0" tIns="0" rIns="0" bIns="0" rtlCol="0" anchor="t"/>
          <a:lstStyle/>
          <a:p>
            <a:pPr algn="ctr">
              <a:lnSpc>
                <a:spcPts val="1613"/>
              </a:lnSpc>
            </a:pPr>
            <a:r>
              <a:rPr lang="en-US" sz="1613" dirty="0">
                <a:solidFill>
                  <a:srgbClr val="3B3535"/>
                </a:solidFill>
                <a:latin typeface="Red Hat Text" pitchFamily="34" charset="0"/>
                <a:ea typeface="Red Hat Text" pitchFamily="34" charset="-122"/>
                <a:cs typeface="Red Hat Text" pitchFamily="34" charset="-120"/>
              </a:rPr>
              <a:t>1</a:t>
            </a:r>
            <a:endParaRPr lang="en-US" sz="1613" dirty="0"/>
          </a:p>
        </p:txBody>
      </p:sp>
      <p:sp>
        <p:nvSpPr>
          <p:cNvPr id="20" name="Text 5">
            <a:extLst>
              <a:ext uri="{FF2B5EF4-FFF2-40B4-BE49-F238E27FC236}">
                <a16:creationId xmlns:a16="http://schemas.microsoft.com/office/drawing/2014/main" id="{9A8B1555-9187-E9C3-4602-9CFACF9F5219}"/>
              </a:ext>
            </a:extLst>
          </p:cNvPr>
          <p:cNvSpPr/>
          <p:nvPr/>
        </p:nvSpPr>
        <p:spPr>
          <a:xfrm>
            <a:off x="2098566" y="4160163"/>
            <a:ext cx="1730395" cy="216277"/>
          </a:xfrm>
          <a:prstGeom prst="rect">
            <a:avLst/>
          </a:prstGeom>
          <a:noFill/>
          <a:ln/>
        </p:spPr>
        <p:txBody>
          <a:bodyPr wrap="none" lIns="0" tIns="0" rIns="0" bIns="0" rtlCol="0" anchor="t"/>
          <a:lstStyle/>
          <a:p>
            <a:pPr algn="ctr">
              <a:lnSpc>
                <a:spcPts val="1688"/>
              </a:lnSpc>
            </a:pPr>
            <a:r>
              <a:rPr lang="en-US" sz="1350" dirty="0">
                <a:solidFill>
                  <a:srgbClr val="3B3535"/>
                </a:solidFill>
                <a:latin typeface="Red Hat Text" pitchFamily="34" charset="0"/>
                <a:ea typeface="Red Hat Text" pitchFamily="34" charset="-122"/>
                <a:cs typeface="Red Hat Text" pitchFamily="34" charset="-120"/>
              </a:rPr>
              <a:t>Fixed Rate</a:t>
            </a:r>
            <a:endParaRPr lang="en-US" sz="1350" dirty="0"/>
          </a:p>
        </p:txBody>
      </p:sp>
      <p:sp>
        <p:nvSpPr>
          <p:cNvPr id="21" name="Text 6">
            <a:extLst>
              <a:ext uri="{FF2B5EF4-FFF2-40B4-BE49-F238E27FC236}">
                <a16:creationId xmlns:a16="http://schemas.microsoft.com/office/drawing/2014/main" id="{22A6319D-5916-E563-3D00-DD82434E9BC2}"/>
              </a:ext>
            </a:extLst>
          </p:cNvPr>
          <p:cNvSpPr/>
          <p:nvPr/>
        </p:nvSpPr>
        <p:spPr>
          <a:xfrm>
            <a:off x="661869" y="4464665"/>
            <a:ext cx="4603879" cy="235298"/>
          </a:xfrm>
          <a:prstGeom prst="rect">
            <a:avLst/>
          </a:prstGeom>
          <a:noFill/>
          <a:ln/>
        </p:spPr>
        <p:txBody>
          <a:bodyPr wrap="none" lIns="0" tIns="0" rIns="0" bIns="0" rtlCol="0" anchor="t"/>
          <a:lstStyle/>
          <a:p>
            <a:pPr algn="ctr">
              <a:lnSpc>
                <a:spcPts val="1838"/>
              </a:lnSpc>
            </a:pPr>
            <a:r>
              <a:rPr lang="en-US" sz="1125" dirty="0">
                <a:solidFill>
                  <a:srgbClr val="3B3535"/>
                </a:solidFill>
                <a:latin typeface="Roboto Light" pitchFamily="34" charset="0"/>
                <a:ea typeface="Roboto Light" pitchFamily="34" charset="-122"/>
                <a:cs typeface="Roboto Light" pitchFamily="34" charset="-120"/>
              </a:rPr>
              <a:t>Offers a fixed rate for a specific period, such as hourly or daily rates.</a:t>
            </a:r>
            <a:endParaRPr lang="en-US" sz="1125" dirty="0"/>
          </a:p>
        </p:txBody>
      </p:sp>
      <p:sp>
        <p:nvSpPr>
          <p:cNvPr id="22" name="Shape 7">
            <a:extLst>
              <a:ext uri="{FF2B5EF4-FFF2-40B4-BE49-F238E27FC236}">
                <a16:creationId xmlns:a16="http://schemas.microsoft.com/office/drawing/2014/main" id="{B4AAD085-985B-C104-A2D5-555D9225B21C}"/>
              </a:ext>
            </a:extLst>
          </p:cNvPr>
          <p:cNvSpPr/>
          <p:nvPr/>
        </p:nvSpPr>
        <p:spPr>
          <a:xfrm>
            <a:off x="5477738" y="5361832"/>
            <a:ext cx="17145" cy="514796"/>
          </a:xfrm>
          <a:prstGeom prst="roundRect">
            <a:avLst>
              <a:gd name="adj" fmla="val 128686"/>
            </a:avLst>
          </a:prstGeom>
          <a:solidFill>
            <a:srgbClr val="D9CECE"/>
          </a:solidFill>
          <a:ln/>
        </p:spPr>
      </p:sp>
      <p:sp>
        <p:nvSpPr>
          <p:cNvPr id="23" name="Shape 8">
            <a:extLst>
              <a:ext uri="{FF2B5EF4-FFF2-40B4-BE49-F238E27FC236}">
                <a16:creationId xmlns:a16="http://schemas.microsoft.com/office/drawing/2014/main" id="{1D266BE8-FA00-2ACF-04C6-B145448564F2}"/>
              </a:ext>
            </a:extLst>
          </p:cNvPr>
          <p:cNvSpPr/>
          <p:nvPr/>
        </p:nvSpPr>
        <p:spPr>
          <a:xfrm>
            <a:off x="5320843" y="5196364"/>
            <a:ext cx="330935" cy="330935"/>
          </a:xfrm>
          <a:prstGeom prst="roundRect">
            <a:avLst>
              <a:gd name="adj" fmla="val 6667"/>
            </a:avLst>
          </a:prstGeom>
          <a:solidFill>
            <a:srgbClr val="F3E8E8"/>
          </a:solidFill>
          <a:ln/>
        </p:spPr>
      </p:sp>
      <p:sp>
        <p:nvSpPr>
          <p:cNvPr id="24" name="Text 9">
            <a:extLst>
              <a:ext uri="{FF2B5EF4-FFF2-40B4-BE49-F238E27FC236}">
                <a16:creationId xmlns:a16="http://schemas.microsoft.com/office/drawing/2014/main" id="{FB189EB9-2FCC-C4AA-5732-E2CE44E2BD63}"/>
              </a:ext>
            </a:extLst>
          </p:cNvPr>
          <p:cNvSpPr/>
          <p:nvPr/>
        </p:nvSpPr>
        <p:spPr>
          <a:xfrm>
            <a:off x="5423981" y="5257979"/>
            <a:ext cx="124569" cy="207615"/>
          </a:xfrm>
          <a:prstGeom prst="rect">
            <a:avLst/>
          </a:prstGeom>
          <a:noFill/>
          <a:ln/>
        </p:spPr>
        <p:txBody>
          <a:bodyPr wrap="none" lIns="0" tIns="0" rIns="0" bIns="0" rtlCol="0" anchor="t"/>
          <a:lstStyle/>
          <a:p>
            <a:pPr algn="ctr">
              <a:lnSpc>
                <a:spcPts val="1613"/>
              </a:lnSpc>
            </a:pPr>
            <a:r>
              <a:rPr lang="en-US" sz="1613" dirty="0">
                <a:solidFill>
                  <a:srgbClr val="3B3535"/>
                </a:solidFill>
                <a:latin typeface="Red Hat Text" pitchFamily="34" charset="0"/>
                <a:ea typeface="Red Hat Text" pitchFamily="34" charset="-122"/>
                <a:cs typeface="Red Hat Text" pitchFamily="34" charset="-120"/>
              </a:rPr>
              <a:t>2</a:t>
            </a:r>
            <a:endParaRPr lang="en-US" sz="1613" dirty="0"/>
          </a:p>
        </p:txBody>
      </p:sp>
      <p:sp>
        <p:nvSpPr>
          <p:cNvPr id="25" name="Text 10">
            <a:extLst>
              <a:ext uri="{FF2B5EF4-FFF2-40B4-BE49-F238E27FC236}">
                <a16:creationId xmlns:a16="http://schemas.microsoft.com/office/drawing/2014/main" id="{78373EAB-BF87-308A-E313-64FA3BC6455B}"/>
              </a:ext>
            </a:extLst>
          </p:cNvPr>
          <p:cNvSpPr/>
          <p:nvPr/>
        </p:nvSpPr>
        <p:spPr>
          <a:xfrm>
            <a:off x="4621113" y="6023700"/>
            <a:ext cx="1730395" cy="216277"/>
          </a:xfrm>
          <a:prstGeom prst="rect">
            <a:avLst/>
          </a:prstGeom>
          <a:noFill/>
          <a:ln/>
        </p:spPr>
        <p:txBody>
          <a:bodyPr wrap="none" lIns="0" tIns="0" rIns="0" bIns="0" rtlCol="0" anchor="t"/>
          <a:lstStyle/>
          <a:p>
            <a:pPr algn="ctr">
              <a:lnSpc>
                <a:spcPts val="1688"/>
              </a:lnSpc>
            </a:pPr>
            <a:r>
              <a:rPr lang="en-US" sz="1350" dirty="0">
                <a:solidFill>
                  <a:srgbClr val="3B3535"/>
                </a:solidFill>
                <a:latin typeface="Red Hat Text" pitchFamily="34" charset="0"/>
                <a:ea typeface="Red Hat Text" pitchFamily="34" charset="-122"/>
                <a:cs typeface="Red Hat Text" pitchFamily="34" charset="-120"/>
              </a:rPr>
              <a:t>Time-Based Rate</a:t>
            </a:r>
            <a:endParaRPr lang="en-US" sz="1350" dirty="0"/>
          </a:p>
        </p:txBody>
      </p:sp>
      <p:sp>
        <p:nvSpPr>
          <p:cNvPr id="26" name="Text 11">
            <a:extLst>
              <a:ext uri="{FF2B5EF4-FFF2-40B4-BE49-F238E27FC236}">
                <a16:creationId xmlns:a16="http://schemas.microsoft.com/office/drawing/2014/main" id="{7AB1003E-5304-9179-9F6F-D7E8291F573F}"/>
              </a:ext>
            </a:extLst>
          </p:cNvPr>
          <p:cNvSpPr/>
          <p:nvPr/>
        </p:nvSpPr>
        <p:spPr>
          <a:xfrm>
            <a:off x="3184416" y="6328202"/>
            <a:ext cx="4603879" cy="470594"/>
          </a:xfrm>
          <a:prstGeom prst="rect">
            <a:avLst/>
          </a:prstGeom>
          <a:noFill/>
          <a:ln/>
        </p:spPr>
        <p:txBody>
          <a:bodyPr wrap="square" lIns="0" tIns="0" rIns="0" bIns="0" rtlCol="0" anchor="t"/>
          <a:lstStyle/>
          <a:p>
            <a:pPr algn="ctr">
              <a:lnSpc>
                <a:spcPts val="1838"/>
              </a:lnSpc>
            </a:pPr>
            <a:r>
              <a:rPr lang="en-US" sz="1125" dirty="0">
                <a:solidFill>
                  <a:srgbClr val="3B3535"/>
                </a:solidFill>
                <a:latin typeface="Roboto Light" pitchFamily="34" charset="0"/>
                <a:ea typeface="Roboto Light" pitchFamily="34" charset="-122"/>
                <a:cs typeface="Roboto Light" pitchFamily="34" charset="-120"/>
              </a:rPr>
              <a:t>Charges based on the duration of stay, with varying rates for different time periods.</a:t>
            </a:r>
            <a:endParaRPr lang="en-US" sz="1125" dirty="0"/>
          </a:p>
        </p:txBody>
      </p:sp>
      <p:sp>
        <p:nvSpPr>
          <p:cNvPr id="27" name="Shape 12">
            <a:extLst>
              <a:ext uri="{FF2B5EF4-FFF2-40B4-BE49-F238E27FC236}">
                <a16:creationId xmlns:a16="http://schemas.microsoft.com/office/drawing/2014/main" id="{5EFD8CA4-A526-CE37-92DC-11B5CADEE750}"/>
              </a:ext>
            </a:extLst>
          </p:cNvPr>
          <p:cNvSpPr/>
          <p:nvPr/>
        </p:nvSpPr>
        <p:spPr>
          <a:xfrm>
            <a:off x="8000375" y="4847035"/>
            <a:ext cx="17145" cy="514796"/>
          </a:xfrm>
          <a:prstGeom prst="roundRect">
            <a:avLst>
              <a:gd name="adj" fmla="val 128686"/>
            </a:avLst>
          </a:prstGeom>
          <a:solidFill>
            <a:srgbClr val="D9CECE"/>
          </a:solidFill>
          <a:ln/>
        </p:spPr>
      </p:sp>
      <p:sp>
        <p:nvSpPr>
          <p:cNvPr id="28" name="Shape 13">
            <a:extLst>
              <a:ext uri="{FF2B5EF4-FFF2-40B4-BE49-F238E27FC236}">
                <a16:creationId xmlns:a16="http://schemas.microsoft.com/office/drawing/2014/main" id="{13EAF833-EBF3-CDDD-40AD-F15DF83D209C}"/>
              </a:ext>
            </a:extLst>
          </p:cNvPr>
          <p:cNvSpPr/>
          <p:nvPr/>
        </p:nvSpPr>
        <p:spPr>
          <a:xfrm>
            <a:off x="7843480" y="5196364"/>
            <a:ext cx="330935" cy="330935"/>
          </a:xfrm>
          <a:prstGeom prst="roundRect">
            <a:avLst>
              <a:gd name="adj" fmla="val 6667"/>
            </a:avLst>
          </a:prstGeom>
          <a:solidFill>
            <a:srgbClr val="F3E8E8"/>
          </a:solidFill>
          <a:ln/>
        </p:spPr>
      </p:sp>
      <p:sp>
        <p:nvSpPr>
          <p:cNvPr id="29" name="Text 14">
            <a:extLst>
              <a:ext uri="{FF2B5EF4-FFF2-40B4-BE49-F238E27FC236}">
                <a16:creationId xmlns:a16="http://schemas.microsoft.com/office/drawing/2014/main" id="{E3B56B37-470B-7EDB-35EE-7E570C54C9CF}"/>
              </a:ext>
            </a:extLst>
          </p:cNvPr>
          <p:cNvSpPr/>
          <p:nvPr/>
        </p:nvSpPr>
        <p:spPr>
          <a:xfrm>
            <a:off x="7946618" y="5257979"/>
            <a:ext cx="124569" cy="207615"/>
          </a:xfrm>
          <a:prstGeom prst="rect">
            <a:avLst/>
          </a:prstGeom>
          <a:noFill/>
          <a:ln/>
        </p:spPr>
        <p:txBody>
          <a:bodyPr wrap="none" lIns="0" tIns="0" rIns="0" bIns="0" rtlCol="0" anchor="t"/>
          <a:lstStyle/>
          <a:p>
            <a:pPr algn="ctr">
              <a:lnSpc>
                <a:spcPts val="1613"/>
              </a:lnSpc>
            </a:pPr>
            <a:r>
              <a:rPr lang="en-US" sz="1613" dirty="0">
                <a:solidFill>
                  <a:srgbClr val="3B3535"/>
                </a:solidFill>
                <a:latin typeface="Red Hat Text" pitchFamily="34" charset="0"/>
                <a:ea typeface="Red Hat Text" pitchFamily="34" charset="-122"/>
                <a:cs typeface="Red Hat Text" pitchFamily="34" charset="-120"/>
              </a:rPr>
              <a:t>3</a:t>
            </a:r>
            <a:endParaRPr lang="en-US" sz="1613" dirty="0"/>
          </a:p>
        </p:txBody>
      </p:sp>
      <p:sp>
        <p:nvSpPr>
          <p:cNvPr id="30" name="Text 16">
            <a:extLst>
              <a:ext uri="{FF2B5EF4-FFF2-40B4-BE49-F238E27FC236}">
                <a16:creationId xmlns:a16="http://schemas.microsoft.com/office/drawing/2014/main" id="{A5C0FF08-64FA-2F5D-0D81-95EAC1B987ED}"/>
              </a:ext>
            </a:extLst>
          </p:cNvPr>
          <p:cNvSpPr/>
          <p:nvPr/>
        </p:nvSpPr>
        <p:spPr>
          <a:xfrm>
            <a:off x="5706963" y="4325006"/>
            <a:ext cx="4603968" cy="470594"/>
          </a:xfrm>
          <a:prstGeom prst="rect">
            <a:avLst/>
          </a:prstGeom>
          <a:noFill/>
          <a:ln/>
        </p:spPr>
        <p:txBody>
          <a:bodyPr wrap="square" lIns="0" tIns="0" rIns="0" bIns="0" rtlCol="0" anchor="t"/>
          <a:lstStyle/>
          <a:p>
            <a:pPr algn="ctr">
              <a:lnSpc>
                <a:spcPts val="1838"/>
              </a:lnSpc>
            </a:pPr>
            <a:r>
              <a:rPr lang="en-US" sz="1125" dirty="0">
                <a:solidFill>
                  <a:srgbClr val="3B3535"/>
                </a:solidFill>
                <a:latin typeface="Roboto Light" pitchFamily="34" charset="0"/>
                <a:ea typeface="Roboto Light" pitchFamily="34" charset="-122"/>
                <a:cs typeface="Roboto Light" pitchFamily="34" charset="-120"/>
              </a:rPr>
              <a:t>Adjusts prices based on demand, time of day, or other factors, optimizing revenue and parking management.</a:t>
            </a:r>
            <a:endParaRPr lang="en-US" sz="1125" dirty="0"/>
          </a:p>
        </p:txBody>
      </p:sp>
      <p:sp>
        <p:nvSpPr>
          <p:cNvPr id="4" name="Text 5">
            <a:extLst>
              <a:ext uri="{FF2B5EF4-FFF2-40B4-BE49-F238E27FC236}">
                <a16:creationId xmlns:a16="http://schemas.microsoft.com/office/drawing/2014/main" id="{9A8B1555-9187-E9C3-4602-9CFACF9F5219}"/>
              </a:ext>
            </a:extLst>
          </p:cNvPr>
          <p:cNvSpPr/>
          <p:nvPr/>
        </p:nvSpPr>
        <p:spPr>
          <a:xfrm>
            <a:off x="7135178" y="4077921"/>
            <a:ext cx="1730395" cy="21627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688"/>
              </a:lnSpc>
            </a:pPr>
            <a:r>
              <a:rPr lang="en-US" sz="1350">
                <a:solidFill>
                  <a:srgbClr val="3B3535"/>
                </a:solidFill>
                <a:latin typeface="Red Hat Text" pitchFamily="34" charset="0"/>
                <a:ea typeface="Red Hat Text" pitchFamily="34" charset="-122"/>
                <a:cs typeface="Red Hat Text" pitchFamily="34" charset="-120"/>
              </a:rPr>
              <a:t>Dynamic Pricing</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858000" y="1028700"/>
            <a:ext cx="4114800" cy="6172200"/>
          </a:xfrm>
          <a:prstGeom prst="rect">
            <a:avLst/>
          </a:prstGeom>
        </p:spPr>
      </p:pic>
      <p:sp>
        <p:nvSpPr>
          <p:cNvPr id="3" name="Text 0"/>
          <p:cNvSpPr/>
          <p:nvPr/>
        </p:nvSpPr>
        <p:spPr>
          <a:xfrm>
            <a:off x="612487" y="1648956"/>
            <a:ext cx="4555034" cy="514618"/>
          </a:xfrm>
          <a:prstGeom prst="rect">
            <a:avLst/>
          </a:prstGeom>
          <a:noFill/>
          <a:ln/>
        </p:spPr>
        <p:txBody>
          <a:bodyPr wrap="none" lIns="0" tIns="0" rIns="0" bIns="0" rtlCol="0" anchor="t"/>
          <a:lstStyle/>
          <a:p>
            <a:pPr>
              <a:lnSpc>
                <a:spcPts val="4050"/>
              </a:lnSpc>
            </a:pPr>
            <a:r>
              <a:rPr lang="en-US" sz="3225" dirty="0">
                <a:solidFill>
                  <a:srgbClr val="1F1E1E"/>
                </a:solidFill>
                <a:latin typeface="Red Hat Text" pitchFamily="34" charset="0"/>
                <a:ea typeface="Red Hat Text" pitchFamily="34" charset="-122"/>
                <a:cs typeface="Red Hat Text" pitchFamily="34" charset="-120"/>
              </a:rPr>
              <a:t>Accurate Fee Calculation</a:t>
            </a:r>
            <a:endParaRPr lang="en-US" sz="3225" dirty="0"/>
          </a:p>
        </p:txBody>
      </p:sp>
      <p:pic>
        <p:nvPicPr>
          <p:cNvPr id="4" name="Image 1" descr="preencoded.png"/>
          <p:cNvPicPr>
            <a:picLocks noChangeAspect="1"/>
          </p:cNvPicPr>
          <p:nvPr/>
        </p:nvPicPr>
        <p:blipFill>
          <a:blip r:embed="rId4"/>
          <a:stretch>
            <a:fillRect/>
          </a:stretch>
        </p:blipFill>
        <p:spPr>
          <a:xfrm>
            <a:off x="612488" y="2426018"/>
            <a:ext cx="437465" cy="437465"/>
          </a:xfrm>
          <a:prstGeom prst="rect">
            <a:avLst/>
          </a:prstGeom>
        </p:spPr>
      </p:pic>
      <p:sp>
        <p:nvSpPr>
          <p:cNvPr id="5" name="Text 1"/>
          <p:cNvSpPr/>
          <p:nvPr/>
        </p:nvSpPr>
        <p:spPr>
          <a:xfrm>
            <a:off x="612487" y="3038416"/>
            <a:ext cx="2058740" cy="257354"/>
          </a:xfrm>
          <a:prstGeom prst="rect">
            <a:avLst/>
          </a:prstGeom>
          <a:noFill/>
          <a:ln/>
        </p:spPr>
        <p:txBody>
          <a:bodyPr wrap="none" lIns="0" tIns="0" rIns="0" bIns="0" rtlCol="0" anchor="t"/>
          <a:lstStyle/>
          <a:p>
            <a:pPr>
              <a:lnSpc>
                <a:spcPts val="2025"/>
              </a:lnSpc>
            </a:pPr>
            <a:r>
              <a:rPr lang="en-US" sz="1613" dirty="0">
                <a:solidFill>
                  <a:srgbClr val="3B3535"/>
                </a:solidFill>
                <a:latin typeface="Red Hat Text" pitchFamily="34" charset="0"/>
                <a:ea typeface="Red Hat Text" pitchFamily="34" charset="-122"/>
                <a:cs typeface="Red Hat Text" pitchFamily="34" charset="-120"/>
              </a:rPr>
              <a:t>Time-based Fees</a:t>
            </a:r>
            <a:endParaRPr lang="en-US" sz="1613" dirty="0"/>
          </a:p>
        </p:txBody>
      </p:sp>
      <p:sp>
        <p:nvSpPr>
          <p:cNvPr id="6" name="Text 2"/>
          <p:cNvSpPr/>
          <p:nvPr/>
        </p:nvSpPr>
        <p:spPr>
          <a:xfrm>
            <a:off x="612488" y="3400693"/>
            <a:ext cx="2685246" cy="840105"/>
          </a:xfrm>
          <a:prstGeom prst="rect">
            <a:avLst/>
          </a:prstGeom>
          <a:noFill/>
          <a:ln/>
        </p:spPr>
        <p:txBody>
          <a:bodyPr wrap="square" lIns="0" tIns="0" rIns="0" bIns="0" rtlCol="0" anchor="t"/>
          <a:lstStyle/>
          <a:p>
            <a:pPr>
              <a:lnSpc>
                <a:spcPts val="2175"/>
              </a:lnSpc>
            </a:pPr>
            <a:r>
              <a:rPr lang="en-US" sz="1350" dirty="0">
                <a:solidFill>
                  <a:srgbClr val="3B3535"/>
                </a:solidFill>
                <a:latin typeface="Roboto Light" pitchFamily="34" charset="0"/>
                <a:ea typeface="Roboto Light" pitchFamily="34" charset="-122"/>
                <a:cs typeface="Roboto Light" pitchFamily="34" charset="-120"/>
              </a:rPr>
              <a:t>The system calculates fees based on the exact time the vehicle enters and exits the garage.</a:t>
            </a:r>
            <a:endParaRPr lang="en-US" sz="1350" dirty="0"/>
          </a:p>
        </p:txBody>
      </p:sp>
      <p:pic>
        <p:nvPicPr>
          <p:cNvPr id="7" name="Image 2" descr="preencoded.png"/>
          <p:cNvPicPr>
            <a:picLocks noChangeAspect="1"/>
          </p:cNvPicPr>
          <p:nvPr/>
        </p:nvPicPr>
        <p:blipFill>
          <a:blip r:embed="rId5"/>
          <a:stretch>
            <a:fillRect/>
          </a:stretch>
        </p:blipFill>
        <p:spPr>
          <a:xfrm>
            <a:off x="3560178" y="2426018"/>
            <a:ext cx="437465" cy="437465"/>
          </a:xfrm>
          <a:prstGeom prst="rect">
            <a:avLst/>
          </a:prstGeom>
        </p:spPr>
      </p:pic>
      <p:sp>
        <p:nvSpPr>
          <p:cNvPr id="8" name="Text 3"/>
          <p:cNvSpPr/>
          <p:nvPr/>
        </p:nvSpPr>
        <p:spPr>
          <a:xfrm>
            <a:off x="3560177" y="3038416"/>
            <a:ext cx="2058740" cy="257354"/>
          </a:xfrm>
          <a:prstGeom prst="rect">
            <a:avLst/>
          </a:prstGeom>
          <a:noFill/>
          <a:ln/>
        </p:spPr>
        <p:txBody>
          <a:bodyPr wrap="none" lIns="0" tIns="0" rIns="0" bIns="0" rtlCol="0" anchor="t"/>
          <a:lstStyle/>
          <a:p>
            <a:pPr>
              <a:lnSpc>
                <a:spcPts val="2025"/>
              </a:lnSpc>
            </a:pPr>
            <a:r>
              <a:rPr lang="en-US" sz="1613" dirty="0">
                <a:solidFill>
                  <a:srgbClr val="3B3535"/>
                </a:solidFill>
                <a:latin typeface="Red Hat Text" pitchFamily="34" charset="0"/>
                <a:ea typeface="Red Hat Text" pitchFamily="34" charset="-122"/>
                <a:cs typeface="Red Hat Text" pitchFamily="34" charset="-120"/>
              </a:rPr>
              <a:t>Formula-Driven</a:t>
            </a:r>
            <a:endParaRPr lang="en-US" sz="1613" dirty="0"/>
          </a:p>
        </p:txBody>
      </p:sp>
      <p:sp>
        <p:nvSpPr>
          <p:cNvPr id="9" name="Text 4"/>
          <p:cNvSpPr/>
          <p:nvPr/>
        </p:nvSpPr>
        <p:spPr>
          <a:xfrm>
            <a:off x="3560177" y="3400693"/>
            <a:ext cx="2685336" cy="840105"/>
          </a:xfrm>
          <a:prstGeom prst="rect">
            <a:avLst/>
          </a:prstGeom>
          <a:noFill/>
          <a:ln/>
        </p:spPr>
        <p:txBody>
          <a:bodyPr wrap="square" lIns="0" tIns="0" rIns="0" bIns="0" rtlCol="0" anchor="t"/>
          <a:lstStyle/>
          <a:p>
            <a:pPr>
              <a:lnSpc>
                <a:spcPts val="2175"/>
              </a:lnSpc>
            </a:pPr>
            <a:r>
              <a:rPr lang="en-US" sz="1350" dirty="0">
                <a:solidFill>
                  <a:srgbClr val="3B3535"/>
                </a:solidFill>
                <a:latin typeface="Roboto Light" pitchFamily="34" charset="0"/>
                <a:ea typeface="Roboto Light" pitchFamily="34" charset="-122"/>
                <a:cs typeface="Roboto Light" pitchFamily="34" charset="-120"/>
              </a:rPr>
              <a:t>The system uses a predefined formula to calculate fees based on the duration of the stay.</a:t>
            </a:r>
            <a:endParaRPr lang="en-US" sz="1350" dirty="0"/>
          </a:p>
        </p:txBody>
      </p:sp>
      <p:pic>
        <p:nvPicPr>
          <p:cNvPr id="10" name="Image 3" descr="preencoded.png"/>
          <p:cNvPicPr>
            <a:picLocks noChangeAspect="1"/>
          </p:cNvPicPr>
          <p:nvPr/>
        </p:nvPicPr>
        <p:blipFill>
          <a:blip r:embed="rId6"/>
          <a:stretch>
            <a:fillRect/>
          </a:stretch>
        </p:blipFill>
        <p:spPr>
          <a:xfrm>
            <a:off x="612488" y="4765775"/>
            <a:ext cx="437465" cy="437465"/>
          </a:xfrm>
          <a:prstGeom prst="rect">
            <a:avLst/>
          </a:prstGeom>
        </p:spPr>
      </p:pic>
      <p:sp>
        <p:nvSpPr>
          <p:cNvPr id="11" name="Text 5"/>
          <p:cNvSpPr/>
          <p:nvPr/>
        </p:nvSpPr>
        <p:spPr>
          <a:xfrm>
            <a:off x="612487" y="5378172"/>
            <a:ext cx="2058740" cy="257354"/>
          </a:xfrm>
          <a:prstGeom prst="rect">
            <a:avLst/>
          </a:prstGeom>
          <a:noFill/>
          <a:ln/>
        </p:spPr>
        <p:txBody>
          <a:bodyPr wrap="none" lIns="0" tIns="0" rIns="0" bIns="0" rtlCol="0" anchor="t"/>
          <a:lstStyle/>
          <a:p>
            <a:pPr>
              <a:lnSpc>
                <a:spcPts val="2025"/>
              </a:lnSpc>
            </a:pPr>
            <a:r>
              <a:rPr lang="en-US" sz="1613" dirty="0">
                <a:solidFill>
                  <a:srgbClr val="3B3535"/>
                </a:solidFill>
                <a:latin typeface="Red Hat Text" pitchFamily="34" charset="0"/>
                <a:ea typeface="Red Hat Text" pitchFamily="34" charset="-122"/>
                <a:cs typeface="Red Hat Text" pitchFamily="34" charset="-120"/>
              </a:rPr>
              <a:t>Error Reduction</a:t>
            </a:r>
            <a:endParaRPr lang="en-US" sz="1613" dirty="0"/>
          </a:p>
        </p:txBody>
      </p:sp>
      <p:sp>
        <p:nvSpPr>
          <p:cNvPr id="12" name="Text 6"/>
          <p:cNvSpPr/>
          <p:nvPr/>
        </p:nvSpPr>
        <p:spPr>
          <a:xfrm>
            <a:off x="612488" y="5740450"/>
            <a:ext cx="2685246" cy="840105"/>
          </a:xfrm>
          <a:prstGeom prst="rect">
            <a:avLst/>
          </a:prstGeom>
          <a:noFill/>
          <a:ln/>
        </p:spPr>
        <p:txBody>
          <a:bodyPr wrap="square" lIns="0" tIns="0" rIns="0" bIns="0" rtlCol="0" anchor="t"/>
          <a:lstStyle/>
          <a:p>
            <a:pPr>
              <a:lnSpc>
                <a:spcPts val="2175"/>
              </a:lnSpc>
            </a:pPr>
            <a:r>
              <a:rPr lang="en-US" sz="1350" dirty="0">
                <a:solidFill>
                  <a:srgbClr val="3B3535"/>
                </a:solidFill>
                <a:latin typeface="Roboto Light" pitchFamily="34" charset="0"/>
                <a:ea typeface="Roboto Light" pitchFamily="34" charset="-122"/>
                <a:cs typeface="Roboto Light" pitchFamily="34" charset="-120"/>
              </a:rPr>
              <a:t>The automated system eliminates human error, ensuring accurate and consistent fee calculations.</a:t>
            </a:r>
            <a:endParaRPr lang="en-US" sz="1350" dirty="0"/>
          </a:p>
        </p:txBody>
      </p:sp>
      <p:pic>
        <p:nvPicPr>
          <p:cNvPr id="13" name="Image 4" descr="preencoded.png"/>
          <p:cNvPicPr>
            <a:picLocks noChangeAspect="1"/>
          </p:cNvPicPr>
          <p:nvPr/>
        </p:nvPicPr>
        <p:blipFill>
          <a:blip r:embed="rId7"/>
          <a:stretch>
            <a:fillRect/>
          </a:stretch>
        </p:blipFill>
        <p:spPr>
          <a:xfrm>
            <a:off x="3560178" y="4765775"/>
            <a:ext cx="437465" cy="437465"/>
          </a:xfrm>
          <a:prstGeom prst="rect">
            <a:avLst/>
          </a:prstGeom>
        </p:spPr>
      </p:pic>
      <p:sp>
        <p:nvSpPr>
          <p:cNvPr id="14" name="Text 7"/>
          <p:cNvSpPr/>
          <p:nvPr/>
        </p:nvSpPr>
        <p:spPr>
          <a:xfrm>
            <a:off x="3560177" y="5378172"/>
            <a:ext cx="2058740" cy="257354"/>
          </a:xfrm>
          <a:prstGeom prst="rect">
            <a:avLst/>
          </a:prstGeom>
          <a:noFill/>
          <a:ln/>
        </p:spPr>
        <p:txBody>
          <a:bodyPr wrap="none" lIns="0" tIns="0" rIns="0" bIns="0" rtlCol="0" anchor="t"/>
          <a:lstStyle/>
          <a:p>
            <a:pPr>
              <a:lnSpc>
                <a:spcPts val="2025"/>
              </a:lnSpc>
            </a:pPr>
            <a:r>
              <a:rPr lang="en-US" sz="1613" dirty="0">
                <a:solidFill>
                  <a:srgbClr val="3B3535"/>
                </a:solidFill>
                <a:latin typeface="Red Hat Text" pitchFamily="34" charset="0"/>
                <a:ea typeface="Red Hat Text" pitchFamily="34" charset="-122"/>
                <a:cs typeface="Red Hat Text" pitchFamily="34" charset="-120"/>
              </a:rPr>
              <a:t>Transparency</a:t>
            </a:r>
            <a:endParaRPr lang="en-US" sz="1613" dirty="0"/>
          </a:p>
        </p:txBody>
      </p:sp>
      <p:sp>
        <p:nvSpPr>
          <p:cNvPr id="15" name="Text 8"/>
          <p:cNvSpPr/>
          <p:nvPr/>
        </p:nvSpPr>
        <p:spPr>
          <a:xfrm>
            <a:off x="3560177" y="5740450"/>
            <a:ext cx="2685336" cy="840105"/>
          </a:xfrm>
          <a:prstGeom prst="rect">
            <a:avLst/>
          </a:prstGeom>
          <a:noFill/>
          <a:ln/>
        </p:spPr>
        <p:txBody>
          <a:bodyPr wrap="square" lIns="0" tIns="0" rIns="0" bIns="0" rtlCol="0" anchor="t"/>
          <a:lstStyle/>
          <a:p>
            <a:pPr>
              <a:lnSpc>
                <a:spcPts val="2175"/>
              </a:lnSpc>
            </a:pPr>
            <a:r>
              <a:rPr lang="en-US" sz="1350" dirty="0">
                <a:solidFill>
                  <a:srgbClr val="3B3535"/>
                </a:solidFill>
                <a:latin typeface="Roboto Light" pitchFamily="34" charset="0"/>
                <a:ea typeface="Roboto Light" pitchFamily="34" charset="-122"/>
                <a:cs typeface="Roboto Light" pitchFamily="34" charset="-120"/>
              </a:rPr>
              <a:t>Displays the calculated fee clearly to the user, promoting transparency and trust.</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284751" y="254180"/>
            <a:ext cx="4443413" cy="359867"/>
          </a:xfrm>
          <a:prstGeom prst="rect">
            <a:avLst/>
          </a:prstGeom>
          <a:noFill/>
          <a:ln/>
        </p:spPr>
        <p:txBody>
          <a:bodyPr wrap="none" lIns="0" tIns="0" rIns="0" bIns="0" rtlCol="0" anchor="t"/>
          <a:lstStyle/>
          <a:p>
            <a:pPr>
              <a:lnSpc>
                <a:spcPts val="2813"/>
              </a:lnSpc>
            </a:pPr>
            <a:r>
              <a:rPr lang="en-US" sz="2250" dirty="0">
                <a:solidFill>
                  <a:srgbClr val="1F1E1E"/>
                </a:solidFill>
                <a:latin typeface="Red Hat Text" pitchFamily="34" charset="0"/>
                <a:ea typeface="Red Hat Text" pitchFamily="34" charset="-122"/>
                <a:cs typeface="Red Hat Text" pitchFamily="34" charset="-120"/>
              </a:rPr>
              <a:t>Program and Functions to be Used</a:t>
            </a:r>
            <a:endParaRPr lang="en-US" sz="2250" dirty="0"/>
          </a:p>
        </p:txBody>
      </p:sp>
      <p:pic>
        <p:nvPicPr>
          <p:cNvPr id="4" name="Picture 3">
            <a:extLst>
              <a:ext uri="{FF2B5EF4-FFF2-40B4-BE49-F238E27FC236}">
                <a16:creationId xmlns:a16="http://schemas.microsoft.com/office/drawing/2014/main" id="{30D18A1A-CCD3-852A-25D8-6F1EA0CBE4AF}"/>
              </a:ext>
            </a:extLst>
          </p:cNvPr>
          <p:cNvPicPr>
            <a:picLocks noChangeAspect="1"/>
          </p:cNvPicPr>
          <p:nvPr/>
        </p:nvPicPr>
        <p:blipFill>
          <a:blip r:embed="rId3"/>
          <a:stretch>
            <a:fillRect/>
          </a:stretch>
        </p:blipFill>
        <p:spPr>
          <a:xfrm>
            <a:off x="145854" y="614047"/>
            <a:ext cx="5480332" cy="3905451"/>
          </a:xfrm>
          <a:prstGeom prst="rect">
            <a:avLst/>
          </a:prstGeom>
        </p:spPr>
      </p:pic>
      <p:pic>
        <p:nvPicPr>
          <p:cNvPr id="6" name="Picture 5">
            <a:extLst>
              <a:ext uri="{FF2B5EF4-FFF2-40B4-BE49-F238E27FC236}">
                <a16:creationId xmlns:a16="http://schemas.microsoft.com/office/drawing/2014/main" id="{156A2200-EFBD-F8B9-0620-E56922BCA7B5}"/>
              </a:ext>
            </a:extLst>
          </p:cNvPr>
          <p:cNvPicPr>
            <a:picLocks noChangeAspect="1"/>
          </p:cNvPicPr>
          <p:nvPr/>
        </p:nvPicPr>
        <p:blipFill>
          <a:blip r:embed="rId4"/>
          <a:stretch>
            <a:fillRect/>
          </a:stretch>
        </p:blipFill>
        <p:spPr>
          <a:xfrm>
            <a:off x="247579" y="4519498"/>
            <a:ext cx="5517504" cy="3592519"/>
          </a:xfrm>
          <a:prstGeom prst="rect">
            <a:avLst/>
          </a:prstGeom>
        </p:spPr>
      </p:pic>
      <p:pic>
        <p:nvPicPr>
          <p:cNvPr id="8" name="Picture 7">
            <a:extLst>
              <a:ext uri="{FF2B5EF4-FFF2-40B4-BE49-F238E27FC236}">
                <a16:creationId xmlns:a16="http://schemas.microsoft.com/office/drawing/2014/main" id="{A2841C3B-410D-3A20-8CA2-CA0DF6EC4684}"/>
              </a:ext>
            </a:extLst>
          </p:cNvPr>
          <p:cNvPicPr>
            <a:picLocks noChangeAspect="1"/>
          </p:cNvPicPr>
          <p:nvPr/>
        </p:nvPicPr>
        <p:blipFill>
          <a:blip r:embed="rId5"/>
          <a:stretch>
            <a:fillRect/>
          </a:stretch>
        </p:blipFill>
        <p:spPr>
          <a:xfrm>
            <a:off x="5626186" y="2297122"/>
            <a:ext cx="5105662" cy="19686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4179A-3EC1-9440-2CE8-ED4E0B39CFED}"/>
              </a:ext>
            </a:extLst>
          </p:cNvPr>
          <p:cNvPicPr>
            <a:picLocks noChangeAspect="1"/>
          </p:cNvPicPr>
          <p:nvPr/>
        </p:nvPicPr>
        <p:blipFill>
          <a:blip r:embed="rId2"/>
          <a:stretch>
            <a:fillRect/>
          </a:stretch>
        </p:blipFill>
        <p:spPr>
          <a:xfrm>
            <a:off x="1727528" y="257044"/>
            <a:ext cx="7266001" cy="3956140"/>
          </a:xfrm>
          <a:prstGeom prst="rect">
            <a:avLst/>
          </a:prstGeom>
        </p:spPr>
      </p:pic>
      <p:pic>
        <p:nvPicPr>
          <p:cNvPr id="5" name="Picture 4">
            <a:extLst>
              <a:ext uri="{FF2B5EF4-FFF2-40B4-BE49-F238E27FC236}">
                <a16:creationId xmlns:a16="http://schemas.microsoft.com/office/drawing/2014/main" id="{6BF5B9B2-0657-7C8A-3362-BEF407B9A203}"/>
              </a:ext>
            </a:extLst>
          </p:cNvPr>
          <p:cNvPicPr>
            <a:picLocks noChangeAspect="1"/>
          </p:cNvPicPr>
          <p:nvPr/>
        </p:nvPicPr>
        <p:blipFill>
          <a:blip r:embed="rId3"/>
          <a:stretch>
            <a:fillRect/>
          </a:stretch>
        </p:blipFill>
        <p:spPr>
          <a:xfrm>
            <a:off x="1727529" y="4875102"/>
            <a:ext cx="7266000" cy="2903085"/>
          </a:xfrm>
          <a:prstGeom prst="rect">
            <a:avLst/>
          </a:prstGeom>
        </p:spPr>
      </p:pic>
    </p:spTree>
    <p:extLst>
      <p:ext uri="{BB962C8B-B14F-4D97-AF65-F5344CB8AC3E}">
        <p14:creationId xmlns:p14="http://schemas.microsoft.com/office/powerpoint/2010/main" val="99455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36317" y="1450985"/>
            <a:ext cx="7054185" cy="450681"/>
          </a:xfrm>
          <a:prstGeom prst="rect">
            <a:avLst/>
          </a:prstGeom>
          <a:noFill/>
          <a:ln/>
        </p:spPr>
        <p:txBody>
          <a:bodyPr wrap="none" lIns="0" tIns="0" rIns="0" bIns="0" rtlCol="0" anchor="t"/>
          <a:lstStyle/>
          <a:p>
            <a:pPr>
              <a:lnSpc>
                <a:spcPts val="3525"/>
              </a:lnSpc>
            </a:pPr>
            <a:r>
              <a:rPr lang="en-US" sz="2813" dirty="0">
                <a:solidFill>
                  <a:srgbClr val="1F1E1E"/>
                </a:solidFill>
                <a:latin typeface="Red Hat Text" pitchFamily="34" charset="0"/>
                <a:ea typeface="Red Hat Text" pitchFamily="34" charset="-122"/>
                <a:cs typeface="Red Hat Text" pitchFamily="34" charset="-120"/>
              </a:rPr>
              <a:t>Real-Time User Feedback and Transparency</a:t>
            </a:r>
            <a:endParaRPr lang="en-US" sz="2813" dirty="0"/>
          </a:p>
        </p:txBody>
      </p:sp>
      <p:pic>
        <p:nvPicPr>
          <p:cNvPr id="3" name="Image 0" descr="preencoded.png"/>
          <p:cNvPicPr>
            <a:picLocks noChangeAspect="1"/>
          </p:cNvPicPr>
          <p:nvPr/>
        </p:nvPicPr>
        <p:blipFill>
          <a:blip r:embed="rId3"/>
          <a:stretch>
            <a:fillRect/>
          </a:stretch>
        </p:blipFill>
        <p:spPr>
          <a:xfrm>
            <a:off x="2398782" y="2208133"/>
            <a:ext cx="1225064" cy="1113890"/>
          </a:xfrm>
          <a:prstGeom prst="rect">
            <a:avLst/>
          </a:prstGeom>
        </p:spPr>
      </p:pic>
      <p:sp>
        <p:nvSpPr>
          <p:cNvPr id="4" name="Text 1"/>
          <p:cNvSpPr/>
          <p:nvPr/>
        </p:nvSpPr>
        <p:spPr>
          <a:xfrm>
            <a:off x="2981890" y="2755881"/>
            <a:ext cx="58847" cy="306467"/>
          </a:xfrm>
          <a:prstGeom prst="rect">
            <a:avLst/>
          </a:prstGeom>
          <a:noFill/>
          <a:ln/>
        </p:spPr>
        <p:txBody>
          <a:bodyPr wrap="none" lIns="0" tIns="0" rIns="0" bIns="0" rtlCol="0" anchor="t"/>
          <a:lstStyle/>
          <a:p>
            <a:pPr algn="ctr">
              <a:lnSpc>
                <a:spcPts val="2400"/>
              </a:lnSpc>
            </a:pPr>
            <a:r>
              <a:rPr lang="en-US" sz="1500" dirty="0">
                <a:solidFill>
                  <a:srgbClr val="3B3535"/>
                </a:solidFill>
                <a:latin typeface="Red Hat Text" pitchFamily="34" charset="0"/>
                <a:ea typeface="Red Hat Text" pitchFamily="34" charset="-122"/>
                <a:cs typeface="Red Hat Text" pitchFamily="34" charset="-120"/>
              </a:rPr>
              <a:t>1</a:t>
            </a:r>
            <a:endParaRPr lang="en-US" sz="1500" dirty="0"/>
          </a:p>
        </p:txBody>
      </p:sp>
      <p:sp>
        <p:nvSpPr>
          <p:cNvPr id="5" name="Text 2"/>
          <p:cNvSpPr/>
          <p:nvPr/>
        </p:nvSpPr>
        <p:spPr>
          <a:xfrm>
            <a:off x="3777080" y="2652385"/>
            <a:ext cx="1409194" cy="225296"/>
          </a:xfrm>
          <a:prstGeom prst="rect">
            <a:avLst/>
          </a:prstGeom>
          <a:noFill/>
          <a:ln/>
        </p:spPr>
        <p:txBody>
          <a:bodyPr wrap="none" lIns="0" tIns="0" rIns="0" bIns="0" rtlCol="0" anchor="t"/>
          <a:lstStyle/>
          <a:p>
            <a:pPr>
              <a:lnSpc>
                <a:spcPts val="1763"/>
              </a:lnSpc>
            </a:pPr>
            <a:r>
              <a:rPr lang="en-US" sz="1388" dirty="0">
                <a:solidFill>
                  <a:srgbClr val="3B3535"/>
                </a:solidFill>
                <a:latin typeface="Red Hat Text" pitchFamily="34" charset="0"/>
                <a:ea typeface="Red Hat Text" pitchFamily="34" charset="-122"/>
                <a:cs typeface="Red Hat Text" pitchFamily="34" charset="-120"/>
              </a:rPr>
              <a:t>Real-time Display</a:t>
            </a:r>
            <a:endParaRPr lang="en-US" sz="1388" dirty="0"/>
          </a:p>
        </p:txBody>
      </p:sp>
      <p:sp>
        <p:nvSpPr>
          <p:cNvPr id="6" name="Shape 3"/>
          <p:cNvSpPr/>
          <p:nvPr/>
        </p:nvSpPr>
        <p:spPr>
          <a:xfrm>
            <a:off x="3662154" y="3333988"/>
            <a:ext cx="6736021" cy="8573"/>
          </a:xfrm>
          <a:prstGeom prst="roundRect">
            <a:avLst>
              <a:gd name="adj" fmla="val 268127"/>
            </a:avLst>
          </a:prstGeom>
          <a:solidFill>
            <a:srgbClr val="D9CECE"/>
          </a:solidFill>
          <a:ln/>
        </p:spPr>
      </p:sp>
      <p:pic>
        <p:nvPicPr>
          <p:cNvPr id="7" name="Image 1" descr="preencoded.png"/>
          <p:cNvPicPr>
            <a:picLocks noChangeAspect="1"/>
          </p:cNvPicPr>
          <p:nvPr/>
        </p:nvPicPr>
        <p:blipFill>
          <a:blip r:embed="rId4"/>
          <a:stretch>
            <a:fillRect/>
          </a:stretch>
        </p:blipFill>
        <p:spPr>
          <a:xfrm>
            <a:off x="1786205" y="3360331"/>
            <a:ext cx="2450217" cy="1113890"/>
          </a:xfrm>
          <a:prstGeom prst="rect">
            <a:avLst/>
          </a:prstGeom>
        </p:spPr>
      </p:pic>
      <p:sp>
        <p:nvSpPr>
          <p:cNvPr id="8" name="Text 4"/>
          <p:cNvSpPr/>
          <p:nvPr/>
        </p:nvSpPr>
        <p:spPr>
          <a:xfrm>
            <a:off x="2953762" y="3764042"/>
            <a:ext cx="114925" cy="306467"/>
          </a:xfrm>
          <a:prstGeom prst="rect">
            <a:avLst/>
          </a:prstGeom>
          <a:noFill/>
          <a:ln/>
        </p:spPr>
        <p:txBody>
          <a:bodyPr wrap="none" lIns="0" tIns="0" rIns="0" bIns="0" rtlCol="0" anchor="t"/>
          <a:lstStyle/>
          <a:p>
            <a:pPr algn="ctr">
              <a:lnSpc>
                <a:spcPts val="2400"/>
              </a:lnSpc>
            </a:pPr>
            <a:r>
              <a:rPr lang="en-US" sz="1500" dirty="0">
                <a:solidFill>
                  <a:srgbClr val="3B3535"/>
                </a:solidFill>
                <a:latin typeface="Red Hat Text" pitchFamily="34" charset="0"/>
                <a:ea typeface="Red Hat Text" pitchFamily="34" charset="-122"/>
                <a:cs typeface="Red Hat Text" pitchFamily="34" charset="-120"/>
              </a:rPr>
              <a:t>2</a:t>
            </a:r>
            <a:endParaRPr lang="en-US" sz="1500" dirty="0"/>
          </a:p>
        </p:txBody>
      </p:sp>
      <p:sp>
        <p:nvSpPr>
          <p:cNvPr id="9" name="Text 5"/>
          <p:cNvSpPr/>
          <p:nvPr/>
        </p:nvSpPr>
        <p:spPr>
          <a:xfrm>
            <a:off x="4389655" y="3636080"/>
            <a:ext cx="1802726" cy="225296"/>
          </a:xfrm>
          <a:prstGeom prst="rect">
            <a:avLst/>
          </a:prstGeom>
          <a:noFill/>
          <a:ln/>
        </p:spPr>
        <p:txBody>
          <a:bodyPr wrap="none" lIns="0" tIns="0" rIns="0" bIns="0" rtlCol="0" anchor="t"/>
          <a:lstStyle/>
          <a:p>
            <a:pPr>
              <a:lnSpc>
                <a:spcPts val="1763"/>
              </a:lnSpc>
            </a:pPr>
            <a:r>
              <a:rPr lang="en-US" sz="1388" dirty="0">
                <a:solidFill>
                  <a:srgbClr val="3B3535"/>
                </a:solidFill>
                <a:latin typeface="Red Hat Text" pitchFamily="34" charset="0"/>
                <a:ea typeface="Red Hat Text" pitchFamily="34" charset="-122"/>
                <a:cs typeface="Red Hat Text" pitchFamily="34" charset="-120"/>
              </a:rPr>
              <a:t>Fee Breakdown</a:t>
            </a:r>
            <a:endParaRPr lang="en-US" sz="1388" dirty="0"/>
          </a:p>
        </p:txBody>
      </p:sp>
      <p:sp>
        <p:nvSpPr>
          <p:cNvPr id="10" name="Text 6"/>
          <p:cNvSpPr/>
          <p:nvPr/>
        </p:nvSpPr>
        <p:spPr>
          <a:xfrm>
            <a:off x="4389656" y="3953263"/>
            <a:ext cx="5246638" cy="245120"/>
          </a:xfrm>
          <a:prstGeom prst="rect">
            <a:avLst/>
          </a:prstGeom>
          <a:noFill/>
          <a:ln/>
        </p:spPr>
        <p:txBody>
          <a:bodyPr wrap="none" lIns="0" tIns="0" rIns="0" bIns="0" rtlCol="0" anchor="t"/>
          <a:lstStyle/>
          <a:p>
            <a:pPr>
              <a:lnSpc>
                <a:spcPts val="1913"/>
              </a:lnSpc>
            </a:pPr>
            <a:r>
              <a:rPr lang="en-US" sz="1200" dirty="0">
                <a:solidFill>
                  <a:srgbClr val="3B3535"/>
                </a:solidFill>
                <a:latin typeface="Roboto Light" pitchFamily="34" charset="0"/>
                <a:ea typeface="Roboto Light" pitchFamily="34" charset="-122"/>
                <a:cs typeface="Roboto Light" pitchFamily="34" charset="-120"/>
              </a:rPr>
              <a:t>Displays the calculated fee and the rationale behind it, promoting transparency.</a:t>
            </a:r>
            <a:endParaRPr lang="en-US" sz="1200" dirty="0"/>
          </a:p>
        </p:txBody>
      </p:sp>
      <p:sp>
        <p:nvSpPr>
          <p:cNvPr id="11" name="Shape 7"/>
          <p:cNvSpPr/>
          <p:nvPr/>
        </p:nvSpPr>
        <p:spPr>
          <a:xfrm>
            <a:off x="4274731" y="4486186"/>
            <a:ext cx="6123444" cy="8573"/>
          </a:xfrm>
          <a:prstGeom prst="roundRect">
            <a:avLst>
              <a:gd name="adj" fmla="val 268127"/>
            </a:avLst>
          </a:prstGeom>
          <a:solidFill>
            <a:srgbClr val="D9CECE"/>
          </a:solidFill>
          <a:ln/>
        </p:spPr>
      </p:sp>
      <p:pic>
        <p:nvPicPr>
          <p:cNvPr id="12" name="Image 2" descr="preencoded.png"/>
          <p:cNvPicPr>
            <a:picLocks noChangeAspect="1"/>
          </p:cNvPicPr>
          <p:nvPr/>
        </p:nvPicPr>
        <p:blipFill>
          <a:blip r:embed="rId5"/>
          <a:stretch>
            <a:fillRect/>
          </a:stretch>
        </p:blipFill>
        <p:spPr>
          <a:xfrm>
            <a:off x="1173629" y="4512528"/>
            <a:ext cx="3675370" cy="1113890"/>
          </a:xfrm>
          <a:prstGeom prst="rect">
            <a:avLst/>
          </a:prstGeom>
        </p:spPr>
      </p:pic>
      <p:sp>
        <p:nvSpPr>
          <p:cNvPr id="13" name="Text 8"/>
          <p:cNvSpPr/>
          <p:nvPr/>
        </p:nvSpPr>
        <p:spPr>
          <a:xfrm>
            <a:off x="2953851" y="4916240"/>
            <a:ext cx="114925" cy="306467"/>
          </a:xfrm>
          <a:prstGeom prst="rect">
            <a:avLst/>
          </a:prstGeom>
          <a:noFill/>
          <a:ln/>
        </p:spPr>
        <p:txBody>
          <a:bodyPr wrap="none" lIns="0" tIns="0" rIns="0" bIns="0" rtlCol="0" anchor="t"/>
          <a:lstStyle/>
          <a:p>
            <a:pPr algn="ctr">
              <a:lnSpc>
                <a:spcPts val="2400"/>
              </a:lnSpc>
            </a:pPr>
            <a:r>
              <a:rPr lang="en-US" sz="1500" dirty="0">
                <a:solidFill>
                  <a:srgbClr val="3B3535"/>
                </a:solidFill>
                <a:latin typeface="Red Hat Text" pitchFamily="34" charset="0"/>
                <a:ea typeface="Red Hat Text" pitchFamily="34" charset="-122"/>
                <a:cs typeface="Red Hat Text" pitchFamily="34" charset="-120"/>
              </a:rPr>
              <a:t>3</a:t>
            </a:r>
            <a:endParaRPr lang="en-US" sz="1500" dirty="0"/>
          </a:p>
        </p:txBody>
      </p:sp>
      <p:sp>
        <p:nvSpPr>
          <p:cNvPr id="14" name="Text 9"/>
          <p:cNvSpPr/>
          <p:nvPr/>
        </p:nvSpPr>
        <p:spPr>
          <a:xfrm>
            <a:off x="5002232" y="4665763"/>
            <a:ext cx="1802726" cy="225296"/>
          </a:xfrm>
          <a:prstGeom prst="rect">
            <a:avLst/>
          </a:prstGeom>
          <a:noFill/>
          <a:ln/>
        </p:spPr>
        <p:txBody>
          <a:bodyPr wrap="none" lIns="0" tIns="0" rIns="0" bIns="0" rtlCol="0" anchor="t"/>
          <a:lstStyle/>
          <a:p>
            <a:pPr>
              <a:lnSpc>
                <a:spcPts val="1763"/>
              </a:lnSpc>
            </a:pPr>
            <a:r>
              <a:rPr lang="en-US" sz="1388" dirty="0">
                <a:solidFill>
                  <a:srgbClr val="3B3535"/>
                </a:solidFill>
                <a:latin typeface="Red Hat Text" pitchFamily="34" charset="0"/>
                <a:ea typeface="Red Hat Text" pitchFamily="34" charset="-122"/>
                <a:cs typeface="Red Hat Text" pitchFamily="34" charset="-120"/>
              </a:rPr>
              <a:t>Payment Options</a:t>
            </a:r>
            <a:endParaRPr lang="en-US" sz="1388" dirty="0"/>
          </a:p>
        </p:txBody>
      </p:sp>
      <p:sp>
        <p:nvSpPr>
          <p:cNvPr id="15" name="Text 10"/>
          <p:cNvSpPr/>
          <p:nvPr/>
        </p:nvSpPr>
        <p:spPr>
          <a:xfrm>
            <a:off x="5002232" y="4982945"/>
            <a:ext cx="5281017" cy="490240"/>
          </a:xfrm>
          <a:prstGeom prst="rect">
            <a:avLst/>
          </a:prstGeom>
          <a:noFill/>
          <a:ln/>
        </p:spPr>
        <p:txBody>
          <a:bodyPr wrap="square" lIns="0" tIns="0" rIns="0" bIns="0" rtlCol="0" anchor="t"/>
          <a:lstStyle/>
          <a:p>
            <a:pPr>
              <a:lnSpc>
                <a:spcPts val="1913"/>
              </a:lnSpc>
            </a:pPr>
            <a:r>
              <a:rPr lang="en-US" sz="1200" dirty="0">
                <a:solidFill>
                  <a:srgbClr val="3B3535"/>
                </a:solidFill>
                <a:latin typeface="Roboto Light" pitchFamily="34" charset="0"/>
                <a:ea typeface="Roboto Light" pitchFamily="34" charset="-122"/>
                <a:cs typeface="Roboto Light" pitchFamily="34" charset="-120"/>
              </a:rPr>
              <a:t>Offers various payment methods, such as credit card, debit card, or mobile wallet.</a:t>
            </a:r>
            <a:endParaRPr lang="en-US" sz="1200" dirty="0"/>
          </a:p>
        </p:txBody>
      </p:sp>
      <p:sp>
        <p:nvSpPr>
          <p:cNvPr id="16" name="Shape 11"/>
          <p:cNvSpPr/>
          <p:nvPr/>
        </p:nvSpPr>
        <p:spPr>
          <a:xfrm>
            <a:off x="4887308" y="5638383"/>
            <a:ext cx="5510867" cy="8573"/>
          </a:xfrm>
          <a:prstGeom prst="roundRect">
            <a:avLst>
              <a:gd name="adj" fmla="val 268127"/>
            </a:avLst>
          </a:prstGeom>
          <a:solidFill>
            <a:srgbClr val="D9CECE"/>
          </a:solidFill>
          <a:ln/>
        </p:spPr>
      </p:sp>
      <p:pic>
        <p:nvPicPr>
          <p:cNvPr id="17" name="Image 3" descr="preencoded.png"/>
          <p:cNvPicPr>
            <a:picLocks noChangeAspect="1"/>
          </p:cNvPicPr>
          <p:nvPr/>
        </p:nvPicPr>
        <p:blipFill>
          <a:blip r:embed="rId6"/>
          <a:stretch>
            <a:fillRect/>
          </a:stretch>
        </p:blipFill>
        <p:spPr>
          <a:xfrm>
            <a:off x="561053" y="5664726"/>
            <a:ext cx="4900523" cy="1113890"/>
          </a:xfrm>
          <a:prstGeom prst="rect">
            <a:avLst/>
          </a:prstGeom>
        </p:spPr>
      </p:pic>
      <p:sp>
        <p:nvSpPr>
          <p:cNvPr id="18" name="Text 12"/>
          <p:cNvSpPr/>
          <p:nvPr/>
        </p:nvSpPr>
        <p:spPr>
          <a:xfrm>
            <a:off x="2952154" y="6068437"/>
            <a:ext cx="118319" cy="306467"/>
          </a:xfrm>
          <a:prstGeom prst="rect">
            <a:avLst/>
          </a:prstGeom>
          <a:noFill/>
          <a:ln/>
        </p:spPr>
        <p:txBody>
          <a:bodyPr wrap="none" lIns="0" tIns="0" rIns="0" bIns="0" rtlCol="0" anchor="t"/>
          <a:lstStyle/>
          <a:p>
            <a:pPr algn="ctr">
              <a:lnSpc>
                <a:spcPts val="2400"/>
              </a:lnSpc>
            </a:pPr>
            <a:r>
              <a:rPr lang="en-US" sz="1500" dirty="0">
                <a:solidFill>
                  <a:srgbClr val="3B3535"/>
                </a:solidFill>
                <a:latin typeface="Red Hat Text" pitchFamily="34" charset="0"/>
                <a:ea typeface="Red Hat Text" pitchFamily="34" charset="-122"/>
                <a:cs typeface="Red Hat Text" pitchFamily="34" charset="-120"/>
              </a:rPr>
              <a:t>4</a:t>
            </a:r>
            <a:endParaRPr lang="en-US" sz="1500" dirty="0"/>
          </a:p>
        </p:txBody>
      </p:sp>
      <p:sp>
        <p:nvSpPr>
          <p:cNvPr id="19" name="Text 13"/>
          <p:cNvSpPr/>
          <p:nvPr/>
        </p:nvSpPr>
        <p:spPr>
          <a:xfrm>
            <a:off x="5614809" y="5817960"/>
            <a:ext cx="1802726" cy="225296"/>
          </a:xfrm>
          <a:prstGeom prst="rect">
            <a:avLst/>
          </a:prstGeom>
          <a:noFill/>
          <a:ln/>
        </p:spPr>
        <p:txBody>
          <a:bodyPr wrap="none" lIns="0" tIns="0" rIns="0" bIns="0" rtlCol="0" anchor="t"/>
          <a:lstStyle/>
          <a:p>
            <a:pPr>
              <a:lnSpc>
                <a:spcPts val="1763"/>
              </a:lnSpc>
            </a:pPr>
            <a:r>
              <a:rPr lang="en-US" sz="1388" dirty="0">
                <a:solidFill>
                  <a:srgbClr val="3B3535"/>
                </a:solidFill>
                <a:latin typeface="Red Hat Text" pitchFamily="34" charset="0"/>
                <a:ea typeface="Red Hat Text" pitchFamily="34" charset="-122"/>
                <a:cs typeface="Red Hat Text" pitchFamily="34" charset="-120"/>
              </a:rPr>
              <a:t>Receipt Generation</a:t>
            </a:r>
            <a:endParaRPr lang="en-US" sz="1388" dirty="0"/>
          </a:p>
        </p:txBody>
      </p:sp>
      <p:sp>
        <p:nvSpPr>
          <p:cNvPr id="20" name="Text 14"/>
          <p:cNvSpPr/>
          <p:nvPr/>
        </p:nvSpPr>
        <p:spPr>
          <a:xfrm>
            <a:off x="5614810" y="6135142"/>
            <a:ext cx="4668440" cy="490240"/>
          </a:xfrm>
          <a:prstGeom prst="rect">
            <a:avLst/>
          </a:prstGeom>
          <a:noFill/>
          <a:ln/>
        </p:spPr>
        <p:txBody>
          <a:bodyPr wrap="square" lIns="0" tIns="0" rIns="0" bIns="0" rtlCol="0" anchor="t"/>
          <a:lstStyle/>
          <a:p>
            <a:pPr>
              <a:lnSpc>
                <a:spcPts val="1913"/>
              </a:lnSpc>
            </a:pPr>
            <a:r>
              <a:rPr lang="en-US" sz="1200" dirty="0">
                <a:solidFill>
                  <a:srgbClr val="3B3535"/>
                </a:solidFill>
                <a:latin typeface="Roboto Light" pitchFamily="34" charset="0"/>
                <a:ea typeface="Roboto Light" pitchFamily="34" charset="-122"/>
                <a:cs typeface="Roboto Light" pitchFamily="34" charset="-120"/>
              </a:rPr>
              <a:t>Provides a digital or printed receipt with all relevant details for customer records.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A7C6F-C9AC-3E35-93DB-015AC4B17757}"/>
              </a:ext>
            </a:extLst>
          </p:cNvPr>
          <p:cNvSpPr txBox="1"/>
          <p:nvPr/>
        </p:nvSpPr>
        <p:spPr>
          <a:xfrm>
            <a:off x="3810964" y="3498943"/>
            <a:ext cx="5755512" cy="784830"/>
          </a:xfrm>
          <a:prstGeom prst="rect">
            <a:avLst/>
          </a:prstGeom>
          <a:noFill/>
        </p:spPr>
        <p:txBody>
          <a:bodyPr wrap="square" rtlCol="0">
            <a:spAutoFit/>
          </a:bodyPr>
          <a:lstStyle/>
          <a:p>
            <a:r>
              <a:rPr lang="en-US" sz="4500" dirty="0"/>
              <a:t>THANK YOU!!</a:t>
            </a:r>
          </a:p>
        </p:txBody>
      </p:sp>
    </p:spTree>
    <p:extLst>
      <p:ext uri="{BB962C8B-B14F-4D97-AF65-F5344CB8AC3E}">
        <p14:creationId xmlns:p14="http://schemas.microsoft.com/office/powerpoint/2010/main" val="27526331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TotalTime>
  <Words>446</Words>
  <Application>Microsoft Office PowerPoint</Application>
  <PresentationFormat>Custom</PresentationFormat>
  <Paragraphs>70</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 Light</vt:lpstr>
      <vt:lpstr>Roboto Light</vt:lpstr>
      <vt:lpstr>Arial</vt:lpstr>
      <vt:lpstr>Calibri</vt:lpstr>
      <vt:lpstr>Red Hat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Shreya Modi</cp:lastModifiedBy>
  <cp:revision>13</cp:revision>
  <dcterms:created xsi:type="dcterms:W3CDTF">2024-12-05T08:56:47Z</dcterms:created>
  <dcterms:modified xsi:type="dcterms:W3CDTF">2024-12-11T02:52:42Z</dcterms:modified>
</cp:coreProperties>
</file>