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42818" y="2959566"/>
            <a:ext cx="8610600" cy="1938992"/>
          </a:xfrm>
          <a:prstGeom prst="rect">
            <a:avLst/>
          </a:prstGeom>
          <a:noFill/>
        </p:spPr>
        <p:txBody>
          <a:bodyPr wrap="square" rtlCol="0">
            <a:spAutoFit/>
          </a:bodyPr>
          <a:lstStyle/>
          <a:p>
            <a:r>
              <a:rPr lang="en-US" sz="2400" dirty="0"/>
              <a:t>STUDENT NAME:</a:t>
            </a:r>
            <a:r>
              <a:rPr lang="en-IN" sz="2400" dirty="0"/>
              <a:t> ISHWARYA A</a:t>
            </a:r>
            <a:endParaRPr lang="en-US" sz="2400" dirty="0"/>
          </a:p>
          <a:p>
            <a:r>
              <a:rPr lang="en-US" sz="2400" dirty="0"/>
              <a:t>REGISTER NO:</a:t>
            </a:r>
            <a:r>
              <a:rPr lang="en-IN" sz="2400" dirty="0"/>
              <a:t> 2213211036040</a:t>
            </a:r>
            <a:endParaRPr lang="en-US" sz="2400" dirty="0"/>
          </a:p>
          <a:p>
            <a:r>
              <a:rPr lang="en-US" sz="2400" dirty="0"/>
              <a:t>DEPARTMENT:</a:t>
            </a:r>
            <a:r>
              <a:rPr lang="en-IN" sz="2400" dirty="0"/>
              <a:t> COMMERCE </a:t>
            </a:r>
            <a:endParaRPr lang="en-US" sz="2400" dirty="0"/>
          </a:p>
          <a:p>
            <a:r>
              <a:rPr lang="en-US" sz="2400" dirty="0"/>
              <a:t>COLLEGE</a:t>
            </a:r>
            <a:r>
              <a:rPr lang="en-IN" sz="2400" dirty="0"/>
              <a:t>: 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2475" y="875537"/>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dirty="0"/>
              <a:t>MODELLING</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141697-CF0E-EFD8-BDEB-7E063AFA8357}"/>
              </a:ext>
            </a:extLst>
          </p:cNvPr>
          <p:cNvSpPr txBox="1"/>
          <p:nvPr/>
        </p:nvSpPr>
        <p:spPr>
          <a:xfrm>
            <a:off x="1246186" y="2293147"/>
            <a:ext cx="7611035" cy="2031325"/>
          </a:xfrm>
          <a:prstGeom prst="rect">
            <a:avLst/>
          </a:prstGeom>
          <a:noFill/>
        </p:spPr>
        <p:txBody>
          <a:bodyPr wrap="square">
            <a:spAutoFit/>
          </a:bodyPr>
          <a:lstStyle/>
          <a:p>
            <a:r>
              <a:rPr lang="en-US" b="1" dirty="0"/>
              <a:t>Data Cleaning &amp; Preprocessing:</a:t>
            </a:r>
            <a:r>
              <a:rPr lang="en-US" dirty="0"/>
              <a:t> Standardize formats (e.g., dates, salaries).Handle missing values and outliers to ensure data quality. </a:t>
            </a:r>
            <a:endParaRPr lang="en-IN" dirty="0"/>
          </a:p>
          <a:p>
            <a:r>
              <a:rPr lang="en-US" b="1" dirty="0"/>
              <a:t>Exploratory</a:t>
            </a:r>
            <a:r>
              <a:rPr lang="en-US" dirty="0"/>
              <a:t> </a:t>
            </a:r>
            <a:r>
              <a:rPr lang="en-US" b="1" dirty="0"/>
              <a:t>Data</a:t>
            </a:r>
            <a:r>
              <a:rPr lang="en-US" dirty="0"/>
              <a:t> </a:t>
            </a:r>
            <a:r>
              <a:rPr lang="en-US" b="1" dirty="0"/>
              <a:t>Analysis (EDA):</a:t>
            </a:r>
            <a:r>
              <a:rPr lang="en-US" dirty="0"/>
              <a:t>Visualize salary distribution across departments, genders, and locations. Identify trends, anomalies, and disparities.</a:t>
            </a:r>
            <a:r>
              <a:rPr lang="en-IN" dirty="0"/>
              <a:t> </a:t>
            </a:r>
          </a:p>
          <a:p>
            <a:r>
              <a:rPr lang="en-US" b="1" dirty="0"/>
              <a:t>Segmentation:</a:t>
            </a:r>
            <a:r>
              <a:rPr lang="en-US" dirty="0"/>
              <a:t> Group employees based on factors like department, role, and experience to understand salary patterns</a:t>
            </a:r>
            <a:r>
              <a:rPr lang="en-IN"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BCD3824-67F0-C658-2086-A4A0AD021A67}"/>
              </a:ext>
            </a:extLst>
          </p:cNvPr>
          <p:cNvSpPr txBox="1"/>
          <p:nvPr/>
        </p:nvSpPr>
        <p:spPr>
          <a:xfrm>
            <a:off x="1704975" y="2042795"/>
            <a:ext cx="5960033" cy="2031325"/>
          </a:xfrm>
          <a:prstGeom prst="rect">
            <a:avLst/>
          </a:prstGeom>
          <a:noFill/>
        </p:spPr>
        <p:txBody>
          <a:bodyPr wrap="square">
            <a:spAutoFit/>
          </a:bodyPr>
          <a:lstStyle/>
          <a:p>
            <a:r>
              <a:rPr lang="en-US" b="1" dirty="0"/>
              <a:t>Predictive</a:t>
            </a:r>
            <a:r>
              <a:rPr lang="en-US" dirty="0"/>
              <a:t> </a:t>
            </a:r>
            <a:r>
              <a:rPr lang="en-US" b="1" dirty="0"/>
              <a:t>Modeling: </a:t>
            </a:r>
            <a:r>
              <a:rPr lang="en-US" dirty="0"/>
              <a:t>Use regression models to predict fair salary ranges based on factors like experience, role, and market data. </a:t>
            </a:r>
            <a:endParaRPr lang="en-IN" dirty="0"/>
          </a:p>
          <a:p>
            <a:r>
              <a:rPr lang="en-US" b="1" dirty="0"/>
              <a:t>Scenario</a:t>
            </a:r>
            <a:r>
              <a:rPr lang="en-US" dirty="0"/>
              <a:t> </a:t>
            </a:r>
            <a:r>
              <a:rPr lang="en-US" b="1" dirty="0"/>
              <a:t>Analysis</a:t>
            </a:r>
            <a:r>
              <a:rPr lang="en-US" dirty="0"/>
              <a:t>:Simulate the impact of salary adjustments on budget and employee satisfaction.</a:t>
            </a:r>
            <a:endParaRPr lang="en-IN" dirty="0"/>
          </a:p>
          <a:p>
            <a:r>
              <a:rPr lang="en-US" b="1" dirty="0"/>
              <a:t>Reporting</a:t>
            </a:r>
            <a:r>
              <a:rPr lang="en-US" dirty="0"/>
              <a:t> </a:t>
            </a:r>
            <a:r>
              <a:rPr lang="en-US" b="1" dirty="0"/>
              <a:t>&amp;</a:t>
            </a:r>
            <a:r>
              <a:rPr lang="en-US" dirty="0"/>
              <a:t> </a:t>
            </a:r>
            <a:r>
              <a:rPr lang="en-US" b="1" dirty="0"/>
              <a:t>Visualization</a:t>
            </a:r>
            <a:r>
              <a:rPr lang="en-US" dirty="0"/>
              <a:t>: Generate dashboards and reports to communicate findings to stakeholders effectively.</a:t>
            </a:r>
          </a:p>
        </p:txBody>
      </p:sp>
      <p:pic>
        <p:nvPicPr>
          <p:cNvPr id="10" name="Picture 9">
            <a:extLst>
              <a:ext uri="{FF2B5EF4-FFF2-40B4-BE49-F238E27FC236}">
                <a16:creationId xmlns:a16="http://schemas.microsoft.com/office/drawing/2014/main" id="{2779023D-2EA7-9D1C-DF47-BF6A3082DAC5}"/>
              </a:ext>
            </a:extLst>
          </p:cNvPr>
          <p:cNvPicPr>
            <a:picLocks noChangeAspect="1"/>
          </p:cNvPicPr>
          <p:nvPr/>
        </p:nvPicPr>
        <p:blipFill>
          <a:blip r:embed="rId3"/>
          <a:stretch>
            <a:fillRect/>
          </a:stretch>
        </p:blipFill>
        <p:spPr>
          <a:xfrm>
            <a:off x="5118245" y="3799542"/>
            <a:ext cx="4543425" cy="297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513976"/>
            <a:ext cx="2687115"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5" name="Picture 14">
            <a:extLst>
              <a:ext uri="{FF2B5EF4-FFF2-40B4-BE49-F238E27FC236}">
                <a16:creationId xmlns:a16="http://schemas.microsoft.com/office/drawing/2014/main" id="{A2A01DBF-F58C-143C-7311-B33DF75D01B1}"/>
              </a:ext>
            </a:extLst>
          </p:cNvPr>
          <p:cNvPicPr>
            <a:picLocks noChangeAspect="1"/>
          </p:cNvPicPr>
          <p:nvPr/>
        </p:nvPicPr>
        <p:blipFill>
          <a:blip r:embed="rId3"/>
          <a:stretch>
            <a:fillRect/>
          </a:stretch>
        </p:blipFill>
        <p:spPr>
          <a:xfrm>
            <a:off x="920377" y="1538287"/>
            <a:ext cx="7781365" cy="4448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06662" y="586211"/>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1D7583-C458-4362-B99F-323E84595AFD}"/>
              </a:ext>
            </a:extLst>
          </p:cNvPr>
          <p:cNvSpPr txBox="1"/>
          <p:nvPr/>
        </p:nvSpPr>
        <p:spPr>
          <a:xfrm>
            <a:off x="706662" y="2052648"/>
            <a:ext cx="7444386" cy="1754326"/>
          </a:xfrm>
          <a:prstGeom prst="rect">
            <a:avLst/>
          </a:prstGeom>
          <a:noFill/>
        </p:spPr>
        <p:txBody>
          <a:bodyPr wrap="square">
            <a:spAutoFit/>
          </a:bodyPr>
          <a:lstStyle/>
          <a:p>
            <a:r>
              <a:rPr lang="en-US" dirty="0"/>
              <a:t>Our salary analysis has highlighted key disparities and provided actionable insights for creating a more equitable and competitive compensation structure. By implementing the recommended adjustments, the company can enhance employee satisfaction, improve retention, and align salaries with industry standards, ultimately supporting sustainable growth and a fair workplace.</a:t>
            </a:r>
          </a:p>
        </p:txBody>
      </p:sp>
      <p:pic>
        <p:nvPicPr>
          <p:cNvPr id="7" name="Picture 6">
            <a:extLst>
              <a:ext uri="{FF2B5EF4-FFF2-40B4-BE49-F238E27FC236}">
                <a16:creationId xmlns:a16="http://schemas.microsoft.com/office/drawing/2014/main" id="{3EA2B6EC-28A6-02D5-DB74-202A7C1CF607}"/>
              </a:ext>
            </a:extLst>
          </p:cNvPr>
          <p:cNvPicPr>
            <a:picLocks noChangeAspect="1"/>
          </p:cNvPicPr>
          <p:nvPr/>
        </p:nvPicPr>
        <p:blipFill>
          <a:blip r:embed="rId2"/>
          <a:stretch>
            <a:fillRect/>
          </a:stretch>
        </p:blipFill>
        <p:spPr>
          <a:xfrm>
            <a:off x="5665230" y="4037323"/>
            <a:ext cx="2534488" cy="237966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568C3A-3365-2CDF-6574-8A7B1D3BB735}"/>
              </a:ext>
            </a:extLst>
          </p:cNvPr>
          <p:cNvSpPr txBox="1"/>
          <p:nvPr/>
        </p:nvSpPr>
        <p:spPr>
          <a:xfrm>
            <a:off x="834072" y="1951672"/>
            <a:ext cx="7420270" cy="1477328"/>
          </a:xfrm>
          <a:prstGeom prst="rect">
            <a:avLst/>
          </a:prstGeom>
          <a:noFill/>
        </p:spPr>
        <p:txBody>
          <a:bodyPr wrap="square">
            <a:spAutoFit/>
          </a:bodyPr>
          <a:lstStyle/>
          <a:p>
            <a:r>
              <a:rPr lang="en-US" dirty="0"/>
              <a:t>The objective of this analysis is to assess the current salary distribution across various departments, genders, and work locations within the company. This evaluation will help identify any disparities or inconsistencies in compensation, ensure fair and competitive salaries, and guide future salary adjustments to align with company growth and </a:t>
            </a:r>
            <a:r>
              <a:rPr lang="en-IN" dirty="0"/>
              <a:t>Market standards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9300"/>
            <a:ext cx="7924800" cy="1938992"/>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Objectives: </a:t>
            </a:r>
          </a:p>
          <a:p>
            <a:pPr algn="l"/>
            <a:r>
              <a:rPr lang="en-IN" sz="2400" dirty="0">
                <a:solidFill>
                  <a:srgbClr val="0D0D0D"/>
                </a:solidFill>
                <a:latin typeface="Times New Roman" panose="02020603050405020304" pitchFamily="18" charset="0"/>
                <a:cs typeface="Times New Roman" panose="02020603050405020304" pitchFamily="18" charset="0"/>
              </a:rPr>
              <a:t>            </a:t>
            </a:r>
            <a:r>
              <a:rPr lang="en-IN" sz="2400" b="0" i="0" dirty="0" err="1">
                <a:solidFill>
                  <a:srgbClr val="0D0D0D"/>
                </a:solidFill>
                <a:effectLst/>
                <a:latin typeface="Times New Roman" panose="02020603050405020304" pitchFamily="18" charset="0"/>
                <a:cs typeface="Times New Roman" panose="02020603050405020304" pitchFamily="18" charset="0"/>
              </a:rPr>
              <a:t>Analyze</a:t>
            </a:r>
            <a:r>
              <a:rPr lang="en-IN" sz="2400" b="0" i="0" dirty="0">
                <a:solidFill>
                  <a:srgbClr val="0D0D0D"/>
                </a:solidFill>
                <a:effectLst/>
                <a:latin typeface="Times New Roman" panose="02020603050405020304" pitchFamily="18" charset="0"/>
                <a:cs typeface="Times New Roman" panose="02020603050405020304" pitchFamily="18" charset="0"/>
              </a:rPr>
              <a:t> salary distribution across departments, genders, and locations. Identify disparities and inconsistencies in compensation. Ensure competitive and fair salaries to support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08A-8914-4DFF-D490-A1D9A707C691}"/>
              </a:ext>
            </a:extLst>
          </p:cNvPr>
          <p:cNvSpPr>
            <a:spLocks noGrp="1"/>
          </p:cNvSpPr>
          <p:nvPr>
            <p:ph type="title"/>
          </p:nvPr>
        </p:nvSpPr>
        <p:spPr>
          <a:xfrm>
            <a:off x="521192" y="895534"/>
            <a:ext cx="10681335" cy="758190"/>
          </a:xfrm>
        </p:spPr>
        <p:txBody>
          <a:bodyPr/>
          <a:lstStyle/>
          <a:p>
            <a:r>
              <a:rPr lang="en-IN" dirty="0"/>
              <a:t>Who are the end users?</a:t>
            </a:r>
            <a:endParaRPr lang="en-US" dirty="0"/>
          </a:p>
        </p:txBody>
      </p:sp>
      <p:sp>
        <p:nvSpPr>
          <p:cNvPr id="5" name="TextBox 4">
            <a:extLst>
              <a:ext uri="{FF2B5EF4-FFF2-40B4-BE49-F238E27FC236}">
                <a16:creationId xmlns:a16="http://schemas.microsoft.com/office/drawing/2014/main" id="{6AECBC79-598B-6F68-1236-00AF8F8B6E22}"/>
              </a:ext>
            </a:extLst>
          </p:cNvPr>
          <p:cNvSpPr txBox="1"/>
          <p:nvPr/>
        </p:nvSpPr>
        <p:spPr>
          <a:xfrm>
            <a:off x="521192" y="1980949"/>
            <a:ext cx="8208682" cy="2585323"/>
          </a:xfrm>
          <a:prstGeom prst="rect">
            <a:avLst/>
          </a:prstGeom>
          <a:noFill/>
        </p:spPr>
        <p:txBody>
          <a:bodyPr wrap="square">
            <a:spAutoFit/>
          </a:bodyPr>
          <a:lstStyle/>
          <a:p>
            <a:r>
              <a:rPr lang="en-US" b="1" dirty="0"/>
              <a:t>The end users of the employee salary analysis are: </a:t>
            </a:r>
            <a:endParaRPr lang="en-IN" b="1" dirty="0"/>
          </a:p>
          <a:p>
            <a:r>
              <a:rPr lang="en-IN" dirty="0"/>
              <a:t> </a:t>
            </a:r>
            <a:r>
              <a:rPr lang="en-IN" b="1" dirty="0"/>
              <a:t>    </a:t>
            </a:r>
          </a:p>
          <a:p>
            <a:r>
              <a:rPr lang="en-IN" b="1" dirty="0"/>
              <a:t>      </a:t>
            </a:r>
            <a:r>
              <a:rPr lang="en-US" b="1" dirty="0"/>
              <a:t>HR Department</a:t>
            </a:r>
            <a:r>
              <a:rPr lang="en-US" dirty="0"/>
              <a:t>: For evaluating and adjusting compensation. </a:t>
            </a:r>
            <a:endParaRPr lang="en-IN" dirty="0"/>
          </a:p>
          <a:p>
            <a:r>
              <a:rPr lang="en-IN" dirty="0"/>
              <a:t>     </a:t>
            </a:r>
            <a:r>
              <a:rPr lang="en-IN" b="1" dirty="0"/>
              <a:t> </a:t>
            </a:r>
          </a:p>
          <a:p>
            <a:r>
              <a:rPr lang="en-IN" b="1" dirty="0"/>
              <a:t>      </a:t>
            </a:r>
            <a:r>
              <a:rPr lang="en-US" b="1" dirty="0"/>
              <a:t>Senior Management</a:t>
            </a:r>
            <a:r>
              <a:rPr lang="en-US" dirty="0"/>
              <a:t>: For strategic decision-making on salaries.</a:t>
            </a:r>
            <a:endParaRPr lang="en-IN" dirty="0"/>
          </a:p>
          <a:p>
            <a:r>
              <a:rPr lang="en-IN" dirty="0"/>
              <a:t>     </a:t>
            </a:r>
            <a:r>
              <a:rPr lang="en-US" dirty="0"/>
              <a:t> </a:t>
            </a:r>
            <a:endParaRPr lang="en-IN" dirty="0"/>
          </a:p>
          <a:p>
            <a:r>
              <a:rPr lang="en-IN" b="1" dirty="0"/>
              <a:t>      </a:t>
            </a:r>
            <a:r>
              <a:rPr lang="en-US" b="1" dirty="0"/>
              <a:t>Finance</a:t>
            </a:r>
            <a:r>
              <a:rPr lang="en-US" dirty="0"/>
              <a:t> </a:t>
            </a:r>
            <a:r>
              <a:rPr lang="en-IN" b="1" dirty="0"/>
              <a:t>Department</a:t>
            </a:r>
            <a:r>
              <a:rPr lang="en-US" dirty="0"/>
              <a:t>: For financial planning and budgeting. </a:t>
            </a:r>
            <a:endParaRPr lang="en-IN" dirty="0"/>
          </a:p>
          <a:p>
            <a:r>
              <a:rPr lang="en-IN" dirty="0"/>
              <a:t>     </a:t>
            </a:r>
          </a:p>
          <a:p>
            <a:r>
              <a:rPr lang="en-IN" dirty="0"/>
              <a:t>      </a:t>
            </a:r>
            <a:r>
              <a:rPr lang="en-US" b="1" dirty="0"/>
              <a:t>Department</a:t>
            </a:r>
            <a:r>
              <a:rPr lang="en-US" dirty="0"/>
              <a:t> </a:t>
            </a:r>
            <a:r>
              <a:rPr lang="en-US" b="1" dirty="0"/>
              <a:t>Managers</a:t>
            </a:r>
            <a:r>
              <a:rPr lang="en-US" dirty="0"/>
              <a:t>: For ensuring fair compensation within teams.</a:t>
            </a:r>
          </a:p>
        </p:txBody>
      </p:sp>
      <p:pic>
        <p:nvPicPr>
          <p:cNvPr id="11" name="Picture 10">
            <a:extLst>
              <a:ext uri="{FF2B5EF4-FFF2-40B4-BE49-F238E27FC236}">
                <a16:creationId xmlns:a16="http://schemas.microsoft.com/office/drawing/2014/main" id="{B8ABBDFD-EB64-2BDE-F872-9D13DC932046}"/>
              </a:ext>
            </a:extLst>
          </p:cNvPr>
          <p:cNvPicPr>
            <a:picLocks noChangeAspect="1"/>
          </p:cNvPicPr>
          <p:nvPr/>
        </p:nvPicPr>
        <p:blipFill>
          <a:blip r:embed="rId2"/>
          <a:stretch>
            <a:fillRect/>
          </a:stretch>
        </p:blipFill>
        <p:spPr>
          <a:xfrm>
            <a:off x="5414683" y="4709708"/>
            <a:ext cx="3609278" cy="1966584"/>
          </a:xfrm>
          <a:prstGeom prst="rect">
            <a:avLst/>
          </a:prstGeom>
        </p:spPr>
      </p:pic>
    </p:spTree>
    <p:extLst>
      <p:ext uri="{BB962C8B-B14F-4D97-AF65-F5344CB8AC3E}">
        <p14:creationId xmlns:p14="http://schemas.microsoft.com/office/powerpoint/2010/main" val="119392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9247" y="1114425"/>
            <a:ext cx="8850778" cy="509114"/>
          </a:xfrm>
          <a:prstGeom prst="rect">
            <a:avLst/>
          </a:prstGeom>
        </p:spPr>
        <p:txBody>
          <a:bodyPr vert="horz" wrap="square" lIns="0" tIns="16510" rIns="0" bIns="0" rtlCol="0">
            <a:spAutoFit/>
          </a:bodyPr>
          <a:lstStyle/>
          <a:p>
            <a:pPr marL="12700">
              <a:lnSpc>
                <a:spcPct val="100000"/>
              </a:lnSpc>
              <a:spcBef>
                <a:spcPts val="130"/>
              </a:spcBef>
            </a:pPr>
            <a:r>
              <a:rPr lang="en-IN" sz="3200" dirty="0"/>
              <a:t>Our solution and it’s value proportion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9" name="object 2">
            <a:extLst>
              <a:ext uri="{FF2B5EF4-FFF2-40B4-BE49-F238E27FC236}">
                <a16:creationId xmlns:a16="http://schemas.microsoft.com/office/drawing/2014/main" id="{6DAC9BE6-008F-042E-A311-D74F5DF1C754}"/>
              </a:ext>
            </a:extLst>
          </p:cNvPr>
          <p:cNvPicPr/>
          <p:nvPr/>
        </p:nvPicPr>
        <p:blipFill>
          <a:blip r:embed="rId3" cstate="print"/>
          <a:stretch>
            <a:fillRect/>
          </a:stretch>
        </p:blipFill>
        <p:spPr>
          <a:xfrm>
            <a:off x="209551" y="2019300"/>
            <a:ext cx="2695574" cy="3248025"/>
          </a:xfrm>
          <a:prstGeom prst="rect">
            <a:avLst/>
          </a:prstGeom>
        </p:spPr>
      </p:pic>
      <p:sp>
        <p:nvSpPr>
          <p:cNvPr id="11" name="TextBox 10">
            <a:extLst>
              <a:ext uri="{FF2B5EF4-FFF2-40B4-BE49-F238E27FC236}">
                <a16:creationId xmlns:a16="http://schemas.microsoft.com/office/drawing/2014/main" id="{46BC9EDD-3961-8C87-51F0-2818FABFD996}"/>
              </a:ext>
            </a:extLst>
          </p:cNvPr>
          <p:cNvSpPr txBox="1"/>
          <p:nvPr/>
        </p:nvSpPr>
        <p:spPr>
          <a:xfrm>
            <a:off x="3045012" y="2091211"/>
            <a:ext cx="6101976" cy="2585323"/>
          </a:xfrm>
          <a:prstGeom prst="rect">
            <a:avLst/>
          </a:prstGeom>
          <a:noFill/>
        </p:spPr>
        <p:txBody>
          <a:bodyPr wrap="square">
            <a:spAutoFit/>
          </a:bodyPr>
          <a:lstStyle/>
          <a:p>
            <a:r>
              <a:rPr lang="en-US" b="1" dirty="0"/>
              <a:t>Our Solution</a:t>
            </a:r>
            <a:r>
              <a:rPr lang="en-US" dirty="0"/>
              <a:t>: A comprehensive employee salary analysis that identifies disparities, ensures fair compensation, and aligns salaries with market standards.</a:t>
            </a:r>
            <a:endParaRPr lang="en-IN" b="1" dirty="0"/>
          </a:p>
          <a:p>
            <a:r>
              <a:rPr lang="en-IN" b="1" dirty="0"/>
              <a:t>    </a:t>
            </a:r>
            <a:r>
              <a:rPr lang="en-US" b="1" dirty="0"/>
              <a:t> Value Proposition</a:t>
            </a:r>
            <a:r>
              <a:rPr lang="en-US" dirty="0"/>
              <a:t>: </a:t>
            </a:r>
            <a:endParaRPr lang="en-IN" dirty="0"/>
          </a:p>
          <a:p>
            <a:r>
              <a:rPr lang="en-IN" dirty="0"/>
              <a:t>      </a:t>
            </a:r>
            <a:r>
              <a:rPr lang="en-US" b="1" dirty="0"/>
              <a:t>Fairness</a:t>
            </a:r>
            <a:r>
              <a:rPr lang="en-US" dirty="0"/>
              <a:t>: Promotes equity across the </a:t>
            </a:r>
            <a:r>
              <a:rPr lang="en-IN" dirty="0"/>
              <a:t>organization.</a:t>
            </a:r>
          </a:p>
          <a:p>
            <a:r>
              <a:rPr lang="en-US" dirty="0"/>
              <a:t> </a:t>
            </a:r>
            <a:r>
              <a:rPr lang="en-IN" dirty="0"/>
              <a:t>     </a:t>
            </a:r>
            <a:r>
              <a:rPr lang="en-US" b="1" dirty="0"/>
              <a:t>Competitiveness</a:t>
            </a:r>
            <a:r>
              <a:rPr lang="en-US" dirty="0"/>
              <a:t>: Aligns salaries with industry benchmarks. </a:t>
            </a:r>
            <a:r>
              <a:rPr lang="en-IN" dirty="0"/>
              <a:t>                                   .     </a:t>
            </a:r>
            <a:r>
              <a:rPr lang="en-US" b="1" dirty="0"/>
              <a:t>Retention</a:t>
            </a:r>
            <a:r>
              <a:rPr lang="en-US" dirty="0"/>
              <a:t>: Supports employee satisfaction and retention. </a:t>
            </a:r>
            <a:r>
              <a:rPr lang="en-IN" dirty="0"/>
              <a:t>                .     </a:t>
            </a:r>
            <a:r>
              <a:rPr lang="en-US" b="1" dirty="0"/>
              <a:t>Strategic Decision-Making</a:t>
            </a:r>
            <a:r>
              <a:rPr lang="en-US" dirty="0"/>
              <a:t>:  data-driven management and HR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4" name="Title 13">
            <a:extLst>
              <a:ext uri="{FF2B5EF4-FFF2-40B4-BE49-F238E27FC236}">
                <a16:creationId xmlns:a16="http://schemas.microsoft.com/office/drawing/2014/main" id="{24C8077F-64D8-91A6-F857-60EA21B980E7}"/>
              </a:ext>
            </a:extLst>
          </p:cNvPr>
          <p:cNvSpPr>
            <a:spLocks noGrp="1"/>
          </p:cNvSpPr>
          <p:nvPr>
            <p:ph type="title"/>
          </p:nvPr>
        </p:nvSpPr>
        <p:spPr/>
        <p:txBody>
          <a:bodyPr/>
          <a:lstStyle/>
          <a:p>
            <a:r>
              <a:rPr lang="en-IN" dirty="0"/>
              <a:t>Dataset description:</a:t>
            </a:r>
            <a:endParaRPr lang="en-US" dirty="0"/>
          </a:p>
        </p:txBody>
      </p:sp>
      <p:sp>
        <p:nvSpPr>
          <p:cNvPr id="16" name="TextBox 15">
            <a:extLst>
              <a:ext uri="{FF2B5EF4-FFF2-40B4-BE49-F238E27FC236}">
                <a16:creationId xmlns:a16="http://schemas.microsoft.com/office/drawing/2014/main" id="{E67526AF-6B6E-605F-E4CE-7B015ED2ECB1}"/>
              </a:ext>
            </a:extLst>
          </p:cNvPr>
          <p:cNvSpPr txBox="1"/>
          <p:nvPr/>
        </p:nvSpPr>
        <p:spPr>
          <a:xfrm>
            <a:off x="676275" y="1488479"/>
            <a:ext cx="8244540" cy="2862322"/>
          </a:xfrm>
          <a:prstGeom prst="rect">
            <a:avLst/>
          </a:prstGeom>
          <a:noFill/>
        </p:spPr>
        <p:txBody>
          <a:bodyPr wrap="square">
            <a:spAutoFit/>
          </a:bodyPr>
          <a:lstStyle/>
          <a:p>
            <a:r>
              <a:rPr lang="en-US" b="1" dirty="0"/>
              <a:t>Emp ID</a:t>
            </a:r>
            <a:r>
              <a:rPr lang="en-US" dirty="0"/>
              <a:t>: Unique identifier for each employee. </a:t>
            </a:r>
            <a:endParaRPr lang="en-IN" dirty="0"/>
          </a:p>
          <a:p>
            <a:r>
              <a:rPr lang="en-US" b="1" dirty="0"/>
              <a:t>Name</a:t>
            </a:r>
            <a:r>
              <a:rPr lang="en-US" dirty="0"/>
              <a:t>: Employee's full name.</a:t>
            </a:r>
            <a:endParaRPr lang="en-IN" dirty="0"/>
          </a:p>
          <a:p>
            <a:r>
              <a:rPr lang="en-IN" b="1" dirty="0"/>
              <a:t>Gender</a:t>
            </a:r>
            <a:r>
              <a:rPr lang="en-IN" dirty="0"/>
              <a:t>: </a:t>
            </a:r>
            <a:r>
              <a:rPr lang="en-US" dirty="0"/>
              <a:t>Gender of the employee. </a:t>
            </a:r>
            <a:endParaRPr lang="en-IN" dirty="0"/>
          </a:p>
          <a:p>
            <a:r>
              <a:rPr lang="en-US" b="1" dirty="0"/>
              <a:t>Department</a:t>
            </a:r>
            <a:r>
              <a:rPr lang="en-US" dirty="0"/>
              <a:t>: Department where the employee works. </a:t>
            </a:r>
            <a:endParaRPr lang="en-IN" dirty="0"/>
          </a:p>
          <a:p>
            <a:r>
              <a:rPr lang="en-US" b="1" dirty="0"/>
              <a:t>Salary</a:t>
            </a:r>
            <a:r>
              <a:rPr lang="en-US" dirty="0"/>
              <a:t>: Annual salary of the employee. </a:t>
            </a:r>
            <a:endParaRPr lang="en-IN" dirty="0"/>
          </a:p>
          <a:p>
            <a:r>
              <a:rPr lang="en-US" b="1" dirty="0"/>
              <a:t>Start Date</a:t>
            </a:r>
            <a:r>
              <a:rPr lang="en-US" dirty="0"/>
              <a:t>: Date the employee joined the company.</a:t>
            </a:r>
            <a:endParaRPr lang="en-IN" dirty="0"/>
          </a:p>
          <a:p>
            <a:r>
              <a:rPr lang="en-US" b="1" dirty="0"/>
              <a:t>FTE</a:t>
            </a:r>
            <a:r>
              <a:rPr lang="en-US" dirty="0"/>
              <a:t>: Full-Time Equivalent status indicating if the employee is full-time or part-time. </a:t>
            </a:r>
            <a:r>
              <a:rPr lang="en-US" b="1" dirty="0"/>
              <a:t>Employee</a:t>
            </a:r>
            <a:r>
              <a:rPr lang="en-US" dirty="0"/>
              <a:t> </a:t>
            </a:r>
            <a:r>
              <a:rPr lang="en-US" b="1" dirty="0"/>
              <a:t>Type</a:t>
            </a:r>
            <a:r>
              <a:rPr lang="en-US" dirty="0"/>
              <a:t>: Nature of employment (e.g., Permanent, Fixed Term).</a:t>
            </a:r>
            <a:endParaRPr lang="en-IN" dirty="0"/>
          </a:p>
          <a:p>
            <a:r>
              <a:rPr lang="en-US" b="1" dirty="0"/>
              <a:t>Work</a:t>
            </a:r>
            <a:r>
              <a:rPr lang="en-US" dirty="0"/>
              <a:t> </a:t>
            </a:r>
            <a:r>
              <a:rPr lang="en-US" b="1" dirty="0"/>
              <a:t>Location</a:t>
            </a:r>
            <a:r>
              <a:rPr lang="en-US" dirty="0"/>
              <a:t>: The geographical location where the employee works (e.g., Remote, Seattle, Hyderabad).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F02E4-F1F5-672E-A926-BEB72DDD74F3}"/>
              </a:ext>
            </a:extLst>
          </p:cNvPr>
          <p:cNvSpPr>
            <a:spLocks noGrp="1"/>
          </p:cNvSpPr>
          <p:nvPr>
            <p:ph type="title"/>
          </p:nvPr>
        </p:nvSpPr>
        <p:spPr/>
        <p:txBody>
          <a:bodyPr/>
          <a:lstStyle/>
          <a:p>
            <a:r>
              <a:rPr lang="en-IN" dirty="0"/>
              <a:t>THE ‘WOW’ IN OUR SOLUTION </a:t>
            </a:r>
            <a:endParaRPr lang="en-US" dirty="0"/>
          </a:p>
        </p:txBody>
      </p:sp>
      <p:sp>
        <p:nvSpPr>
          <p:cNvPr id="6" name="TextBox 5">
            <a:extLst>
              <a:ext uri="{FF2B5EF4-FFF2-40B4-BE49-F238E27FC236}">
                <a16:creationId xmlns:a16="http://schemas.microsoft.com/office/drawing/2014/main" id="{E652E822-AA09-B093-934E-1750FEA1A756}"/>
              </a:ext>
            </a:extLst>
          </p:cNvPr>
          <p:cNvSpPr txBox="1"/>
          <p:nvPr/>
        </p:nvSpPr>
        <p:spPr>
          <a:xfrm>
            <a:off x="2633606" y="1822655"/>
            <a:ext cx="6101976" cy="2585323"/>
          </a:xfrm>
          <a:prstGeom prst="rect">
            <a:avLst/>
          </a:prstGeom>
          <a:noFill/>
        </p:spPr>
        <p:txBody>
          <a:bodyPr wrap="square">
            <a:spAutoFit/>
          </a:bodyPr>
          <a:lstStyle/>
          <a:p>
            <a:r>
              <a:rPr lang="en-IN" b="1" dirty="0"/>
              <a:t>    </a:t>
            </a:r>
            <a:r>
              <a:rPr lang="en-US" b="1" dirty="0"/>
              <a:t>Actionable Insights</a:t>
            </a:r>
            <a:r>
              <a:rPr lang="en-US" dirty="0"/>
              <a:t>: Uncover hidden salary disparities and provide clear recommendations for improvement. </a:t>
            </a:r>
            <a:endParaRPr lang="en-IN" dirty="0"/>
          </a:p>
          <a:p>
            <a:r>
              <a:rPr lang="en-IN" b="1" dirty="0"/>
              <a:t>    </a:t>
            </a:r>
            <a:r>
              <a:rPr lang="en-US" b="1" dirty="0"/>
              <a:t>Customized Analysis</a:t>
            </a:r>
            <a:r>
              <a:rPr lang="en-US" dirty="0"/>
              <a:t>: Tailored to your company's unique structure, ensuring relevance and accuracy. </a:t>
            </a:r>
            <a:endParaRPr lang="en-IN" dirty="0"/>
          </a:p>
          <a:p>
            <a:r>
              <a:rPr lang="en-IN" b="1" dirty="0"/>
              <a:t>    </a:t>
            </a:r>
            <a:r>
              <a:rPr lang="en-US" b="1" dirty="0"/>
              <a:t>Proactive Planning</a:t>
            </a:r>
            <a:r>
              <a:rPr lang="en-US" dirty="0"/>
              <a:t>: Empowers management to make forward-thinking decisions that boost employee morale and retention. </a:t>
            </a:r>
            <a:endParaRPr lang="en-IN" dirty="0"/>
          </a:p>
          <a:p>
            <a:r>
              <a:rPr lang="en-IN" b="1" dirty="0"/>
              <a:t>    </a:t>
            </a:r>
            <a:r>
              <a:rPr lang="en-US" b="1" dirty="0"/>
              <a:t>Efficiency Gains</a:t>
            </a:r>
            <a:r>
              <a:rPr lang="en-US" dirty="0"/>
              <a:t>: Streamlines the salary review process, saving time and resources.</a:t>
            </a:r>
          </a:p>
        </p:txBody>
      </p:sp>
      <p:pic>
        <p:nvPicPr>
          <p:cNvPr id="8" name="object 6">
            <a:extLst>
              <a:ext uri="{FF2B5EF4-FFF2-40B4-BE49-F238E27FC236}">
                <a16:creationId xmlns:a16="http://schemas.microsoft.com/office/drawing/2014/main" id="{05307D61-283E-D50E-5F51-9E8146405262}"/>
              </a:ext>
            </a:extLst>
          </p:cNvPr>
          <p:cNvPicPr/>
          <p:nvPr/>
        </p:nvPicPr>
        <p:blipFill>
          <a:blip r:embed="rId2" cstate="print"/>
          <a:stretch>
            <a:fillRect/>
          </a:stretch>
        </p:blipFill>
        <p:spPr>
          <a:xfrm>
            <a:off x="0" y="1719262"/>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proportion :</vt:lpstr>
      <vt:lpstr>Dataset description:</vt:lpstr>
      <vt:lpstr>THE ‘WOW’ IN OUR SOLUTION </vt:lpstr>
      <vt:lpstr>MODELLING</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ishwaryaishwarya172@gmail.com</cp:lastModifiedBy>
  <cp:revision>14</cp:revision>
  <dcterms:created xsi:type="dcterms:W3CDTF">2024-03-29T15:07:22Z</dcterms:created>
  <dcterms:modified xsi:type="dcterms:W3CDTF">2024-08-30T02:58:34Z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