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73" r:id="rId6"/>
    <p:sldId id="272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04:26:31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24575,'20'0'0,"5"0"0,8 0 0,2 0 0,-1 0 0,-9 0 0,-8 0 0,-3 0 0,1 0 0,-1 0 0,0 0 0,-3 0 0,-3 0 0,1-3 0,-1-1 0,0-1 0,0 1 0,-1 4 0,0 0 0,2 0 0,4 0 0,4-2 0,7 0 0,4-3 0,2 1 0,3-1 0,-1 0 0,-1 0 0,1 0 0,-5 2 0,-1 1 0,-4 2 0,-4 0 0,0 0 0,-5 0 0,-2 0 0,-2 0 0,-1 0 0,0 0 0,0 0 0,0 0 0,-1 0 0,1 0 0,4 0 0,1 0 0,5 0 0,4 0 0,-1 0 0,4 0 0,-3 0 0,-3-1 0,-1-1 0,-5-1 0,-2 2 0,-1 1 0,-3 0 0,-3-1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04:26:34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24575,'12'0'0,"-1"0"0,5 0 0,0 0 0,-2 0 0,-1 0 0,-4 0 0,-1 0 0,0 0 0,0 0 0,-1 0 0,0 0 0,-1 0 0,5 0 0,3 0 0,5 0 0,7 0 0,2 0 0,4-2 0,-3-1 0,-3 1 0,-3-1 0,-2 3 0,-4 0 0,-5 0 0,-3 0 0,-2 0 0,0 0 0,0 0 0,0 0 0,3 0 0,0 0 0,3 0 0,5 0 0,0 0 0,4 0 0,1 0 0,3 0 0,0 0 0,-1 0 0,-1 0 0,-1 0 0,1 0 0,-4 0 0,-2 0 0,-4 0 0,-3 0 0,-2 0 0,0 0 0,-3 0 0,2 0 0,0 0 0,0 0 0,-1 0 0,0 0 0,1 0 0,4 0 0,6 0 0,7 0 0,1 0 0,0 0 0,-1 0 0,-3 2 0,1 0 0,-4 0 0,-3 2 0,-3-2 0,-3 0 0,-2 0 0,0-2 0,0 0 0,4 0 0,1 0 0,6 0 0,0 0 0,1 0 0,1 0 0,-2 0 0,-1 0 0,-3 0 0,-3 0 0,-1 0 0,-3 0 0,0 0 0,0 0 0,0 0 0,-3 1 0,1 1 0,-1 0 0,0-1 0,1-1 0,5 0 0,4 0 0,7 0 0,7 0 0,2 0 0,1 0 0,-1 0 0,-4 0 0,-4 0 0,-5 0 0,-5 0 0,-3 0 0,-3 0 0,1 0 0,-3 2 0,0 0 0,0 0 0,-1-1 0,3-1 0,1 0 0,2 0 0,0 0 0,1 0 0,-3 0 0,0 0 0,-1 0 0,-3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04:26:40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24575,'11'0'0,"13"0"0,7 0 0,3 0 0,-3 0 0,-7 0 0,0 0 0,0 0 0,-1 0 0,-3 0 0,-5 0 0,-1 0 0,0 0 0,-1 0 0,1 0 0,-1 0 0,-1 0 0,5 0 0,-2 0 0,4 0 0,1 0 0,-1 0 0,3 0 0,-2 0 0,1 0 0,-2 0 0,-3 0 0,-1 0 0,-3 0 0,-1 0 0,-2 0 0,-2 0 0,0 0 0,0 0 0,2 0 0,3 0 0,5 0 0,8 0 0,9-2 0,6 0 0,2-2 0,0-1 0,-5 2 0,2-1 0,-3 1 0,-3 0 0,-1 0 0,-5 3 0,-3-1 0,-3 1 0,-4-1 0,0-1 0,-1-1 0,1 1 0,1 2 0,-3 0 0,-2 0 0,-1-1 0,0-1 0,3-1 0,4 1 0,0 2 0,2 0 0,-1-1 0,0 1 0,0 0 0,1 0 0,-3 0 0,-3 0 0,-2 0 0,-3 0 0,0 0 0,-3 0 0,0 0 0,0 0 0,0 0 0,3 0 0,4 0 0,6 0 0,8 0 0,3 0 0,3 0 0,2 0 0,-4 0 0,1 0 0,-5 0 0,-2 0 0,-2 0 0,-5 0 0,-2 0 0,-5 0 0,-1 0 0,-3 0 0,0 0 0,0 0 0,-1 0 0,3 0 0,2 0 0,1 0 0,2 0 0,1 0 0,2 0 0,2 0 0,-1 0 0,-1 0 0,0 0 0,-1 0 0,1 0 0,-3 0 0,0 2 0,-2 0 0,-3 0 0,0 0 0,-3-2 0,0 0 0,0 2 0,2 0 0,4 0 0,3-1 0,6 1 0,3 1 0,0 0 0,0 0 0,-3-1 0,0 1 0,1-1 0,-3 0 0,-2 0 0,-4 0 0,-3 0 0,-1-2 0,-1 0 0,-3 2 0,0-1 0,-2 3 0,-2-2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04:26:4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24575,'15'0'0,"3"0"0,7 0 0,18 0 0,6 0 0,7 0 0,8 0 0,-14 0 0,2 0 0,-12 0 0,-11 0 0,1 0 0,-4 0 0,3 0 0,-1 0 0,1 0 0,-1 0 0,2 0 0,1-2 0,-2 0 0,-2-1 0,-4 1 0,0 2 0,2 0 0,-2 0 0,-1 0 0,0 0 0,-1-2 0,0 0 0,-1 0 0,-2 0 0,-1 0 0,3-1 0,0 1 0,0 0 0,-1 2 0,-4 0 0,-4 0 0,-2 0 0,-2 0 0,-1 0 0,2 0 0,0 0 0,0 0 0,0 0 0,0 0 0,-1 0 0,3 0 0,4 0 0,2 0 0,4 0 0,1 0 0,0 0 0,3 0 0,-1 0 0,-2 0 0,-1 0 0,-2 0 0,-3 0 0,0 0 0,-1 0 0,-4 0 0,0 0 0,-2 0 0,-1 0 0,0 0 0,0 0 0,4 0 0,7 0 0,4 0 0,8 0 0,0 0 0,1 0 0,-1 0 0,-7 0 0,-3 0 0,-4 0 0,-2 0 0,-3 0 0,-4 0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5B98F-C37E-A047-90E0-62E6A865B05B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4AF7C-5EBB-7240-8884-06387813B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E5BD-0292-29AC-2310-65AA6B619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6C632-6923-F867-0EB8-237A67DA1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6344-A7DC-2B81-AE23-79D5F541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BF8E-1BFA-4C63-EECD-C39A62C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CD6A2-69F2-5933-7E6A-9F00E5D7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6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D5CF-D99C-DC5C-2327-39DD693B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CB194-533E-32D0-CB85-ADB0E26CD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68DFF-FCD6-CF2D-28A5-ACCDBAF7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55DDA-27CC-F4C4-F6A0-0F458EF2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886A-10ED-05DE-FD9A-89F3D05E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5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76580-404F-06AF-FA6A-71BE7983A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A0FD1-511F-EDA0-9130-6550231D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99FC9-0537-9E3D-885A-C05C19CD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C582-4F11-E380-6977-02A2555B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4D695-5C12-AC57-5F6A-E1366304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4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82C5-23C1-217C-C285-02604818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6C84-B971-6C9F-0297-ECA77765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3EAF-050B-1B27-E9E1-AF6254A3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00A9-2A4F-0E88-DBA4-5E740EEF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4E5AE-734C-2772-22FE-FA72FCFC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8814-DC6A-3CAB-A416-03CD24C3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0A754-3EEE-EC01-919B-CD6A6D6CA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DBD8-DAD3-6BA4-879B-65A66D4C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BA225-40A7-7FAE-AC4F-51EFC3AD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F1A58-0295-7251-B41E-2862E611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B679-7E45-5CCD-FAC5-9B9ABB1A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3014-06C8-7074-3669-0672A3340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03FB8-0615-93B6-E749-E92CA9742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7F410-D3E0-A95B-4914-25EB89A2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76129-0514-9AF5-F488-E03251C4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AF73A-CC5C-077B-779B-61D634D9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3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94B5-89A9-BFC3-D97F-C9444CDB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2FF9B-5BAE-BD83-F7F0-F983F76CA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B7A7B-80A9-4871-F0CF-F14C2BF6A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203B5-74AE-58D2-99C4-156F2A334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5FC75-B89C-DFB8-7601-02BC0A858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D1C09-8593-A67E-31D5-643BD4B4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2AA0D-7C32-73B2-A838-BE1A6270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92050-0594-7A43-B6CA-0073B495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CDC2-93AA-A1EC-AD07-4DE4E3A6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27F15-B3E0-FA8B-3ECB-A88F7504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04CFD-5F02-56BE-D2A0-DE64F7A6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3CECF-8B0B-7C1A-2454-63405517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6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C12CC-861C-AD7E-A17B-3B115BB2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F37B7-F388-EAD6-0465-C2CFDED0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1B216-E82E-78E4-C842-8BBBBE8A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8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7EA5-4D3D-FFAF-5506-72F8C9B8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74D-05BC-3C4D-F246-B3567185F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6B18D-ADB2-56F1-0AF1-0EA20468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39D21-5D92-896C-EB27-DCED6516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69A77-291C-C5F7-A7F3-DBA1EC63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B0A26-C2D4-84C3-1CC6-68972B4B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3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B8B0-1130-6B83-2704-5162249F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E9A2A-B507-2756-6B79-C872304EE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DFAC-8F07-81CD-517A-65395B606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94804-2411-2036-30B3-697FCEAA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84D9D-AF3F-AC61-4C8F-C45ABD79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AFDF1-A0D0-CE1C-8D6C-098470A3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1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6B474-9FB9-B1CB-7EFF-54CDCE02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72616-1166-975D-03E4-7CCE4AEB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DD515-7B36-4105-B686-1476BFBB5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0D48-3FA8-41B0-8C6F-8962811E6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C8EE-9CED-034C-BFD9-793BBF633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8113-FF0F-8749-840A-3BD38FE6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3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AE89-021C-26F6-AE64-EEEE45161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7932"/>
            <a:ext cx="9249103" cy="157606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ffectLst/>
                <a:latin typeface="LinBiolinumTB"/>
              </a:rPr>
              <a:t>Multi-objective Neural Retrieval for </a:t>
            </a:r>
            <a:br>
              <a:rPr lang="en-US" sz="4000" dirty="0">
                <a:effectLst/>
                <a:latin typeface="LinBiolinumTB"/>
              </a:rPr>
            </a:br>
            <a:r>
              <a:rPr lang="en-US" sz="4000" dirty="0">
                <a:effectLst/>
                <a:latin typeface="LinBiolinumTB"/>
              </a:rPr>
              <a:t>Query AutoComplete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15AC4-5060-59E3-8FB5-454CE43A8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Rohit </a:t>
            </a:r>
            <a:r>
              <a:rPr lang="en-US" sz="2000" dirty="0" err="1"/>
              <a:t>Patki</a:t>
            </a:r>
            <a:r>
              <a:rPr lang="en-US" sz="2000" dirty="0"/>
              <a:t>, Sravan </a:t>
            </a:r>
            <a:r>
              <a:rPr lang="en-US" sz="2000" dirty="0" err="1"/>
              <a:t>Bodapati</a:t>
            </a:r>
            <a:r>
              <a:rPr lang="en-US" sz="2000" dirty="0"/>
              <a:t>, Christopher Potts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4DC2-C19B-1534-A717-C2E4B719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83019-F2AE-59A6-6B6E-0661EE6B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C155-1E86-6656-9349-BABECD8D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F672-979C-39AE-E661-CE24F993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Objective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707C-DFE9-8436-0FFC-4779B403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3607" cy="4351338"/>
          </a:xfrm>
        </p:spPr>
        <p:txBody>
          <a:bodyPr/>
          <a:lstStyle/>
          <a:p>
            <a:r>
              <a:rPr lang="en-US" dirty="0"/>
              <a:t>Semantic representation for past query and suggestion</a:t>
            </a:r>
          </a:p>
          <a:p>
            <a:r>
              <a:rPr lang="en-US" dirty="0"/>
              <a:t>BERT encoder embeddings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8D42-8854-26BD-7B11-38039BF4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04627-F697-75D8-BA6C-0D80E39B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7F52-7888-98C5-27C4-832C5DEA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D007B5-02E1-F529-F0B1-AF2AFA2D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1695450"/>
            <a:ext cx="6057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1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F672-979C-39AE-E661-CE24F993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Objective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707C-DFE9-8436-0FFC-4779B403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8724" cy="4351338"/>
          </a:xfrm>
        </p:spPr>
        <p:txBody>
          <a:bodyPr/>
          <a:lstStyle/>
          <a:p>
            <a:r>
              <a:rPr lang="en-US" dirty="0"/>
              <a:t>Popularity vector indicator is 1 in input vector</a:t>
            </a:r>
          </a:p>
          <a:p>
            <a:r>
              <a:rPr lang="en-US" dirty="0"/>
              <a:t>For suggestion vector, it is normalized popularity of the suggestion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8D42-8854-26BD-7B11-38039BF4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04627-F697-75D8-BA6C-0D80E39B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7F52-7888-98C5-27C4-832C5DEA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B72B4A-FFC2-5B8E-3BDB-A69F47F5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5332"/>
            <a:ext cx="5578426" cy="372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1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F672-979C-39AE-E661-CE24F993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Objective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707C-DFE9-8436-0FFC-4779B403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837386" cy="3177298"/>
          </a:xfrm>
        </p:spPr>
        <p:txBody>
          <a:bodyPr>
            <a:normAutofit/>
          </a:bodyPr>
          <a:lstStyle/>
          <a:p>
            <a:r>
              <a:rPr lang="en-US" sz="2000" dirty="0"/>
              <a:t>Final score with weights to balance different objectives</a:t>
            </a:r>
          </a:p>
          <a:p>
            <a:r>
              <a:rPr lang="en-US" sz="2000" dirty="0"/>
              <a:t>The dot product between input and suggestion vector becomes linear combination of three objectives</a:t>
            </a:r>
          </a:p>
          <a:p>
            <a:r>
              <a:rPr lang="en-US" sz="2000" dirty="0"/>
              <a:t>The weights can be controlled online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8D42-8854-26BD-7B11-38039BF4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04627-F697-75D8-BA6C-0D80E39B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7F52-7888-98C5-27C4-832C5DEA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1D033-471A-9CC4-F286-A54AF7DD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82" y="1326776"/>
            <a:ext cx="3321269" cy="45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8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A8F4-D9C3-0DB3-9ED2-477C7426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6309-B991-41C5-ED2E-2F0C5785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5C07B-7619-C2EA-6FEE-BAAF8B5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83AF5-D582-8D93-7869-B1189C82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4934B6-9944-3FB1-EB23-5D2771EB7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65" y="1690688"/>
            <a:ext cx="10695152" cy="38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6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700F-607A-C0AD-E9E1-3EE772B0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31A3-1B29-AC80-E3A4-8F6BDC4CB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0434" cy="4351338"/>
          </a:xfrm>
        </p:spPr>
        <p:txBody>
          <a:bodyPr/>
          <a:lstStyle/>
          <a:p>
            <a:r>
              <a:rPr lang="en-US" dirty="0"/>
              <a:t>Ecommerce Query Autocomplete Dataset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83E1-874B-BB13-FF8F-655E3B78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4A44-D5AC-E476-F346-952E87E4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CEEBF-27FF-67FC-BDE3-1A85B3C1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AC4E6-2AD8-0BDD-52F5-6E3488382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2069443"/>
            <a:ext cx="57404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700F-607A-C0AD-E9E1-3EE772B0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31A3-1B29-AC80-E3A4-8F6BDC4CB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0434" cy="4351338"/>
          </a:xfrm>
        </p:spPr>
        <p:txBody>
          <a:bodyPr/>
          <a:lstStyle/>
          <a:p>
            <a:r>
              <a:rPr lang="en-US" dirty="0"/>
              <a:t>AOL Query Logs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83E1-874B-BB13-FF8F-655E3B78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4A44-D5AC-E476-F346-952E87E4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CEEBF-27FF-67FC-BDE3-1A85B3C1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B66D5-5614-095E-0461-7D6072E0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62" y="2159794"/>
            <a:ext cx="5588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5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02B6-BD3E-219E-8FC4-175A992B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length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02BFD-4FF6-E08E-FE40-9728026C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6D2CE-244B-4300-ECC6-B53148D4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70F8-0F98-F146-9D16-DE1DD20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655FA-62CB-BEDE-9075-5283AD5A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1690688"/>
            <a:ext cx="4737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1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1030-6253-AAD6-3543-547F36FB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8FD5-140A-9ED0-7504-FC030081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presented a general framework to perform dense retrieval incorporating different objectives</a:t>
            </a:r>
          </a:p>
          <a:p>
            <a:r>
              <a:rPr lang="en-US" dirty="0"/>
              <a:t>The framework allows for online balancing of objectives without making any changes to vector index</a:t>
            </a:r>
          </a:p>
          <a:p>
            <a:r>
              <a:rPr lang="en-US" dirty="0"/>
              <a:t>This framework can be extended for other objectives such as product category, current trends, conversion rate etc.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78E7-8EC3-4B0D-CC83-4F91BEFF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EBC8-4799-CBF8-525C-A872C720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FEF0B-F7B8-A37C-FA46-72848846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3F05-C989-096C-196A-DAA7DBC3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Query Autocomplete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B582-4D64-D368-FE9C-99DA9EF2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Customers type partial queries</a:t>
            </a:r>
          </a:p>
          <a:p>
            <a:r>
              <a:rPr lang="en-US" dirty="0"/>
              <a:t>Expect relevant queries for the product they have in mind</a:t>
            </a:r>
          </a:p>
          <a:p>
            <a:r>
              <a:rPr lang="en-US" dirty="0"/>
              <a:t>The goal is not only to save typing efforts but guide customers to better formed queries and showcase products available</a:t>
            </a:r>
          </a:p>
          <a:p>
            <a:r>
              <a:rPr lang="en-US" dirty="0"/>
              <a:t>Latency in tens of milliseconds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8777E-5C87-BEB1-0F43-55A0937D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B0C8-ACB9-D1A5-26E0-C6E42E67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ISIR-</a:t>
            </a:r>
            <a:r>
              <a:rPr lang="en-US" dirty="0" err="1"/>
              <a:t>eCom</a:t>
            </a:r>
            <a:r>
              <a:rPr lang="en-US" dirty="0"/>
              <a:t>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D8F3-FD85-4FD0-106A-4C53C2A4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CF776-2B7B-D5C5-D9DD-90D8C6E1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1785144"/>
            <a:ext cx="30861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0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14DC-118E-FB74-1802-297D5E70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and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B152-1F5A-169C-11EE-730FCE6F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9028" cy="4351338"/>
          </a:xfrm>
        </p:spPr>
        <p:txBody>
          <a:bodyPr/>
          <a:lstStyle/>
          <a:p>
            <a:r>
              <a:rPr lang="en-US" b="1" dirty="0"/>
              <a:t>Matching</a:t>
            </a:r>
            <a:r>
              <a:rPr lang="en-US" dirty="0"/>
              <a:t>: Most popular K completions that start with the prefix typed. </a:t>
            </a:r>
          </a:p>
          <a:p>
            <a:r>
              <a:rPr lang="en-US" b="1" dirty="0"/>
              <a:t>Ranking</a:t>
            </a:r>
            <a:r>
              <a:rPr lang="en-US" dirty="0"/>
              <a:t>: Typically use Neural networks or GBDTs and use real time features like customer session context to rank suggestions.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74B51-6025-77DE-EAC6-4A93F046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12D4D-105A-DB7E-6A87-51605432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C675-CD76-8E23-04EF-2A287058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7D5C6-07F3-B97B-D68D-9CF40981260C}"/>
              </a:ext>
            </a:extLst>
          </p:cNvPr>
          <p:cNvSpPr txBox="1"/>
          <p:nvPr/>
        </p:nvSpPr>
        <p:spPr>
          <a:xfrm>
            <a:off x="7525407" y="4836605"/>
            <a:ext cx="260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 query: digital camera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55E12D-CA63-A883-86D8-E4A96704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34" y="1652063"/>
            <a:ext cx="3372732" cy="314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1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4C49-9C98-2CDC-770A-989470C1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of existing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9E80-589B-06E9-9CE0-F8A752092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9124" cy="4351338"/>
          </a:xfrm>
        </p:spPr>
        <p:txBody>
          <a:bodyPr/>
          <a:lstStyle/>
          <a:p>
            <a:r>
              <a:rPr lang="en-US" dirty="0"/>
              <a:t>MPC typically reduces candidate size to something reasonable so that ranking model can operate within latency</a:t>
            </a:r>
          </a:p>
          <a:p>
            <a:r>
              <a:rPr lang="en-US" dirty="0"/>
              <a:t>For short prefixes, total number of candidates can be huge.</a:t>
            </a:r>
          </a:p>
          <a:p>
            <a:r>
              <a:rPr lang="en-US" dirty="0"/>
              <a:t>MPC will drop many session relevant candidates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B9FED-B54E-B6FE-74AD-5D6F250F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AD9D-6036-0FF5-6A03-F221789D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ISIR-</a:t>
            </a:r>
            <a:r>
              <a:rPr lang="en-US" dirty="0" err="1"/>
              <a:t>eCom</a:t>
            </a:r>
            <a:r>
              <a:rPr lang="en-US" dirty="0"/>
              <a:t>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3E736-C527-4A0E-6162-1BD9E42A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0DF818-7F3E-786C-CB12-6386195C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34" y="1652063"/>
            <a:ext cx="3372732" cy="3142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3BDF4F-1244-ACD8-7948-DA26FB2A7D95}"/>
              </a:ext>
            </a:extLst>
          </p:cNvPr>
          <p:cNvSpPr txBox="1"/>
          <p:nvPr/>
        </p:nvSpPr>
        <p:spPr>
          <a:xfrm>
            <a:off x="7525407" y="4836605"/>
            <a:ext cx="260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 query: digital camera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F671EBB-2996-95F7-27DB-C8E1817C486E}"/>
                  </a:ext>
                </a:extLst>
              </p14:cNvPr>
              <p14:cNvContentPartPr/>
              <p14:nvPr/>
            </p14:nvContentPartPr>
            <p14:xfrm>
              <a:off x="7493851" y="3931812"/>
              <a:ext cx="349560" cy="22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F671EBB-2996-95F7-27DB-C8E1817C48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4851" y="3922812"/>
                <a:ext cx="3672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160C09-D130-4C41-580B-48984019A5B3}"/>
                  </a:ext>
                </a:extLst>
              </p14:cNvPr>
              <p14:cNvContentPartPr/>
              <p14:nvPr/>
            </p14:nvContentPartPr>
            <p14:xfrm>
              <a:off x="7502851" y="3657132"/>
              <a:ext cx="610560" cy="10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160C09-D130-4C41-580B-48984019A5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3851" y="3648132"/>
                <a:ext cx="6282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01EB88-6AC6-01B8-53E2-D2BEE86F66D0}"/>
                  </a:ext>
                </a:extLst>
              </p14:cNvPr>
              <p14:cNvContentPartPr/>
              <p14:nvPr/>
            </p14:nvContentPartPr>
            <p14:xfrm>
              <a:off x="7534531" y="4493412"/>
              <a:ext cx="879120" cy="18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01EB88-6AC6-01B8-53E2-D2BEE86F66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5891" y="4484772"/>
                <a:ext cx="8967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2CF6C87-F2A2-0443-46E5-1CFD13E7B307}"/>
                  </a:ext>
                </a:extLst>
              </p14:cNvPr>
              <p14:cNvContentPartPr/>
              <p14:nvPr/>
            </p14:nvContentPartPr>
            <p14:xfrm>
              <a:off x="7551091" y="4762692"/>
              <a:ext cx="614160" cy="9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2CF6C87-F2A2-0443-46E5-1CFD13E7B3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42451" y="4753692"/>
                <a:ext cx="63180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95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66BF-C795-A357-7DE6-77D74D4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of existing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B999-E37A-AAAF-67FC-9BE546380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7193" cy="4351338"/>
          </a:xfrm>
        </p:spPr>
        <p:txBody>
          <a:bodyPr/>
          <a:lstStyle/>
          <a:p>
            <a:r>
              <a:rPr lang="en-US" dirty="0"/>
              <a:t>Some methods use session context to add more candidates to MPC</a:t>
            </a:r>
          </a:p>
          <a:p>
            <a:r>
              <a:rPr lang="en-US" dirty="0"/>
              <a:t>Common approach is to use query embeddings (e.g. BERT) and find nearest neighbors of past queries in session</a:t>
            </a:r>
          </a:p>
          <a:p>
            <a:r>
              <a:rPr lang="en-US" dirty="0"/>
              <a:t>No guarantee that those candidates are popular or respect the prefix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8CBAE-B6F2-0F7D-9B28-AE0E14AA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E0F16-AE6B-BC7E-592C-DCFDCC4D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139A-6701-0CFF-44A9-3AD5AFC2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B4A999-1BD2-BF1E-0753-EAAE8568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93" y="1870075"/>
            <a:ext cx="5396334" cy="323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4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29C-2603-E0CF-DDA6-813350AA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09E3-2D01-4C2C-C5C2-9D148627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matching step to include as many relevant candidates as possible such that they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Respect the prefix typed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Popular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Relevant to the customer’s session activity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AA74-02D0-EC5D-1002-204AD1E5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0022C-9B6A-31C8-C58A-45270776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38B2A-A005-05DD-B31B-D3BBD0CD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92C9-3298-6836-0B5E-13406E90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Objective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98CA-8030-7B25-DD29-97E025E06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formulate the matching as a multi objective retrieval problem</a:t>
            </a:r>
          </a:p>
          <a:p>
            <a:r>
              <a:rPr lang="en-US" dirty="0"/>
              <a:t>The objectives are prefix awareness, popularity and session awareness</a:t>
            </a:r>
          </a:p>
          <a:p>
            <a:r>
              <a:rPr lang="en-US" dirty="0"/>
              <a:t>We extend dense passage retrieval (DPR) technique to include these objectives</a:t>
            </a:r>
          </a:p>
          <a:p>
            <a:r>
              <a:rPr lang="en-US" dirty="0"/>
              <a:t>We express each of the objectives with a vector and concatenate them to form one single representation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6746-85F5-C12E-871E-4A02B29D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BE88-3167-F4D5-0D21-096915F0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E241-9486-10B8-3D1D-69014D1A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9AEDD7-58DE-659F-28A0-DB6B977E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39" y="1646238"/>
            <a:ext cx="5747668" cy="38716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B2791F-348F-0B77-F81B-DD13BB3A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Objective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D782-5F7C-5774-6D8D-5B53BACF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Prefix awareness</a:t>
            </a:r>
            <a:r>
              <a:rPr lang="en-US" sz="2000" dirty="0"/>
              <a:t>: dot product of prefix vector and suggestion string vector is maximum when suggestion respects prefix</a:t>
            </a:r>
          </a:p>
          <a:p>
            <a:r>
              <a:rPr lang="en-US" sz="2000" b="1" dirty="0"/>
              <a:t>Session awareness</a:t>
            </a:r>
            <a:r>
              <a:rPr lang="en-US" sz="2000" dirty="0"/>
              <a:t>: dot product of session context and suggestion semantic is maximum when suggestion is relevant for session</a:t>
            </a:r>
          </a:p>
          <a:p>
            <a:r>
              <a:rPr lang="en-US" sz="2000" b="1" dirty="0"/>
              <a:t>Popularity</a:t>
            </a:r>
            <a:r>
              <a:rPr lang="en-US" sz="2000" dirty="0"/>
              <a:t>: dot product between popularity indicator and popularity is high when suggestion is popular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E3490-2CE9-3C1D-EEBA-80737004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60C0B-3A85-FD53-8079-DFF92DA4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BD36-1FB1-9773-6E72-A2848863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7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67C8-AC00-9ECA-8CAA-72D7F8B7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Objective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F3A7-523F-D454-C0EF-FE6FAFD4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7883" cy="4351338"/>
          </a:xfrm>
        </p:spPr>
        <p:txBody>
          <a:bodyPr/>
          <a:lstStyle/>
          <a:p>
            <a:r>
              <a:rPr lang="en-US" dirty="0"/>
              <a:t>Prefix vector</a:t>
            </a:r>
          </a:p>
          <a:p>
            <a:r>
              <a:rPr lang="en-US" dirty="0"/>
              <a:t>Suggestion string vector</a:t>
            </a:r>
          </a:p>
          <a:p>
            <a:r>
              <a:rPr lang="en-US" dirty="0"/>
              <a:t>Max ‘m’ possible characters</a:t>
            </a:r>
          </a:p>
          <a:p>
            <a:r>
              <a:rPr lang="en-US" dirty="0"/>
              <a:t>Max ‘n’ length of prefix or suggestion</a:t>
            </a:r>
          </a:p>
          <a:p>
            <a:r>
              <a:rPr lang="en-US" dirty="0"/>
              <a:t>Size ‘k’ final dimension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FEACF-AD94-DBB8-D0FF-EBFC7741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3/8/24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F65EC-8B9F-F0BE-010B-664F0F57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ISIR-eCom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7F03-D26A-1A97-D6A2-1D094A6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8113-FF0F-8749-840A-3BD38FE6AC3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3CAED-BCC0-C272-816F-3A4765ADA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28" y="1440180"/>
            <a:ext cx="6646344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0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551</Words>
  <Application>Microsoft Macintosh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LinBiolinumTB</vt:lpstr>
      <vt:lpstr>Office Theme</vt:lpstr>
      <vt:lpstr>Multi-objective Neural Retrieval for  Query AutoComplete  </vt:lpstr>
      <vt:lpstr>E-commerce Query Autocomplete</vt:lpstr>
      <vt:lpstr>Matching and Ranking</vt:lpstr>
      <vt:lpstr>Shortcomings of existing methods</vt:lpstr>
      <vt:lpstr>Shortcomings of existing methods</vt:lpstr>
      <vt:lpstr>Goal</vt:lpstr>
      <vt:lpstr>Multi Objective Retrieval</vt:lpstr>
      <vt:lpstr>Multi Objective Retrieval</vt:lpstr>
      <vt:lpstr>Multi Objective Retrieval</vt:lpstr>
      <vt:lpstr>Multi Objective Retrieval</vt:lpstr>
      <vt:lpstr>Multi Objective Retrieval</vt:lpstr>
      <vt:lpstr>Multi Objective Retrieval</vt:lpstr>
      <vt:lpstr>System</vt:lpstr>
      <vt:lpstr>Results</vt:lpstr>
      <vt:lpstr>Results</vt:lpstr>
      <vt:lpstr>Prefix length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Multi-objective Neural Retrieval for  Query AutoComplete  </dc:title>
  <dc:creator>Microsoft Office User</dc:creator>
  <cp:lastModifiedBy>Microsoft Office User</cp:lastModifiedBy>
  <cp:revision>5</cp:revision>
  <dcterms:created xsi:type="dcterms:W3CDTF">2024-02-29T13:40:44Z</dcterms:created>
  <dcterms:modified xsi:type="dcterms:W3CDTF">2024-03-02T11:07:17Z</dcterms:modified>
</cp:coreProperties>
</file>