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610" r:id="rId2"/>
    <p:sldId id="757" r:id="rId3"/>
    <p:sldId id="794" r:id="rId4"/>
    <p:sldId id="795" r:id="rId5"/>
    <p:sldId id="796" r:id="rId6"/>
    <p:sldId id="797" r:id="rId7"/>
    <p:sldId id="800" r:id="rId8"/>
    <p:sldId id="801" r:id="rId9"/>
    <p:sldId id="802" r:id="rId10"/>
    <p:sldId id="803" r:id="rId11"/>
    <p:sldId id="793" r:id="rId12"/>
  </p:sldIdLst>
  <p:sldSz cx="12192000" cy="6858000"/>
  <p:notesSz cx="6797675" cy="99250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894" autoAdjust="0"/>
  </p:normalViewPr>
  <p:slideViewPr>
    <p:cSldViewPr snapToGrid="0">
      <p:cViewPr varScale="1">
        <p:scale>
          <a:sx n="107" d="100"/>
          <a:sy n="107" d="100"/>
        </p:scale>
        <p:origin x="15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BD60EE-124D-487B-96A8-4969A13B987D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6431"/>
            <a:ext cx="5438140" cy="3907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27076"/>
            <a:ext cx="2945659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792E00-D815-4E37-A10B-F2F494C4BE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25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E3BAD-15B5-4674-826F-A2FA4BED5D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518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001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7DCB9-1D7B-335E-F1FB-014577E2C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1E399E3-6478-C1F3-1898-809264D890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8799434-BE8A-F670-F390-FA9EE2EF1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1BE90A-3E77-E279-9F9E-E11D8441E8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73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11518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BE3BAD-15B5-4674-826F-A2FA4BED5D1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1518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706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27980-9E2B-A966-2685-FF262A4A1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26BC0C-A1B8-4CF9-787B-A78C4235B9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68BFBD8-E639-9E8E-5930-8FE12F270B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F1AD18-F726-7656-F236-CC6821896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421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818EC-D3A3-E0F4-EAB8-C91855763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7B8EE9-8182-E5C6-6838-608B08BBF5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1E11D5-2B5F-563F-46F2-D6C44E68E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180023-A7BA-AFA6-E487-C216FAF59C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604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57FA1-E362-A9F2-1C57-ECA96DB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42C842-B500-B311-A205-EF7D22904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41BF54-8166-9067-3FD6-E746635BA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ACC54-1714-DE74-F079-ED69CBA8E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495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1B7BE-D4EF-5CAF-E687-262D79D95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D163814-ECF9-EF7F-C4B4-7118A4375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66B749E-33B6-E458-BA2F-331C86192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B714D5-090D-45A5-FBBD-4887ED4F7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047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3B8CB-F608-BA61-22F6-A08D706EA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BBC262-4977-37AA-02CC-BCA665BC4D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C42A64B-321E-FF18-4B58-B7FE9B03E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4027DB-EBD9-26EA-9EAE-A848AC4BF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21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710D0-3042-DB3D-47CD-36B80864D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B0105E-16C5-9BBC-F91B-5A4BA9EFF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1F73A1-53EB-EB33-69D3-BBF1CC1228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F07F98-C768-8D60-3BE4-51BDF3C9E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5317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14776-3548-09DF-9872-DB0BBDC2B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1FD965-429F-F4CD-F987-878780D1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E1581E-585A-5E76-77EF-B4E0E5CA2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9849AD-8F03-208E-E778-08E0B7F24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024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07AF-F381-F2E0-A82C-B649B699D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E61A06-878A-00B6-F4AD-E0BF57ED15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2D8339-91B6-F8CB-FCD9-49F6F3647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456ECF-72D2-9CAC-B2D6-64AA7F8C2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792E00-D815-4E37-A10B-F2F494C4BEB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50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1" y="2130425"/>
            <a:ext cx="10363200" cy="14700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022131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616363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597321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1" y="6570001"/>
            <a:ext cx="12192000" cy="288000"/>
          </a:xfrm>
          <a:prstGeom prst="rect">
            <a:avLst/>
          </a:pr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01"/>
          </a:p>
        </p:txBody>
      </p:sp>
      <p:sp>
        <p:nvSpPr>
          <p:cNvPr id="60" name="任意多边形: 形状 59"/>
          <p:cNvSpPr/>
          <p:nvPr userDrawn="1"/>
        </p:nvSpPr>
        <p:spPr>
          <a:xfrm flipH="1">
            <a:off x="1" y="-14288"/>
            <a:ext cx="12192000" cy="723900"/>
          </a:xfrm>
          <a:custGeom>
            <a:avLst/>
            <a:gdLst>
              <a:gd name="connsiteX0" fmla="*/ 12192000 w 12192000"/>
              <a:gd name="connsiteY0" fmla="*/ 0 h 723900"/>
              <a:gd name="connsiteX1" fmla="*/ 2755900 w 12192000"/>
              <a:gd name="connsiteY1" fmla="*/ 0 h 723900"/>
              <a:gd name="connsiteX2" fmla="*/ 4 w 12192000"/>
              <a:gd name="connsiteY2" fmla="*/ 0 h 723900"/>
              <a:gd name="connsiteX3" fmla="*/ 0 w 12192000"/>
              <a:gd name="connsiteY3" fmla="*/ 0 h 723900"/>
              <a:gd name="connsiteX4" fmla="*/ 0 w 12192000"/>
              <a:gd name="connsiteY4" fmla="*/ 723900 h 723900"/>
              <a:gd name="connsiteX5" fmla="*/ 1987354 w 12192000"/>
              <a:gd name="connsiteY5" fmla="*/ 723900 h 723900"/>
              <a:gd name="connsiteX6" fmla="*/ 2038350 w 12192000"/>
              <a:gd name="connsiteY6" fmla="*/ 717550 h 723900"/>
              <a:gd name="connsiteX7" fmla="*/ 2753650 w 12192000"/>
              <a:gd name="connsiteY7" fmla="*/ 288000 h 723900"/>
              <a:gd name="connsiteX8" fmla="*/ 12192000 w 12192000"/>
              <a:gd name="connsiteY8" fmla="*/ 2880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723900">
                <a:moveTo>
                  <a:pt x="12192000" y="0"/>
                </a:moveTo>
                <a:lnTo>
                  <a:pt x="2755900" y="0"/>
                </a:lnTo>
                <a:lnTo>
                  <a:pt x="4" y="0"/>
                </a:lnTo>
                <a:lnTo>
                  <a:pt x="0" y="0"/>
                </a:lnTo>
                <a:lnTo>
                  <a:pt x="0" y="723900"/>
                </a:lnTo>
                <a:lnTo>
                  <a:pt x="1987354" y="723900"/>
                </a:lnTo>
                <a:lnTo>
                  <a:pt x="2038350" y="717550"/>
                </a:lnTo>
                <a:cubicBezTo>
                  <a:pt x="2497291" y="642783"/>
                  <a:pt x="2432975" y="321492"/>
                  <a:pt x="2753650" y="288000"/>
                </a:cubicBezTo>
                <a:cubicBezTo>
                  <a:pt x="3074325" y="254508"/>
                  <a:pt x="9045883" y="288000"/>
                  <a:pt x="12192000" y="288000"/>
                </a:cubicBezTo>
                <a:close/>
              </a:path>
            </a:pathLst>
          </a:custGeom>
          <a:solidFill>
            <a:srgbClr val="8D0125"/>
          </a:solidFill>
          <a:ln>
            <a:solidFill>
              <a:srgbClr val="8D01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301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AE0C2A"/>
              </a:clrFrom>
              <a:clrTo>
                <a:srgbClr val="AE0C2A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901320" y="108065"/>
            <a:ext cx="20764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0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>
              <a:defRPr sz="3809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846"/>
              </a:spcBef>
              <a:defRPr sz="3386"/>
            </a:lvl1pPr>
            <a:lvl2pPr>
              <a:lnSpc>
                <a:spcPct val="120000"/>
              </a:lnSpc>
              <a:spcBef>
                <a:spcPts val="846"/>
              </a:spcBef>
              <a:defRPr sz="2539"/>
            </a:lvl2pPr>
            <a:lvl3pPr>
              <a:lnSpc>
                <a:spcPct val="120000"/>
              </a:lnSpc>
              <a:spcBef>
                <a:spcPts val="846"/>
              </a:spcBef>
              <a:defRPr sz="2116"/>
            </a:lvl3pPr>
            <a:lvl4pPr>
              <a:lnSpc>
                <a:spcPct val="120000"/>
              </a:lnSpc>
              <a:spcBef>
                <a:spcPts val="846"/>
              </a:spcBef>
              <a:defRPr sz="1905"/>
            </a:lvl4pPr>
            <a:lvl5pPr>
              <a:lnSpc>
                <a:spcPct val="120000"/>
              </a:lnSpc>
              <a:spcBef>
                <a:spcPts val="846"/>
              </a:spcBef>
              <a:defRPr sz="1905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2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3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4" cstate="screen"/>
          <a:stretch>
            <a:fillRect/>
          </a:stretch>
        </p:blipFill>
        <p:spPr>
          <a:xfrm>
            <a:off x="0" y="137682"/>
            <a:ext cx="449515" cy="15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659455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4"/>
          </a:xfrm>
        </p:spPr>
        <p:txBody>
          <a:bodyPr anchor="t"/>
          <a:lstStyle>
            <a:lvl1pPr algn="l">
              <a:defRPr sz="5291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6"/>
          </a:xfrm>
        </p:spPr>
        <p:txBody>
          <a:bodyPr anchor="b"/>
          <a:lstStyle>
            <a:lvl1pPr marL="0" indent="0">
              <a:buNone/>
              <a:defRPr sz="2645">
                <a:solidFill>
                  <a:schemeClr val="tx1">
                    <a:tint val="75000"/>
                  </a:schemeClr>
                </a:solidFill>
              </a:defRPr>
            </a:lvl1pPr>
            <a:lvl2pPr marL="609407" indent="0">
              <a:buNone/>
              <a:defRPr sz="2434">
                <a:solidFill>
                  <a:schemeClr val="tx1">
                    <a:tint val="75000"/>
                  </a:schemeClr>
                </a:solidFill>
              </a:defRPr>
            </a:lvl2pPr>
            <a:lvl3pPr marL="1218815" indent="0">
              <a:buNone/>
              <a:defRPr sz="2116">
                <a:solidFill>
                  <a:schemeClr val="tx1">
                    <a:tint val="75000"/>
                  </a:schemeClr>
                </a:solidFill>
              </a:defRPr>
            </a:lvl3pPr>
            <a:lvl4pPr marL="182889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4pPr>
            <a:lvl5pPr marL="2438302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5pPr>
            <a:lvl6pPr marL="3047709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6pPr>
            <a:lvl7pPr marL="3657116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7pPr>
            <a:lvl8pPr marL="4266524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8pPr>
            <a:lvl9pPr marL="4876603" indent="0">
              <a:buNone/>
              <a:defRPr sz="190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684248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4"/>
          </a:xfrm>
        </p:spPr>
        <p:txBody>
          <a:bodyPr/>
          <a:lstStyle>
            <a:lvl1pPr>
              <a:defRPr sz="3703"/>
            </a:lvl1pPr>
            <a:lvl2pPr>
              <a:defRPr sz="3174"/>
            </a:lvl2pPr>
            <a:lvl3pPr>
              <a:defRPr sz="2645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4"/>
          </a:xfrm>
        </p:spPr>
        <p:txBody>
          <a:bodyPr/>
          <a:lstStyle>
            <a:lvl1pPr>
              <a:defRPr sz="3703"/>
            </a:lvl1pPr>
            <a:lvl2pPr>
              <a:defRPr sz="3174"/>
            </a:lvl2pPr>
            <a:lvl3pPr>
              <a:defRPr sz="2645"/>
            </a:lvl3pPr>
            <a:lvl4pPr>
              <a:defRPr sz="2434"/>
            </a:lvl4pPr>
            <a:lvl5pPr>
              <a:defRPr sz="2434"/>
            </a:lvl5pPr>
            <a:lvl6pPr>
              <a:defRPr sz="2434"/>
            </a:lvl6pPr>
            <a:lvl7pPr>
              <a:defRPr sz="2434"/>
            </a:lvl7pPr>
            <a:lvl8pPr>
              <a:defRPr sz="2434"/>
            </a:lvl8pPr>
            <a:lvl9pPr>
              <a:defRPr sz="243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63864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1" y="1535113"/>
            <a:ext cx="5386917" cy="639762"/>
          </a:xfrm>
        </p:spPr>
        <p:txBody>
          <a:bodyPr anchor="b"/>
          <a:lstStyle>
            <a:lvl1pPr marL="0" indent="0">
              <a:buNone/>
              <a:defRPr sz="3174" b="1"/>
            </a:lvl1pPr>
            <a:lvl2pPr marL="609407" indent="0">
              <a:buNone/>
              <a:defRPr sz="2645" b="1"/>
            </a:lvl2pPr>
            <a:lvl3pPr marL="1218815" indent="0">
              <a:buNone/>
              <a:defRPr sz="2434" b="1"/>
            </a:lvl3pPr>
            <a:lvl4pPr marL="1828894" indent="0">
              <a:buNone/>
              <a:defRPr sz="2116" b="1"/>
            </a:lvl4pPr>
            <a:lvl5pPr marL="2438302" indent="0">
              <a:buNone/>
              <a:defRPr sz="2116" b="1"/>
            </a:lvl5pPr>
            <a:lvl6pPr marL="3047709" indent="0">
              <a:buNone/>
              <a:defRPr sz="2116" b="1"/>
            </a:lvl6pPr>
            <a:lvl7pPr marL="3657116" indent="0">
              <a:buNone/>
              <a:defRPr sz="2116" b="1"/>
            </a:lvl7pPr>
            <a:lvl8pPr marL="4266524" indent="0">
              <a:buNone/>
              <a:defRPr sz="2116" b="1"/>
            </a:lvl8pPr>
            <a:lvl9pPr marL="4876603" indent="0">
              <a:buNone/>
              <a:defRPr sz="21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1" y="2174875"/>
            <a:ext cx="5386917" cy="3951288"/>
          </a:xfrm>
        </p:spPr>
        <p:txBody>
          <a:bodyPr/>
          <a:lstStyle>
            <a:lvl1pPr>
              <a:defRPr sz="3174"/>
            </a:lvl1pPr>
            <a:lvl2pPr>
              <a:defRPr sz="2645"/>
            </a:lvl2pPr>
            <a:lvl3pPr>
              <a:defRPr sz="2434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3174" b="1"/>
            </a:lvl1pPr>
            <a:lvl2pPr marL="609407" indent="0">
              <a:buNone/>
              <a:defRPr sz="2645" b="1"/>
            </a:lvl2pPr>
            <a:lvl3pPr marL="1218815" indent="0">
              <a:buNone/>
              <a:defRPr sz="2434" b="1"/>
            </a:lvl3pPr>
            <a:lvl4pPr marL="1828894" indent="0">
              <a:buNone/>
              <a:defRPr sz="2116" b="1"/>
            </a:lvl4pPr>
            <a:lvl5pPr marL="2438302" indent="0">
              <a:buNone/>
              <a:defRPr sz="2116" b="1"/>
            </a:lvl5pPr>
            <a:lvl6pPr marL="3047709" indent="0">
              <a:buNone/>
              <a:defRPr sz="2116" b="1"/>
            </a:lvl6pPr>
            <a:lvl7pPr marL="3657116" indent="0">
              <a:buNone/>
              <a:defRPr sz="2116" b="1"/>
            </a:lvl7pPr>
            <a:lvl8pPr marL="4266524" indent="0">
              <a:buNone/>
              <a:defRPr sz="2116" b="1"/>
            </a:lvl8pPr>
            <a:lvl9pPr marL="4876603" indent="0">
              <a:buNone/>
              <a:defRPr sz="211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174"/>
            </a:lvl1pPr>
            <a:lvl2pPr>
              <a:defRPr sz="2645"/>
            </a:lvl2pPr>
            <a:lvl3pPr>
              <a:defRPr sz="2434"/>
            </a:lvl3pPr>
            <a:lvl4pPr>
              <a:defRPr sz="2116"/>
            </a:lvl4pPr>
            <a:lvl5pPr>
              <a:defRPr sz="2116"/>
            </a:lvl5pPr>
            <a:lvl6pPr>
              <a:defRPr sz="2116"/>
            </a:lvl6pPr>
            <a:lvl7pPr>
              <a:defRPr sz="2116"/>
            </a:lvl7pPr>
            <a:lvl8pPr>
              <a:defRPr sz="2116"/>
            </a:lvl8pPr>
            <a:lvl9pPr>
              <a:defRPr sz="2116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41182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271174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5338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49"/>
            <a:ext cx="4011084" cy="1162050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32"/>
            </a:lvl1pPr>
            <a:lvl2pPr>
              <a:defRPr sz="3703"/>
            </a:lvl2pPr>
            <a:lvl3pPr>
              <a:defRPr sz="3174"/>
            </a:lvl3pPr>
            <a:lvl4pPr>
              <a:defRPr sz="2645"/>
            </a:lvl4pPr>
            <a:lvl5pPr>
              <a:defRPr sz="2645"/>
            </a:lvl5pPr>
            <a:lvl6pPr>
              <a:defRPr sz="2645"/>
            </a:lvl6pPr>
            <a:lvl7pPr>
              <a:defRPr sz="2645"/>
            </a:lvl7pPr>
            <a:lvl8pPr>
              <a:defRPr sz="2645"/>
            </a:lvl8pPr>
            <a:lvl9pPr>
              <a:defRPr sz="264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1"/>
            <a:ext cx="4011084" cy="4691063"/>
          </a:xfrm>
        </p:spPr>
        <p:txBody>
          <a:bodyPr/>
          <a:lstStyle>
            <a:lvl1pPr marL="0" indent="0">
              <a:buNone/>
              <a:defRPr sz="1905"/>
            </a:lvl1pPr>
            <a:lvl2pPr marL="609407" indent="0">
              <a:buNone/>
              <a:defRPr sz="1587"/>
            </a:lvl2pPr>
            <a:lvl3pPr marL="1218815" indent="0">
              <a:buNone/>
              <a:defRPr sz="1376"/>
            </a:lvl3pPr>
            <a:lvl4pPr marL="1828894" indent="0">
              <a:buNone/>
              <a:defRPr sz="1164"/>
            </a:lvl4pPr>
            <a:lvl5pPr marL="2438302" indent="0">
              <a:buNone/>
              <a:defRPr sz="1164"/>
            </a:lvl5pPr>
            <a:lvl6pPr marL="3047709" indent="0">
              <a:buNone/>
              <a:defRPr sz="1164"/>
            </a:lvl6pPr>
            <a:lvl7pPr marL="3657116" indent="0">
              <a:buNone/>
              <a:defRPr sz="1164"/>
            </a:lvl7pPr>
            <a:lvl8pPr marL="4266524" indent="0">
              <a:buNone/>
              <a:defRPr sz="1164"/>
            </a:lvl8pPr>
            <a:lvl9pPr marL="4876603" indent="0">
              <a:buNone/>
              <a:defRPr sz="11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720057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4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32"/>
            </a:lvl1pPr>
            <a:lvl2pPr marL="609407" indent="0">
              <a:buNone/>
              <a:defRPr sz="3703"/>
            </a:lvl2pPr>
            <a:lvl3pPr marL="1218815" indent="0">
              <a:buNone/>
              <a:defRPr sz="3174"/>
            </a:lvl3pPr>
            <a:lvl4pPr marL="1828894" indent="0">
              <a:buNone/>
              <a:defRPr sz="2645"/>
            </a:lvl4pPr>
            <a:lvl5pPr marL="2438302" indent="0">
              <a:buNone/>
              <a:defRPr sz="2645"/>
            </a:lvl5pPr>
            <a:lvl6pPr marL="3047709" indent="0">
              <a:buNone/>
              <a:defRPr sz="2645"/>
            </a:lvl6pPr>
            <a:lvl7pPr marL="3657116" indent="0">
              <a:buNone/>
              <a:defRPr sz="2645"/>
            </a:lvl7pPr>
            <a:lvl8pPr marL="4266524" indent="0">
              <a:buNone/>
              <a:defRPr sz="2645"/>
            </a:lvl8pPr>
            <a:lvl9pPr marL="4876603" indent="0">
              <a:buNone/>
              <a:defRPr sz="264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905"/>
            </a:lvl1pPr>
            <a:lvl2pPr marL="609407" indent="0">
              <a:buNone/>
              <a:defRPr sz="1587"/>
            </a:lvl2pPr>
            <a:lvl3pPr marL="1218815" indent="0">
              <a:buNone/>
              <a:defRPr sz="1376"/>
            </a:lvl3pPr>
            <a:lvl4pPr marL="1828894" indent="0">
              <a:buNone/>
              <a:defRPr sz="1164"/>
            </a:lvl4pPr>
            <a:lvl5pPr marL="2438302" indent="0">
              <a:buNone/>
              <a:defRPr sz="1164"/>
            </a:lvl5pPr>
            <a:lvl6pPr marL="3047709" indent="0">
              <a:buNone/>
              <a:defRPr sz="1164"/>
            </a:lvl6pPr>
            <a:lvl7pPr marL="3657116" indent="0">
              <a:buNone/>
              <a:defRPr sz="1164"/>
            </a:lvl7pPr>
            <a:lvl8pPr marL="4266524" indent="0">
              <a:buNone/>
              <a:defRPr sz="1164"/>
            </a:lvl8pPr>
            <a:lvl9pPr marL="4876603" indent="0">
              <a:buNone/>
              <a:defRPr sz="116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8389873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1" cy="1143000"/>
          </a:xfrm>
          <a:prstGeom prst="rect">
            <a:avLst/>
          </a:prstGeom>
        </p:spPr>
        <p:txBody>
          <a:bodyPr vert="horz" lIns="115214" tIns="57607" rIns="115214" bIns="57607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1" cy="4525963"/>
          </a:xfrm>
          <a:prstGeom prst="rect">
            <a:avLst/>
          </a:prstGeom>
        </p:spPr>
        <p:txBody>
          <a:bodyPr vert="horz" lIns="115214" tIns="57607" rIns="115214" bIns="57607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l">
              <a:defRPr sz="15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175D9-46EC-4C4F-8911-DF3F76AD5468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1" y="6356351"/>
            <a:ext cx="3860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ctr">
              <a:defRPr sz="15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15214" tIns="57607" rIns="115214" bIns="57607" rtlCol="0" anchor="ctr"/>
          <a:lstStyle>
            <a:lvl1pPr algn="r">
              <a:defRPr sz="158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EE9DE-39C0-45B1-B406-4DEC767CB4A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1510"/>
          <p:cNvPicPr>
            <a:picLocks noChangeArrowheads="1"/>
          </p:cNvPicPr>
          <p:nvPr userDrawn="1"/>
        </p:nvPicPr>
        <p:blipFill>
          <a:blip r:embed="rId14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4320000" flipH="1">
            <a:off x="148919" y="3246222"/>
            <a:ext cx="3225713" cy="5154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510"/>
          <p:cNvPicPr>
            <a:picLocks noChangeArrowheads="1"/>
          </p:cNvPicPr>
          <p:nvPr userDrawn="1"/>
        </p:nvPicPr>
        <p:blipFill>
          <a:blip r:embed="rId15" cstate="screen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 rot="16200000" flipH="1">
            <a:off x="8619771" y="-986871"/>
            <a:ext cx="3909161" cy="542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8" descr="part素材.png"/>
          <p:cNvPicPr>
            <a:picLocks noChangeAspect="1"/>
          </p:cNvPicPr>
          <p:nvPr userDrawn="1"/>
        </p:nvPicPr>
        <p:blipFill>
          <a:blip r:embed="rId16" cstate="screen"/>
          <a:stretch>
            <a:fillRect/>
          </a:stretch>
        </p:blipFill>
        <p:spPr>
          <a:xfrm>
            <a:off x="0" y="137682"/>
            <a:ext cx="449515" cy="15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48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>
    <p:fade/>
  </p:transition>
  <p:txStyles>
    <p:titleStyle>
      <a:lvl1pPr algn="l" defTabSz="1218815" rtl="0" eaLnBrk="1" latinLnBrk="0" hangingPunct="1">
        <a:spcBef>
          <a:spcPct val="0"/>
        </a:spcBef>
        <a:buNone/>
        <a:defRPr sz="380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88" indent="-456888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•"/>
        <a:defRPr sz="3386" kern="1200">
          <a:solidFill>
            <a:schemeClr val="tx1"/>
          </a:solidFill>
          <a:latin typeface="+mn-lt"/>
          <a:ea typeface="+mn-ea"/>
          <a:cs typeface="+mn-cs"/>
        </a:defRPr>
      </a:lvl1pPr>
      <a:lvl2pPr marL="990371" indent="-380964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–"/>
        <a:defRPr sz="2963" kern="1200">
          <a:solidFill>
            <a:schemeClr val="tx1"/>
          </a:solidFill>
          <a:latin typeface="+mn-lt"/>
          <a:ea typeface="+mn-ea"/>
          <a:cs typeface="+mn-cs"/>
        </a:defRPr>
      </a:lvl2pPr>
      <a:lvl3pPr marL="1523854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•"/>
        <a:defRPr sz="2539" kern="1200">
          <a:solidFill>
            <a:schemeClr val="tx1"/>
          </a:solidFill>
          <a:latin typeface="+mn-lt"/>
          <a:ea typeface="+mn-ea"/>
          <a:cs typeface="+mn-cs"/>
        </a:defRPr>
      </a:lvl3pPr>
      <a:lvl4pPr marL="2133262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–"/>
        <a:defRPr sz="2116" kern="1200">
          <a:solidFill>
            <a:schemeClr val="tx1"/>
          </a:solidFill>
          <a:latin typeface="+mn-lt"/>
          <a:ea typeface="+mn-ea"/>
          <a:cs typeface="+mn-cs"/>
        </a:defRPr>
      </a:lvl4pPr>
      <a:lvl5pPr marL="2742669" indent="-305040" algn="l" defTabSz="1218815" rtl="0" eaLnBrk="1" latinLnBrk="0" hangingPunct="1">
        <a:lnSpc>
          <a:spcPct val="120000"/>
        </a:lnSpc>
        <a:spcBef>
          <a:spcPts val="846"/>
        </a:spcBef>
        <a:buFont typeface="Arial" panose="020B0604020202020204" pitchFamily="34" charset="0"/>
        <a:buChar char="»"/>
        <a:defRPr sz="2116" kern="1200">
          <a:solidFill>
            <a:schemeClr val="tx1"/>
          </a:solidFill>
          <a:latin typeface="+mn-lt"/>
          <a:ea typeface="+mn-ea"/>
          <a:cs typeface="+mn-cs"/>
        </a:defRPr>
      </a:lvl5pPr>
      <a:lvl6pPr marL="3352749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6pPr>
      <a:lvl7pPr marL="3962156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7pPr>
      <a:lvl8pPr marL="4571563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8pPr>
      <a:lvl9pPr marL="5180971" indent="-305040" algn="l" defTabSz="1218815" rtl="0" eaLnBrk="1" latinLnBrk="0" hangingPunct="1">
        <a:spcBef>
          <a:spcPct val="20000"/>
        </a:spcBef>
        <a:buFont typeface="Arial" panose="020B0604020202020204" pitchFamily="34" charset="0"/>
        <a:buChar char="•"/>
        <a:defRPr sz="26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1pPr>
      <a:lvl2pPr marL="609407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2pPr>
      <a:lvl3pPr marL="1218815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3pPr>
      <a:lvl4pPr marL="1828894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4pPr>
      <a:lvl5pPr marL="2438302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5pPr>
      <a:lvl6pPr marL="3047709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6pPr>
      <a:lvl7pPr marL="3657116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7pPr>
      <a:lvl8pPr marL="4266524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8pPr>
      <a:lvl9pPr marL="4876603" algn="l" defTabSz="1218815" rtl="0" eaLnBrk="1" latinLnBrk="0" hangingPunct="1">
        <a:defRPr sz="24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F15-3FA0-7B4A-B250-88BEBA95A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14" y="139148"/>
            <a:ext cx="11256429" cy="6390861"/>
          </a:xfrm>
        </p:spPr>
        <p:txBody>
          <a:bodyPr>
            <a:normAutofit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Point-of-interest Re-ranking by Modeling Session Context and Geography-semantics Interaction</a:t>
            </a:r>
            <a:br>
              <a: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br>
              <a: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2800" b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Lang Mei</a:t>
            </a:r>
            <a:br>
              <a:rPr lang="en-US" altLang="zh-CN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</a:br>
            <a:endParaRPr lang="en-CN" sz="28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95C0FE7-EF84-BE49-8B79-6FC61263E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4740" y="3267740"/>
            <a:ext cx="322522" cy="3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8" name="AutoShape 4" descr="Tsinghua-universiteit - Wikipedia">
            <a:extLst>
              <a:ext uri="{FF2B5EF4-FFF2-40B4-BE49-F238E27FC236}">
                <a16:creationId xmlns:a16="http://schemas.microsoft.com/office/drawing/2014/main" id="{15022829-646F-E94C-8FE0-6977AB600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1" y="3429001"/>
            <a:ext cx="322522" cy="3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644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9ADC1-94EF-F386-935B-166F68EA6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C7D741-BDD9-C33B-53D0-B6E8D846F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Experiment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28132ED6-952C-97B1-1DDF-FB2260026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725557"/>
            <a:ext cx="8226113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Conclusion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Re-ranking stage of the POI search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Limitations: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implicit feedback (i.e., non-click)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geography-semantics context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 Session Encoder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query-POI 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 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session level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Real-world datasets from Didichuxing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8682117-377A-25F0-91C7-D1387594BC89}"/>
              </a:ext>
            </a:extLst>
          </p:cNvPr>
          <p:cNvSpPr txBox="1">
            <a:spLocks/>
          </p:cNvSpPr>
          <p:nvPr/>
        </p:nvSpPr>
        <p:spPr>
          <a:xfrm>
            <a:off x="5172636" y="725557"/>
            <a:ext cx="6911788" cy="5983356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Future Work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Goal of the POI search system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Finding users’ target POIs in a one-time query-POI matching.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minimizing cumulative user effort throughout the entire POI search session.</a:t>
            </a:r>
          </a:p>
          <a:p>
            <a:pPr marL="609407" lvl="1" indent="0">
              <a:lnSpc>
                <a:spcPct val="150000"/>
              </a:lnSpc>
              <a:buNone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1CDE920E-01E6-CA87-3B23-0E18B9DD2FCF}"/>
              </a:ext>
            </a:extLst>
          </p:cNvPr>
          <p:cNvSpPr/>
          <p:nvPr/>
        </p:nvSpPr>
        <p:spPr>
          <a:xfrm>
            <a:off x="6732496" y="2402541"/>
            <a:ext cx="304800" cy="824753"/>
          </a:xfrm>
          <a:prstGeom prst="downArrow">
            <a:avLst/>
          </a:prstGeom>
          <a:solidFill>
            <a:srgbClr val="FF0000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270107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8F15-3FA0-7B4A-B250-88BEBA95A9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014" y="213064"/>
            <a:ext cx="11429351" cy="6338655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Thanks for Listening!</a:t>
            </a:r>
            <a:endParaRPr lang="zh-CN" altLang="en-US" sz="3600" b="0" i="1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5DF38-BE83-0A44-9E48-8B5DD5889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263" y="3885921"/>
            <a:ext cx="10718571" cy="1985489"/>
          </a:xfrm>
        </p:spPr>
        <p:txBody>
          <a:bodyPr>
            <a:normAutofit/>
          </a:bodyPr>
          <a:lstStyle/>
          <a:p>
            <a:br>
              <a:rPr lang="en-US" altLang="zh-CN" dirty="0"/>
            </a:br>
            <a:endParaRPr lang="en-CN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695C0FE7-EF84-BE49-8B79-6FC61263EA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4740" y="3267740"/>
            <a:ext cx="322522" cy="3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黑体"/>
              <a:cs typeface="+mn-cs"/>
            </a:endParaRPr>
          </a:p>
        </p:txBody>
      </p:sp>
      <p:sp>
        <p:nvSpPr>
          <p:cNvPr id="8" name="AutoShape 4" descr="Tsinghua-universiteit - Wikipedia">
            <a:extLst>
              <a:ext uri="{FF2B5EF4-FFF2-40B4-BE49-F238E27FC236}">
                <a16:creationId xmlns:a16="http://schemas.microsoft.com/office/drawing/2014/main" id="{15022829-646F-E94C-8FE0-6977AB6004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1" y="3429001"/>
            <a:ext cx="322522" cy="32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6757" tIns="48378" rIns="96757" bIns="4837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8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2434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ucida Sans"/>
              <a:ea typeface="黑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072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A82F-C06A-3DC0-DA6A-2042A36A1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24927-AA4D-0EED-2DD6-356ADEE2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Background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476786B6-A418-0C77-2E9D-C2D7B6009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4" y="725557"/>
            <a:ext cx="5240012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Search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Location-based services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E8C4E0D-D0AE-BE76-940B-1CBB2F9A4DF5}"/>
              </a:ext>
            </a:extLst>
          </p:cNvPr>
          <p:cNvSpPr txBox="1">
            <a:spLocks/>
          </p:cNvSpPr>
          <p:nvPr/>
        </p:nvSpPr>
        <p:spPr>
          <a:xfrm>
            <a:off x="1326459" y="2106682"/>
            <a:ext cx="3512241" cy="4265543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Online Navigation Applications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904E522-A9B7-62EF-C98B-1010DDFC9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39" y="3544166"/>
            <a:ext cx="2162175" cy="1946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百度地图- Mac、Windows (PC)、Linux 版桌面应用- WebCatalog">
            <a:extLst>
              <a:ext uri="{FF2B5EF4-FFF2-40B4-BE49-F238E27FC236}">
                <a16:creationId xmlns:a16="http://schemas.microsoft.com/office/drawing/2014/main" id="{3326CBEC-962C-3553-DBFB-50AE4E51B0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095" y="32766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CF285B66-C666-F187-9A50-3631D5360203}"/>
              </a:ext>
            </a:extLst>
          </p:cNvPr>
          <p:cNvSpPr txBox="1">
            <a:spLocks/>
          </p:cNvSpPr>
          <p:nvPr/>
        </p:nvSpPr>
        <p:spPr>
          <a:xfrm>
            <a:off x="7098609" y="2106681"/>
            <a:ext cx="3512241" cy="4265543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Online Ride-hailing Platforms</a:t>
            </a:r>
          </a:p>
        </p:txBody>
      </p:sp>
      <p:pic>
        <p:nvPicPr>
          <p:cNvPr id="1030" name="Picture 6" descr="Didi Chuxing – GSR Ventures">
            <a:extLst>
              <a:ext uri="{FF2B5EF4-FFF2-40B4-BE49-F238E27FC236}">
                <a16:creationId xmlns:a16="http://schemas.microsoft.com/office/drawing/2014/main" id="{336980AE-A226-3A32-8AF4-3661BEAB0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09" y="4900418"/>
            <a:ext cx="3028950" cy="92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ber - Request a ride on the App Store">
            <a:extLst>
              <a:ext uri="{FF2B5EF4-FFF2-40B4-BE49-F238E27FC236}">
                <a16:creationId xmlns:a16="http://schemas.microsoft.com/office/drawing/2014/main" id="{BCDD419E-F33F-2654-DB50-7D822D6C6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8609" y="3071813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464586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712CE-88EC-FCE3-73BA-95DBAD57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64AF8-3114-9EE9-77E3-5C67C22F7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Background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734B537-4AA0-EE2F-9C01-BFE451803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725557"/>
            <a:ext cx="8226113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Search Session: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Re-ranking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issuing queries 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→                                        →                                     →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click POI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Related Work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Ad-hoc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Session Search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Limitations: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implicit feedback (i.e., non-click)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geography-semantics context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F447F4-CD2B-E5EC-5692-860BE2DF1C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694" y="2145917"/>
            <a:ext cx="5179616" cy="4562996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CB086600-9BB8-C68B-E7E8-281CEFECC7F0}"/>
              </a:ext>
            </a:extLst>
          </p:cNvPr>
          <p:cNvSpPr txBox="1">
            <a:spLocks/>
          </p:cNvSpPr>
          <p:nvPr/>
        </p:nvSpPr>
        <p:spPr>
          <a:xfrm>
            <a:off x="2690840" y="1198275"/>
            <a:ext cx="2410850" cy="520671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examining ranked POIs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5ED61653-39F3-DB8B-7269-2B1F5E37C923}"/>
              </a:ext>
            </a:extLst>
          </p:cNvPr>
          <p:cNvSpPr txBox="1">
            <a:spLocks/>
          </p:cNvSpPr>
          <p:nvPr/>
        </p:nvSpPr>
        <p:spPr>
          <a:xfrm>
            <a:off x="5219435" y="1198274"/>
            <a:ext cx="2282513" cy="520671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reformulating queries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191CE8A-4930-9722-58D9-8601B3D65A3F}"/>
              </a:ext>
            </a:extLst>
          </p:cNvPr>
          <p:cNvCxnSpPr>
            <a:cxnSpLocks/>
            <a:stCxn id="22" idx="2"/>
            <a:endCxn id="21" idx="2"/>
          </p:cNvCxnSpPr>
          <p:nvPr/>
        </p:nvCxnSpPr>
        <p:spPr>
          <a:xfrm rot="5400000">
            <a:off x="5128479" y="486732"/>
            <a:ext cx="1" cy="2464427"/>
          </a:xfrm>
          <a:prstGeom prst="bentConnector3">
            <a:avLst>
              <a:gd name="adj1" fmla="val 22860100000"/>
            </a:avLst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285775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D6BED-36D4-B929-0FCF-4AC779C10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45130A-5CC9-100E-80D2-B6A298EBD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Methodology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EAEFE13-A0F4-CAEC-05B2-6F6FE6EB8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725557"/>
            <a:ext cx="8226113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Formulation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 Search Session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Reformulated queries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Returned POI list at timestep 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Target POI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 Context</a:t>
            </a:r>
          </a:p>
          <a:p>
            <a:pPr lvl="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Name, address, location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FC68538-7E19-6B3F-88F0-9793E8D92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08" y="1819300"/>
            <a:ext cx="5490946" cy="324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1D0D65-AC6F-2C81-0B2D-1C413987F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224" y="2888096"/>
            <a:ext cx="1614776" cy="324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D1EF24E-659D-2448-8D1C-1159C9DA82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836" y="3874886"/>
            <a:ext cx="292800" cy="36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42623FE-9E1B-8D50-22DC-F996663FA8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7224" y="4853769"/>
            <a:ext cx="2220778" cy="360000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E83AF763-3A7A-F969-B66D-D6382A26F49C}"/>
              </a:ext>
            </a:extLst>
          </p:cNvPr>
          <p:cNvSpPr txBox="1">
            <a:spLocks/>
          </p:cNvSpPr>
          <p:nvPr/>
        </p:nvSpPr>
        <p:spPr>
          <a:xfrm>
            <a:off x="6270965" y="725557"/>
            <a:ext cx="5618853" cy="5983356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Geohash Code for Location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Geographical coordinates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Geographical hierarchy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18AAB718-C400-DF6F-2E25-9E67143A29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6881" y="2394417"/>
            <a:ext cx="812656" cy="3240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64D46BC8-7114-EE5B-8218-FFBC3FEBFC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16881" y="3409765"/>
            <a:ext cx="2508548" cy="324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D691EFA-62DC-7222-CBD7-CC258DA69D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73447" y="3999429"/>
            <a:ext cx="4252688" cy="242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46657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6C5EF-E6EC-F1D4-74F1-035F91EE6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1643E-D026-66BE-B1F8-DF5B352BA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Methodology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BA0EAF3-8E9F-7EF5-AA07-2F8C5993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725557"/>
            <a:ext cx="8226113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 Session Encoder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fine-grained interactions at three levels of granularity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Query-POI 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 Level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Session Level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Modeling relevance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Training Objective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CD9D5B-EBA7-3C87-8823-A66180702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89" y="1975599"/>
            <a:ext cx="7130815" cy="42823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83FF07E-3AD3-750B-DAC4-30EB061F88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48" y="3853703"/>
            <a:ext cx="3423723" cy="504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F71E23-8412-7E15-E24E-0B8D44DE5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87" y="4913119"/>
            <a:ext cx="4781804" cy="8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09069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4C763-2123-90CA-3DDC-EE501D24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F13BC-DC99-A71A-1F0E-2F64467C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Experiment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EFA72FB2-E757-CE5D-A831-E6C5034C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725557"/>
            <a:ext cx="8226113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Real-world Dataset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Didichuxing application’s data, August 2022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16,717,537 click logs (i.e., search session)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1,713,280 POIs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1,530,964 distinct queries</a:t>
            </a:r>
          </a:p>
          <a:p>
            <a:pPr>
              <a:lnSpc>
                <a:spcPct val="150000"/>
              </a:lnSpc>
            </a:pP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Evaluation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MRR@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𝐾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and NDCG@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𝐾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(</a:t>
            </a: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𝐾 ∈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{1, 3, 5, 10}).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205CFB-E8C6-E57E-C55C-0B0E54D3E1A9}"/>
              </a:ext>
            </a:extLst>
          </p:cNvPr>
          <p:cNvSpPr txBox="1">
            <a:spLocks/>
          </p:cNvSpPr>
          <p:nvPr/>
        </p:nvSpPr>
        <p:spPr>
          <a:xfrm>
            <a:off x="6334927" y="725557"/>
            <a:ext cx="5606061" cy="5983356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Baselines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Ad-hoc Ranking Models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LSTM-DSSM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PALM, ST-PAC, Meta ST-PAC, </a:t>
            </a:r>
            <a:r>
              <a:rPr lang="en-US" altLang="zh-CN" sz="18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DrW</a:t>
            </a:r>
            <a:endParaRPr lang="en-US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Ad-hoc Bert Re-ranker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Context-aware Ranking Models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HQCN (Geo)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ASE (Geo)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Session Query Bert Re-ranker</a:t>
            </a:r>
          </a:p>
        </p:txBody>
      </p:sp>
    </p:spTree>
    <p:extLst>
      <p:ext uri="{BB962C8B-B14F-4D97-AF65-F5344CB8AC3E}">
        <p14:creationId xmlns:p14="http://schemas.microsoft.com/office/powerpoint/2010/main" val="3022056800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658FD-FF3A-2679-42F6-F61CB540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CAEED-1C82-7A00-DCA4-BC7DD9F12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Experiment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88CEB552-660E-4B21-933E-02544BDA3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725557"/>
            <a:ext cx="8226113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Results and Analysis: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Re-ranking Performance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Geographical context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FAF142-AA11-24F4-C93B-4C1568893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47" y="2303929"/>
            <a:ext cx="10157501" cy="433891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BE849C4-A20E-9F58-7037-7C003DBAF5DA}"/>
              </a:ext>
            </a:extLst>
          </p:cNvPr>
          <p:cNvSpPr txBox="1">
            <a:spLocks/>
          </p:cNvSpPr>
          <p:nvPr/>
        </p:nvSpPr>
        <p:spPr>
          <a:xfrm>
            <a:off x="1039906" y="1810285"/>
            <a:ext cx="8919882" cy="3039619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 use paired t-test with p-value threshold of 0.05. ∗ indicates significant difference over best baselines.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483644F-B869-4599-5931-A048FAEA0F87}"/>
              </a:ext>
            </a:extLst>
          </p:cNvPr>
          <p:cNvSpPr/>
          <p:nvPr/>
        </p:nvSpPr>
        <p:spPr>
          <a:xfrm>
            <a:off x="1801906" y="3146612"/>
            <a:ext cx="9458241" cy="34962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CB8581-73A5-10AE-3E3A-7C09955CF8DA}"/>
              </a:ext>
            </a:extLst>
          </p:cNvPr>
          <p:cNvSpPr/>
          <p:nvPr/>
        </p:nvSpPr>
        <p:spPr>
          <a:xfrm>
            <a:off x="1255059" y="3542422"/>
            <a:ext cx="10005088" cy="29659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69096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CA84-FF4A-BCFD-E101-1303B33AE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17680-50BD-23EC-BFE8-7440E567F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Experiment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F4E0A8C0-76DF-91D2-A9ED-50D5F3786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725557"/>
            <a:ext cx="8226113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Results and Analysis: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Re-ranking Performance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POI session context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1FA3ED-9E14-2F4B-BEAB-9E96785FA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47" y="2303929"/>
            <a:ext cx="10157501" cy="433891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E10480B0-F5B8-AA71-A4F0-4938B1D98602}"/>
              </a:ext>
            </a:extLst>
          </p:cNvPr>
          <p:cNvSpPr txBox="1">
            <a:spLocks/>
          </p:cNvSpPr>
          <p:nvPr/>
        </p:nvSpPr>
        <p:spPr>
          <a:xfrm>
            <a:off x="1039906" y="1810285"/>
            <a:ext cx="8919882" cy="3039619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 use paired t-test with p-value threshold of 0.05. ∗ indicates significant difference over best baselines.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78755C-44AD-FA4E-8181-E1BC30322A51}"/>
              </a:ext>
            </a:extLst>
          </p:cNvPr>
          <p:cNvSpPr/>
          <p:nvPr/>
        </p:nvSpPr>
        <p:spPr>
          <a:xfrm>
            <a:off x="1479176" y="3146612"/>
            <a:ext cx="9780971" cy="177501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B9F5148-7E3D-DCED-74B6-496F737DDF69}"/>
              </a:ext>
            </a:extLst>
          </p:cNvPr>
          <p:cNvSpPr/>
          <p:nvPr/>
        </p:nvSpPr>
        <p:spPr>
          <a:xfrm>
            <a:off x="1255059" y="5163671"/>
            <a:ext cx="10005088" cy="89647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676424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68DF4-F11B-0067-31F7-B8817CDCF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046AA-91AD-2277-0918-978F9A02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39" y="62767"/>
            <a:ext cx="10972801" cy="662790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Experiment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D9A5A89F-0EFD-BC52-6081-002A1ABDF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833" y="725557"/>
            <a:ext cx="8226113" cy="598335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Results and Analysis: </a:t>
            </a: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Re-ranking Performance</a:t>
            </a:r>
          </a:p>
          <a:p>
            <a:pPr>
              <a:lnSpc>
                <a:spcPct val="150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Pre-training model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0796CCD-33BA-02A3-D02D-BC9E5C32C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647" y="2303929"/>
            <a:ext cx="10157501" cy="4338918"/>
          </a:xfrm>
          <a:prstGeom prst="rect">
            <a:avLst/>
          </a:prstGeom>
        </p:spPr>
      </p:pic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F34481B-C409-7EA0-120B-3B901B722F9C}"/>
              </a:ext>
            </a:extLst>
          </p:cNvPr>
          <p:cNvSpPr txBox="1">
            <a:spLocks/>
          </p:cNvSpPr>
          <p:nvPr/>
        </p:nvSpPr>
        <p:spPr>
          <a:xfrm>
            <a:off x="1039906" y="1810285"/>
            <a:ext cx="8919882" cy="3039619"/>
          </a:xfrm>
          <a:prstGeom prst="rect">
            <a:avLst/>
          </a:prstGeom>
        </p:spPr>
        <p:txBody>
          <a:bodyPr vert="horz" lIns="115214" tIns="57607" rIns="115214" bIns="57607" rtlCol="0">
            <a:noAutofit/>
          </a:bodyPr>
          <a:lstStyle>
            <a:lvl1pPr marL="456888" indent="-456888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338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371" indent="-380964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25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854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•"/>
              <a:defRPr sz="211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262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–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2669" indent="-305040" algn="l" defTabSz="1218815" rtl="0" eaLnBrk="1" latinLnBrk="0" hangingPunct="1">
              <a:lnSpc>
                <a:spcPct val="120000"/>
              </a:lnSpc>
              <a:spcBef>
                <a:spcPts val="846"/>
              </a:spcBef>
              <a:buFont typeface="Arial" panose="020B0604020202020204" pitchFamily="34" charset="0"/>
              <a:buChar char="»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49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56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563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971" indent="-305040" algn="l" defTabSz="121881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We use paired t-test with p-value threshold of 0.05. ∗ indicates significant difference over best baselines.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E912433-B585-02F5-3792-E0AE0B5B1459}"/>
              </a:ext>
            </a:extLst>
          </p:cNvPr>
          <p:cNvSpPr/>
          <p:nvPr/>
        </p:nvSpPr>
        <p:spPr>
          <a:xfrm>
            <a:off x="1479176" y="5118847"/>
            <a:ext cx="9780971" cy="50767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0400357-07AB-43B9-E7F4-01010BCAD00B}"/>
              </a:ext>
            </a:extLst>
          </p:cNvPr>
          <p:cNvSpPr/>
          <p:nvPr/>
        </p:nvSpPr>
        <p:spPr>
          <a:xfrm>
            <a:off x="1255059" y="5692587"/>
            <a:ext cx="10005088" cy="9502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D6C4C6-FCAF-8E26-39C3-BC1CBE7EBDDD}"/>
              </a:ext>
            </a:extLst>
          </p:cNvPr>
          <p:cNvSpPr/>
          <p:nvPr/>
        </p:nvSpPr>
        <p:spPr>
          <a:xfrm>
            <a:off x="1255059" y="4563035"/>
            <a:ext cx="10005088" cy="3403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29D634-E4FC-77E5-D57F-F24BF8512ED8}"/>
              </a:ext>
            </a:extLst>
          </p:cNvPr>
          <p:cNvSpPr/>
          <p:nvPr/>
        </p:nvSpPr>
        <p:spPr>
          <a:xfrm>
            <a:off x="1479176" y="3146613"/>
            <a:ext cx="9780971" cy="1350356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580964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数据科学导论">
      <a:majorFont>
        <a:latin typeface="Arial Black"/>
        <a:ea typeface="微软雅黑"/>
        <a:cs typeface=""/>
      </a:majorFont>
      <a:minorFont>
        <a:latin typeface="Lucida Sans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21316</TotalTime>
  <Words>351</Words>
  <Application>Microsoft Office PowerPoint</Application>
  <PresentationFormat>宽屏</PresentationFormat>
  <Paragraphs>103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Arial</vt:lpstr>
      <vt:lpstr>Arial Black</vt:lpstr>
      <vt:lpstr>Calibri</vt:lpstr>
      <vt:lpstr>Lucida Sans</vt:lpstr>
      <vt:lpstr>Times New Roman</vt:lpstr>
      <vt:lpstr>Wingdings</vt:lpstr>
      <vt:lpstr>1_Office 主题</vt:lpstr>
      <vt:lpstr>Point-of-interest Re-ranking by Modeling Session Context and Geography-semantics Interaction  Lang Mei </vt:lpstr>
      <vt:lpstr>Background</vt:lpstr>
      <vt:lpstr>Background</vt:lpstr>
      <vt:lpstr>Methodology</vt:lpstr>
      <vt:lpstr>Methodology</vt:lpstr>
      <vt:lpstr>Experiment</vt:lpstr>
      <vt:lpstr>Experiment</vt:lpstr>
      <vt:lpstr>Experiment</vt:lpstr>
      <vt:lpstr>Experiment</vt:lpstr>
      <vt:lpstr>Experiment</vt:lpstr>
      <vt:lpstr>Thanks for Listening!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Show Me the Whole World: Towards Entire Item Space Exploration for Interactive Personalized Recommendations</dc:title>
  <dc:creator>zyrmj</dc:creator>
  <cp:lastModifiedBy>Lang Mei</cp:lastModifiedBy>
  <cp:revision>2966</cp:revision>
  <cp:lastPrinted>2024-02-25T15:11:52Z</cp:lastPrinted>
  <dcterms:created xsi:type="dcterms:W3CDTF">2021-11-08T07:27:50Z</dcterms:created>
  <dcterms:modified xsi:type="dcterms:W3CDTF">2024-02-29T08:55:53Z</dcterms:modified>
</cp:coreProperties>
</file>