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71F89D-C5FC-40A9-81F2-EE2CBDE33006}">
  <a:tblStyle styleId="{3671F89D-C5FC-40A9-81F2-EE2CBDE3300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4855fbe1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4855fbe1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74855fbe1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74855fbe1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74855fbe1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74855fbe1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74855fbe1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74855fbe1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74855fbe1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74855fbe1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758ecf41a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758ecf41a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758ecf41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758ecf41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What? How? Why? Who?</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1112075" y="947715"/>
            <a:ext cx="6919852" cy="32480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Interview 1: Daniella</a:t>
            </a:r>
            <a:endParaRPr/>
          </a:p>
        </p:txBody>
      </p:sp>
      <p:graphicFrame>
        <p:nvGraphicFramePr>
          <p:cNvPr id="66" name="Google Shape;66;p15"/>
          <p:cNvGraphicFramePr/>
          <p:nvPr/>
        </p:nvGraphicFramePr>
        <p:xfrm>
          <a:off x="472000" y="1017725"/>
          <a:ext cx="3000000" cy="3000000"/>
        </p:xfrm>
        <a:graphic>
          <a:graphicData uri="http://schemas.openxmlformats.org/drawingml/2006/table">
            <a:tbl>
              <a:tblPr>
                <a:noFill/>
                <a:tableStyleId>{3671F89D-C5FC-40A9-81F2-EE2CBDE33006}</a:tableStyleId>
              </a:tblPr>
              <a:tblGrid>
                <a:gridCol w="382850"/>
                <a:gridCol w="2146850"/>
                <a:gridCol w="1963550"/>
                <a:gridCol w="1963475"/>
                <a:gridCol w="1903525"/>
              </a:tblGrid>
              <a:tr h="361150">
                <a:tc>
                  <a:txBody>
                    <a:bodyPr/>
                    <a:lstStyle/>
                    <a:p>
                      <a:pPr indent="0" lvl="0" marL="0" rtl="0" algn="ctr">
                        <a:spcBef>
                          <a:spcPts val="0"/>
                        </a:spcBef>
                        <a:spcAft>
                          <a:spcPts val="0"/>
                        </a:spcAft>
                        <a:buNone/>
                      </a:pPr>
                      <a:r>
                        <a:rPr b="1" lang="en"/>
                        <a:t>N</a:t>
                      </a:r>
                      <a:endParaRPr b="1"/>
                    </a:p>
                  </a:txBody>
                  <a:tcPr marT="91425" marB="91425" marR="91425" marL="91425"/>
                </a:tc>
                <a:tc>
                  <a:txBody>
                    <a:bodyPr/>
                    <a:lstStyle/>
                    <a:p>
                      <a:pPr indent="0" lvl="0" marL="0" rtl="0" algn="ctr">
                        <a:spcBef>
                          <a:spcPts val="0"/>
                        </a:spcBef>
                        <a:spcAft>
                          <a:spcPts val="0"/>
                        </a:spcAft>
                        <a:buNone/>
                      </a:pPr>
                      <a:r>
                        <a:rPr b="1" lang="en"/>
                        <a:t>What</a:t>
                      </a:r>
                      <a:endParaRPr b="1"/>
                    </a:p>
                  </a:txBody>
                  <a:tcPr marT="91425" marB="91425" marR="91425" marL="91425"/>
                </a:tc>
                <a:tc>
                  <a:txBody>
                    <a:bodyPr/>
                    <a:lstStyle/>
                    <a:p>
                      <a:pPr indent="0" lvl="0" marL="0" rtl="0" algn="ctr">
                        <a:spcBef>
                          <a:spcPts val="0"/>
                        </a:spcBef>
                        <a:spcAft>
                          <a:spcPts val="0"/>
                        </a:spcAft>
                        <a:buNone/>
                      </a:pPr>
                      <a:r>
                        <a:rPr b="1" lang="en"/>
                        <a:t>How</a:t>
                      </a:r>
                      <a:endParaRPr b="1"/>
                    </a:p>
                  </a:txBody>
                  <a:tcPr marT="91425" marB="91425" marR="91425" marL="91425"/>
                </a:tc>
                <a:tc>
                  <a:txBody>
                    <a:bodyPr/>
                    <a:lstStyle/>
                    <a:p>
                      <a:pPr indent="0" lvl="0" marL="0" rtl="0" algn="ctr">
                        <a:spcBef>
                          <a:spcPts val="0"/>
                        </a:spcBef>
                        <a:spcAft>
                          <a:spcPts val="0"/>
                        </a:spcAft>
                        <a:buNone/>
                      </a:pPr>
                      <a:r>
                        <a:rPr b="1" lang="en"/>
                        <a:t>Why</a:t>
                      </a:r>
                      <a:endParaRPr b="1"/>
                    </a:p>
                  </a:txBody>
                  <a:tcPr marT="91425" marB="91425" marR="91425" marL="91425"/>
                </a:tc>
                <a:tc>
                  <a:txBody>
                    <a:bodyPr/>
                    <a:lstStyle/>
                    <a:p>
                      <a:pPr indent="0" lvl="0" marL="0" rtl="0" algn="ctr">
                        <a:spcBef>
                          <a:spcPts val="0"/>
                        </a:spcBef>
                        <a:spcAft>
                          <a:spcPts val="0"/>
                        </a:spcAft>
                        <a:buNone/>
                      </a:pPr>
                      <a:r>
                        <a:rPr b="1" lang="en"/>
                        <a:t>Who</a:t>
                      </a:r>
                      <a:endParaRPr b="1"/>
                    </a:p>
                  </a:txBody>
                  <a:tcPr marT="91425" marB="91425" marR="91425" marL="91425"/>
                </a:tc>
              </a:tr>
              <a:tr h="808900">
                <a:tc>
                  <a:txBody>
                    <a:bodyPr/>
                    <a:lstStyle/>
                    <a:p>
                      <a:pPr indent="0" lvl="0" marL="0" rtl="0" algn="l">
                        <a:spcBef>
                          <a:spcPts val="0"/>
                        </a:spcBef>
                        <a:spcAft>
                          <a:spcPts val="0"/>
                        </a:spcAft>
                        <a:buNone/>
                      </a:pPr>
                      <a:r>
                        <a:rPr lang="en"/>
                        <a:t>1</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808900">
                <a:tc>
                  <a:txBody>
                    <a:bodyPr/>
                    <a:lstStyle/>
                    <a:p>
                      <a:pPr indent="0" lvl="0" marL="0" rtl="0" algn="l">
                        <a:spcBef>
                          <a:spcPts val="0"/>
                        </a:spcBef>
                        <a:spcAft>
                          <a:spcPts val="0"/>
                        </a:spcAft>
                        <a:buNone/>
                      </a:pPr>
                      <a:r>
                        <a:rPr lang="en"/>
                        <a:t>2</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808900">
                <a:tc>
                  <a:txBody>
                    <a:bodyPr/>
                    <a:lstStyle/>
                    <a:p>
                      <a:pPr indent="0" lvl="0" marL="0" rtl="0" algn="l">
                        <a:spcBef>
                          <a:spcPts val="0"/>
                        </a:spcBef>
                        <a:spcAft>
                          <a:spcPts val="0"/>
                        </a:spcAft>
                        <a:buNone/>
                      </a:pPr>
                      <a:r>
                        <a:rPr lang="en"/>
                        <a:t>3</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808900">
                <a:tc>
                  <a:txBody>
                    <a:bodyPr/>
                    <a:lstStyle/>
                    <a:p>
                      <a:pPr indent="0" lvl="0" marL="0" rtl="0" algn="l">
                        <a:spcBef>
                          <a:spcPts val="0"/>
                        </a:spcBef>
                        <a:spcAft>
                          <a:spcPts val="0"/>
                        </a:spcAft>
                        <a:buNone/>
                      </a:pPr>
                      <a:r>
                        <a:rPr lang="en"/>
                        <a:t>4</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Interview 2: </a:t>
            </a:r>
            <a:r>
              <a:rPr lang="en"/>
              <a:t>Lucas</a:t>
            </a:r>
            <a:endParaRPr/>
          </a:p>
        </p:txBody>
      </p:sp>
      <p:graphicFrame>
        <p:nvGraphicFramePr>
          <p:cNvPr id="72" name="Google Shape;72;p16"/>
          <p:cNvGraphicFramePr/>
          <p:nvPr/>
        </p:nvGraphicFramePr>
        <p:xfrm>
          <a:off x="472000" y="1017725"/>
          <a:ext cx="3000000" cy="3000000"/>
        </p:xfrm>
        <a:graphic>
          <a:graphicData uri="http://schemas.openxmlformats.org/drawingml/2006/table">
            <a:tbl>
              <a:tblPr>
                <a:noFill/>
                <a:tableStyleId>{3671F89D-C5FC-40A9-81F2-EE2CBDE33006}</a:tableStyleId>
              </a:tblPr>
              <a:tblGrid>
                <a:gridCol w="382850"/>
                <a:gridCol w="2146850"/>
                <a:gridCol w="1963550"/>
                <a:gridCol w="1963475"/>
                <a:gridCol w="1903525"/>
              </a:tblGrid>
              <a:tr h="361150">
                <a:tc>
                  <a:txBody>
                    <a:bodyPr/>
                    <a:lstStyle/>
                    <a:p>
                      <a:pPr indent="0" lvl="0" marL="0" rtl="0" algn="ctr">
                        <a:spcBef>
                          <a:spcPts val="0"/>
                        </a:spcBef>
                        <a:spcAft>
                          <a:spcPts val="0"/>
                        </a:spcAft>
                        <a:buNone/>
                      </a:pPr>
                      <a:r>
                        <a:rPr b="1" lang="en"/>
                        <a:t>N</a:t>
                      </a:r>
                      <a:endParaRPr b="1"/>
                    </a:p>
                  </a:txBody>
                  <a:tcPr marT="91425" marB="91425" marR="91425" marL="91425"/>
                </a:tc>
                <a:tc>
                  <a:txBody>
                    <a:bodyPr/>
                    <a:lstStyle/>
                    <a:p>
                      <a:pPr indent="0" lvl="0" marL="0" rtl="0" algn="ctr">
                        <a:spcBef>
                          <a:spcPts val="0"/>
                        </a:spcBef>
                        <a:spcAft>
                          <a:spcPts val="0"/>
                        </a:spcAft>
                        <a:buNone/>
                      </a:pPr>
                      <a:r>
                        <a:rPr b="1" lang="en"/>
                        <a:t>What</a:t>
                      </a:r>
                      <a:endParaRPr b="1"/>
                    </a:p>
                  </a:txBody>
                  <a:tcPr marT="91425" marB="91425" marR="91425" marL="91425"/>
                </a:tc>
                <a:tc>
                  <a:txBody>
                    <a:bodyPr/>
                    <a:lstStyle/>
                    <a:p>
                      <a:pPr indent="0" lvl="0" marL="0" rtl="0" algn="ctr">
                        <a:spcBef>
                          <a:spcPts val="0"/>
                        </a:spcBef>
                        <a:spcAft>
                          <a:spcPts val="0"/>
                        </a:spcAft>
                        <a:buNone/>
                      </a:pPr>
                      <a:r>
                        <a:rPr b="1" lang="en"/>
                        <a:t>How</a:t>
                      </a:r>
                      <a:endParaRPr b="1"/>
                    </a:p>
                  </a:txBody>
                  <a:tcPr marT="91425" marB="91425" marR="91425" marL="91425"/>
                </a:tc>
                <a:tc>
                  <a:txBody>
                    <a:bodyPr/>
                    <a:lstStyle/>
                    <a:p>
                      <a:pPr indent="0" lvl="0" marL="0" rtl="0" algn="ctr">
                        <a:spcBef>
                          <a:spcPts val="0"/>
                        </a:spcBef>
                        <a:spcAft>
                          <a:spcPts val="0"/>
                        </a:spcAft>
                        <a:buNone/>
                      </a:pPr>
                      <a:r>
                        <a:rPr b="1" lang="en"/>
                        <a:t>Why</a:t>
                      </a:r>
                      <a:endParaRPr b="1"/>
                    </a:p>
                  </a:txBody>
                  <a:tcPr marT="91425" marB="91425" marR="91425" marL="91425"/>
                </a:tc>
                <a:tc>
                  <a:txBody>
                    <a:bodyPr/>
                    <a:lstStyle/>
                    <a:p>
                      <a:pPr indent="0" lvl="0" marL="0" rtl="0" algn="ctr">
                        <a:spcBef>
                          <a:spcPts val="0"/>
                        </a:spcBef>
                        <a:spcAft>
                          <a:spcPts val="0"/>
                        </a:spcAft>
                        <a:buNone/>
                      </a:pPr>
                      <a:r>
                        <a:rPr b="1" lang="en"/>
                        <a:t>Who</a:t>
                      </a:r>
                      <a:endParaRPr b="1"/>
                    </a:p>
                  </a:txBody>
                  <a:tcPr marT="91425" marB="91425" marR="91425" marL="91425"/>
                </a:tc>
              </a:tr>
              <a:tr h="808900">
                <a:tc>
                  <a:txBody>
                    <a:bodyPr/>
                    <a:lstStyle/>
                    <a:p>
                      <a:pPr indent="0" lvl="0" marL="0" rtl="0" algn="l">
                        <a:spcBef>
                          <a:spcPts val="0"/>
                        </a:spcBef>
                        <a:spcAft>
                          <a:spcPts val="0"/>
                        </a:spcAft>
                        <a:buNone/>
                      </a:pPr>
                      <a:r>
                        <a:rPr lang="en"/>
                        <a:t>1</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808900">
                <a:tc>
                  <a:txBody>
                    <a:bodyPr/>
                    <a:lstStyle/>
                    <a:p>
                      <a:pPr indent="0" lvl="0" marL="0" rtl="0" algn="l">
                        <a:spcBef>
                          <a:spcPts val="0"/>
                        </a:spcBef>
                        <a:spcAft>
                          <a:spcPts val="0"/>
                        </a:spcAft>
                        <a:buNone/>
                      </a:pPr>
                      <a:r>
                        <a:rPr lang="en"/>
                        <a:t>2</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808900">
                <a:tc>
                  <a:txBody>
                    <a:bodyPr/>
                    <a:lstStyle/>
                    <a:p>
                      <a:pPr indent="0" lvl="0" marL="0" rtl="0" algn="l">
                        <a:spcBef>
                          <a:spcPts val="0"/>
                        </a:spcBef>
                        <a:spcAft>
                          <a:spcPts val="0"/>
                        </a:spcAft>
                        <a:buNone/>
                      </a:pPr>
                      <a:r>
                        <a:rPr lang="en"/>
                        <a:t>3</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808900">
                <a:tc>
                  <a:txBody>
                    <a:bodyPr/>
                    <a:lstStyle/>
                    <a:p>
                      <a:pPr indent="0" lvl="0" marL="0" rtl="0" algn="l">
                        <a:spcBef>
                          <a:spcPts val="0"/>
                        </a:spcBef>
                        <a:spcAft>
                          <a:spcPts val="0"/>
                        </a:spcAft>
                        <a:buNone/>
                      </a:pPr>
                      <a:r>
                        <a:rPr lang="en"/>
                        <a:t>4</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Interview 3: </a:t>
            </a:r>
            <a:r>
              <a:rPr lang="en"/>
              <a:t>Hannah</a:t>
            </a:r>
            <a:endParaRPr/>
          </a:p>
        </p:txBody>
      </p:sp>
      <p:graphicFrame>
        <p:nvGraphicFramePr>
          <p:cNvPr id="78" name="Google Shape;78;p17"/>
          <p:cNvGraphicFramePr/>
          <p:nvPr/>
        </p:nvGraphicFramePr>
        <p:xfrm>
          <a:off x="472050" y="789125"/>
          <a:ext cx="3000000" cy="3000000"/>
        </p:xfrm>
        <a:graphic>
          <a:graphicData uri="http://schemas.openxmlformats.org/drawingml/2006/table">
            <a:tbl>
              <a:tblPr>
                <a:noFill/>
                <a:tableStyleId>{3671F89D-C5FC-40A9-81F2-EE2CBDE33006}</a:tableStyleId>
              </a:tblPr>
              <a:tblGrid>
                <a:gridCol w="382850"/>
                <a:gridCol w="1949675"/>
                <a:gridCol w="2032175"/>
                <a:gridCol w="2349200"/>
                <a:gridCol w="1646350"/>
              </a:tblGrid>
              <a:tr h="361150">
                <a:tc>
                  <a:txBody>
                    <a:bodyPr/>
                    <a:lstStyle/>
                    <a:p>
                      <a:pPr indent="0" lvl="0" marL="0" rtl="0" algn="ctr">
                        <a:spcBef>
                          <a:spcPts val="0"/>
                        </a:spcBef>
                        <a:spcAft>
                          <a:spcPts val="0"/>
                        </a:spcAft>
                        <a:buNone/>
                      </a:pPr>
                      <a:r>
                        <a:rPr b="1" lang="en" sz="1000"/>
                        <a:t>N</a:t>
                      </a:r>
                      <a:endParaRPr b="1" sz="1000"/>
                    </a:p>
                  </a:txBody>
                  <a:tcPr marT="91425" marB="91425" marR="91425" marL="91425" anchor="ctr"/>
                </a:tc>
                <a:tc>
                  <a:txBody>
                    <a:bodyPr/>
                    <a:lstStyle/>
                    <a:p>
                      <a:pPr indent="0" lvl="0" marL="0" rtl="0" algn="ctr">
                        <a:spcBef>
                          <a:spcPts val="0"/>
                        </a:spcBef>
                        <a:spcAft>
                          <a:spcPts val="0"/>
                        </a:spcAft>
                        <a:buNone/>
                      </a:pPr>
                      <a:r>
                        <a:rPr b="1" lang="en" sz="1000"/>
                        <a:t>What</a:t>
                      </a:r>
                      <a:endParaRPr b="1" sz="1000"/>
                    </a:p>
                  </a:txBody>
                  <a:tcPr marT="91425" marB="91425" marR="91425" marL="91425" anchor="ctr"/>
                </a:tc>
                <a:tc>
                  <a:txBody>
                    <a:bodyPr/>
                    <a:lstStyle/>
                    <a:p>
                      <a:pPr indent="0" lvl="0" marL="0" rtl="0" algn="ctr">
                        <a:spcBef>
                          <a:spcPts val="0"/>
                        </a:spcBef>
                        <a:spcAft>
                          <a:spcPts val="0"/>
                        </a:spcAft>
                        <a:buNone/>
                      </a:pPr>
                      <a:r>
                        <a:rPr b="1" lang="en" sz="1000"/>
                        <a:t>How</a:t>
                      </a:r>
                      <a:endParaRPr b="1" sz="1000"/>
                    </a:p>
                  </a:txBody>
                  <a:tcPr marT="91425" marB="91425" marR="91425" marL="91425" anchor="ctr"/>
                </a:tc>
                <a:tc>
                  <a:txBody>
                    <a:bodyPr/>
                    <a:lstStyle/>
                    <a:p>
                      <a:pPr indent="0" lvl="0" marL="0" rtl="0" algn="ctr">
                        <a:spcBef>
                          <a:spcPts val="0"/>
                        </a:spcBef>
                        <a:spcAft>
                          <a:spcPts val="0"/>
                        </a:spcAft>
                        <a:buNone/>
                      </a:pPr>
                      <a:r>
                        <a:rPr b="1" lang="en" sz="1000"/>
                        <a:t>Why</a:t>
                      </a:r>
                      <a:endParaRPr b="1" sz="1000"/>
                    </a:p>
                  </a:txBody>
                  <a:tcPr marT="91425" marB="91425" marR="91425" marL="91425" anchor="ctr"/>
                </a:tc>
                <a:tc>
                  <a:txBody>
                    <a:bodyPr/>
                    <a:lstStyle/>
                    <a:p>
                      <a:pPr indent="0" lvl="0" marL="0" rtl="0" algn="ctr">
                        <a:spcBef>
                          <a:spcPts val="0"/>
                        </a:spcBef>
                        <a:spcAft>
                          <a:spcPts val="0"/>
                        </a:spcAft>
                        <a:buNone/>
                      </a:pPr>
                      <a:r>
                        <a:rPr b="1" lang="en" sz="1000"/>
                        <a:t>Who</a:t>
                      </a:r>
                      <a:endParaRPr b="1" sz="1000"/>
                    </a:p>
                  </a:txBody>
                  <a:tcPr marT="91425" marB="91425" marR="91425" marL="91425" anchor="ctr"/>
                </a:tc>
              </a:tr>
              <a:tr h="808900">
                <a:tc>
                  <a:txBody>
                    <a:bodyPr/>
                    <a:lstStyle/>
                    <a:p>
                      <a:pPr indent="0" lvl="0" marL="0" rtl="0" algn="ctr">
                        <a:spcBef>
                          <a:spcPts val="0"/>
                        </a:spcBef>
                        <a:spcAft>
                          <a:spcPts val="0"/>
                        </a:spcAft>
                        <a:buNone/>
                      </a:pPr>
                      <a:r>
                        <a:rPr b="1" lang="en" sz="1000"/>
                        <a:t>1</a:t>
                      </a:r>
                      <a:endParaRPr b="1" sz="1000"/>
                    </a:p>
                  </a:txBody>
                  <a:tcPr marT="91425" marB="91425" marR="91425" marL="91425" anchor="ctr"/>
                </a:tc>
                <a:tc>
                  <a:txBody>
                    <a:bodyPr/>
                    <a:lstStyle/>
                    <a:p>
                      <a:pPr indent="0" lvl="0" marL="0" rtl="0" algn="just">
                        <a:spcBef>
                          <a:spcPts val="0"/>
                        </a:spcBef>
                        <a:spcAft>
                          <a:spcPts val="0"/>
                        </a:spcAft>
                        <a:buNone/>
                      </a:pPr>
                      <a:r>
                        <a:rPr lang="en" sz="1000"/>
                        <a:t>Seeking a store that offer a specific product with </a:t>
                      </a:r>
                      <a:r>
                        <a:rPr lang="en" sz="1000"/>
                        <a:t>reasonable</a:t>
                      </a:r>
                      <a:r>
                        <a:rPr lang="en" sz="1000"/>
                        <a:t> prices and in a safe location by walking nearby.</a:t>
                      </a:r>
                      <a:endParaRPr sz="1000"/>
                    </a:p>
                  </a:txBody>
                  <a:tcPr marT="91425" marB="91425" marR="91425" marL="91425" anchor="ctr"/>
                </a:tc>
                <a:tc>
                  <a:txBody>
                    <a:bodyPr/>
                    <a:lstStyle/>
                    <a:p>
                      <a:pPr indent="0" lvl="0" marL="0" rtl="0" algn="just">
                        <a:spcBef>
                          <a:spcPts val="0"/>
                        </a:spcBef>
                        <a:spcAft>
                          <a:spcPts val="0"/>
                        </a:spcAft>
                        <a:buNone/>
                      </a:pPr>
                      <a:r>
                        <a:rPr lang="en" sz="1000"/>
                        <a:t>Walking fast, clutching her phone, glancing back and making sure no one is following her, </a:t>
                      </a:r>
                      <a:r>
                        <a:rPr lang="en" sz="1000"/>
                        <a:t>asking</a:t>
                      </a:r>
                      <a:r>
                        <a:rPr lang="en" sz="1000"/>
                        <a:t> around before and during her search for the store.</a:t>
                      </a:r>
                      <a:endParaRPr sz="1000"/>
                    </a:p>
                  </a:txBody>
                  <a:tcPr marT="91425" marB="91425" marR="91425" marL="91425" anchor="ctr"/>
                </a:tc>
                <a:tc>
                  <a:txBody>
                    <a:bodyPr/>
                    <a:lstStyle/>
                    <a:p>
                      <a:pPr indent="0" lvl="0" marL="0" rtl="0" algn="just">
                        <a:spcBef>
                          <a:spcPts val="0"/>
                        </a:spcBef>
                        <a:spcAft>
                          <a:spcPts val="0"/>
                        </a:spcAft>
                        <a:buNone/>
                      </a:pPr>
                      <a:r>
                        <a:rPr lang="en" sz="1000"/>
                        <a:t>She needs to get this product quickly and in a place nearby as she tries to adapt and combine her </a:t>
                      </a:r>
                      <a:r>
                        <a:rPr lang="en" sz="1000"/>
                        <a:t>lifestyle</a:t>
                      </a:r>
                      <a:r>
                        <a:rPr lang="en" sz="1000"/>
                        <a:t> abroad to the new reality in Colombia and all it entails</a:t>
                      </a:r>
                      <a:endParaRPr sz="1000"/>
                    </a:p>
                  </a:txBody>
                  <a:tcPr marT="91425" marB="91425" marR="91425" marL="91425" anchor="ctr"/>
                </a:tc>
                <a:tc>
                  <a:txBody>
                    <a:bodyPr/>
                    <a:lstStyle/>
                    <a:p>
                      <a:pPr indent="0" lvl="0" marL="0" rtl="0" algn="just">
                        <a:spcBef>
                          <a:spcPts val="0"/>
                        </a:spcBef>
                        <a:spcAft>
                          <a:spcPts val="0"/>
                        </a:spcAft>
                        <a:buNone/>
                      </a:pPr>
                      <a:r>
                        <a:rPr lang="en" sz="1000"/>
                        <a:t>Hannah an exchange student from Germany who got to Bogotá in the last two months</a:t>
                      </a:r>
                      <a:endParaRPr sz="1000"/>
                    </a:p>
                  </a:txBody>
                  <a:tcPr marT="91425" marB="91425" marR="91425" marL="91425" anchor="ctr"/>
                </a:tc>
              </a:tr>
              <a:tr h="808900">
                <a:tc>
                  <a:txBody>
                    <a:bodyPr/>
                    <a:lstStyle/>
                    <a:p>
                      <a:pPr indent="0" lvl="0" marL="0" rtl="0" algn="ctr">
                        <a:spcBef>
                          <a:spcPts val="0"/>
                        </a:spcBef>
                        <a:spcAft>
                          <a:spcPts val="0"/>
                        </a:spcAft>
                        <a:buNone/>
                      </a:pPr>
                      <a:r>
                        <a:rPr b="1" lang="en" sz="1000"/>
                        <a:t>2</a:t>
                      </a:r>
                      <a:endParaRPr b="1" sz="1000"/>
                    </a:p>
                  </a:txBody>
                  <a:tcPr marT="91425" marB="91425" marR="91425" marL="91425" anchor="ctr"/>
                </a:tc>
                <a:tc>
                  <a:txBody>
                    <a:bodyPr/>
                    <a:lstStyle/>
                    <a:p>
                      <a:pPr indent="0" lvl="0" marL="0" rtl="0" algn="just">
                        <a:spcBef>
                          <a:spcPts val="0"/>
                        </a:spcBef>
                        <a:spcAft>
                          <a:spcPts val="0"/>
                        </a:spcAft>
                        <a:buNone/>
                      </a:pPr>
                      <a:r>
                        <a:rPr lang="en" sz="1000"/>
                        <a:t>Not ordering </a:t>
                      </a:r>
                      <a:r>
                        <a:rPr lang="en" sz="1000"/>
                        <a:t>online</a:t>
                      </a:r>
                      <a:r>
                        <a:rPr lang="en" sz="1000"/>
                        <a:t> any products as she doesn’t know how to use the </a:t>
                      </a:r>
                      <a:r>
                        <a:rPr lang="en" sz="1000"/>
                        <a:t>platform</a:t>
                      </a:r>
                      <a:r>
                        <a:rPr lang="en" sz="1000"/>
                        <a:t> in a way that ensure she doesn’t get scammed</a:t>
                      </a:r>
                      <a:endParaRPr sz="1000"/>
                    </a:p>
                  </a:txBody>
                  <a:tcPr marT="91425" marB="91425" marR="91425" marL="91425" anchor="ctr"/>
                </a:tc>
                <a:tc>
                  <a:txBody>
                    <a:bodyPr/>
                    <a:lstStyle/>
                    <a:p>
                      <a:pPr indent="0" lvl="0" marL="0" rtl="0" algn="just">
                        <a:spcBef>
                          <a:spcPts val="0"/>
                        </a:spcBef>
                        <a:spcAft>
                          <a:spcPts val="0"/>
                        </a:spcAft>
                        <a:buNone/>
                      </a:pPr>
                      <a:r>
                        <a:rPr lang="en" sz="1000"/>
                        <a:t>The online </a:t>
                      </a:r>
                      <a:r>
                        <a:rPr lang="en" sz="1000"/>
                        <a:t>platforms</a:t>
                      </a:r>
                      <a:r>
                        <a:rPr lang="en" sz="1000"/>
                        <a:t> in Colombia differ from the ones in </a:t>
                      </a:r>
                      <a:r>
                        <a:rPr lang="en" sz="1000"/>
                        <a:t>their</a:t>
                      </a:r>
                      <a:r>
                        <a:rPr lang="en" sz="1000"/>
                        <a:t> country, and it is mostly in spanish a language they are still working on learning</a:t>
                      </a:r>
                      <a:endParaRPr sz="1000"/>
                    </a:p>
                  </a:txBody>
                  <a:tcPr marT="91425" marB="91425" marR="91425" marL="91425" anchor="ctr"/>
                </a:tc>
                <a:tc>
                  <a:txBody>
                    <a:bodyPr/>
                    <a:lstStyle/>
                    <a:p>
                      <a:pPr indent="0" lvl="0" marL="0" rtl="0" algn="just">
                        <a:spcBef>
                          <a:spcPts val="0"/>
                        </a:spcBef>
                        <a:spcAft>
                          <a:spcPts val="0"/>
                        </a:spcAft>
                        <a:buNone/>
                      </a:pPr>
                      <a:r>
                        <a:rPr lang="en" sz="1000"/>
                        <a:t>They aren’t sure how to choose which product without seeing them in person, and how to ask for a refund if it doesn’t work. Also they want to make the most of their time in Colombia and get to know the culture</a:t>
                      </a:r>
                      <a:endParaRPr sz="1000"/>
                    </a:p>
                  </a:txBody>
                  <a:tcPr marT="91425" marB="91425" marR="91425" marL="91425" anchor="ctr"/>
                </a:tc>
                <a:tc>
                  <a:txBody>
                    <a:bodyPr/>
                    <a:lstStyle/>
                    <a:p>
                      <a:pPr indent="0" lvl="0" marL="0" rtl="0" algn="just">
                        <a:spcBef>
                          <a:spcPts val="0"/>
                        </a:spcBef>
                        <a:spcAft>
                          <a:spcPts val="0"/>
                        </a:spcAft>
                        <a:buNone/>
                      </a:pPr>
                      <a:r>
                        <a:rPr lang="en" sz="1000">
                          <a:solidFill>
                            <a:schemeClr val="dk1"/>
                          </a:solidFill>
                        </a:rPr>
                        <a:t>Hannah an exchange student from Germany who got to Bogotá in the last two months</a:t>
                      </a:r>
                      <a:endParaRPr sz="1000"/>
                    </a:p>
                  </a:txBody>
                  <a:tcPr marT="91425" marB="91425" marR="91425" marL="91425" anchor="ctr"/>
                </a:tc>
              </a:tr>
              <a:tr h="808900">
                <a:tc>
                  <a:txBody>
                    <a:bodyPr/>
                    <a:lstStyle/>
                    <a:p>
                      <a:pPr indent="0" lvl="0" marL="0" rtl="0" algn="ctr">
                        <a:spcBef>
                          <a:spcPts val="0"/>
                        </a:spcBef>
                        <a:spcAft>
                          <a:spcPts val="0"/>
                        </a:spcAft>
                        <a:buNone/>
                      </a:pPr>
                      <a:r>
                        <a:rPr b="1" lang="en" sz="1000"/>
                        <a:t>3</a:t>
                      </a:r>
                      <a:endParaRPr b="1" sz="1000"/>
                    </a:p>
                  </a:txBody>
                  <a:tcPr marT="91425" marB="91425" marR="91425" marL="91425" anchor="ctr"/>
                </a:tc>
                <a:tc>
                  <a:txBody>
                    <a:bodyPr/>
                    <a:lstStyle/>
                    <a:p>
                      <a:pPr indent="0" lvl="0" marL="0" rtl="0" algn="just">
                        <a:spcBef>
                          <a:spcPts val="0"/>
                        </a:spcBef>
                        <a:spcAft>
                          <a:spcPts val="0"/>
                        </a:spcAft>
                        <a:buNone/>
                      </a:pPr>
                      <a:r>
                        <a:rPr lang="en" sz="1000"/>
                        <a:t>A vegetarian is looking for a gastronomic offer of quality near the University </a:t>
                      </a:r>
                      <a:endParaRPr sz="1000"/>
                    </a:p>
                  </a:txBody>
                  <a:tcPr marT="91425" marB="91425" marR="91425" marL="91425" anchor="ctr"/>
                </a:tc>
                <a:tc>
                  <a:txBody>
                    <a:bodyPr/>
                    <a:lstStyle/>
                    <a:p>
                      <a:pPr indent="0" lvl="0" marL="0" rtl="0" algn="just">
                        <a:spcBef>
                          <a:spcPts val="0"/>
                        </a:spcBef>
                        <a:spcAft>
                          <a:spcPts val="0"/>
                        </a:spcAft>
                        <a:buNone/>
                      </a:pPr>
                      <a:r>
                        <a:rPr lang="en" sz="1000"/>
                        <a:t>Following along her friends </a:t>
                      </a:r>
                      <a:r>
                        <a:rPr lang="en" sz="1000"/>
                        <a:t>discoveries</a:t>
                      </a:r>
                      <a:r>
                        <a:rPr lang="en" sz="1000"/>
                        <a:t> and walking around looking for a place that looks </a:t>
                      </a:r>
                      <a:r>
                        <a:rPr lang="en" sz="1000"/>
                        <a:t>appetizing</a:t>
                      </a:r>
                      <a:r>
                        <a:rPr lang="en" sz="1000"/>
                        <a:t> without too much wait time</a:t>
                      </a:r>
                      <a:endParaRPr sz="1000"/>
                    </a:p>
                  </a:txBody>
                  <a:tcPr marT="91425" marB="91425" marR="91425" marL="91425" anchor="ctr"/>
                </a:tc>
                <a:tc>
                  <a:txBody>
                    <a:bodyPr/>
                    <a:lstStyle/>
                    <a:p>
                      <a:pPr indent="0" lvl="0" marL="0" rtl="0" algn="just">
                        <a:spcBef>
                          <a:spcPts val="0"/>
                        </a:spcBef>
                        <a:spcAft>
                          <a:spcPts val="0"/>
                        </a:spcAft>
                        <a:buNone/>
                      </a:pPr>
                      <a:r>
                        <a:rPr lang="en" sz="1000"/>
                        <a:t>She wants to find places to eat out and enjoy the local </a:t>
                      </a:r>
                      <a:r>
                        <a:rPr lang="en" sz="1000"/>
                        <a:t>cousin</a:t>
                      </a:r>
                      <a:r>
                        <a:rPr lang="en" sz="1000"/>
                        <a:t> within her vegetarian restrictions.</a:t>
                      </a:r>
                      <a:endParaRPr sz="1000"/>
                    </a:p>
                  </a:txBody>
                  <a:tcPr marT="91425" marB="91425" marR="91425" marL="91425" anchor="ctr"/>
                </a:tc>
                <a:tc>
                  <a:txBody>
                    <a:bodyPr/>
                    <a:lstStyle/>
                    <a:p>
                      <a:pPr indent="0" lvl="0" marL="0" rtl="0" algn="just">
                        <a:spcBef>
                          <a:spcPts val="0"/>
                        </a:spcBef>
                        <a:spcAft>
                          <a:spcPts val="0"/>
                        </a:spcAft>
                        <a:buNone/>
                      </a:pPr>
                      <a:r>
                        <a:rPr lang="en" sz="1000">
                          <a:solidFill>
                            <a:schemeClr val="dk1"/>
                          </a:solidFill>
                        </a:rPr>
                        <a:t>Hannah an exchange student from Germany who got to Bogotá in the last two months</a:t>
                      </a:r>
                      <a:endParaRPr sz="1000"/>
                    </a:p>
                  </a:txBody>
                  <a:tcPr marT="91425" marB="91425" marR="91425" marL="91425" anchor="ctr"/>
                </a:tc>
              </a:tr>
              <a:tr h="808900">
                <a:tc>
                  <a:txBody>
                    <a:bodyPr/>
                    <a:lstStyle/>
                    <a:p>
                      <a:pPr indent="0" lvl="0" marL="0" rtl="0" algn="ctr">
                        <a:spcBef>
                          <a:spcPts val="0"/>
                        </a:spcBef>
                        <a:spcAft>
                          <a:spcPts val="0"/>
                        </a:spcAft>
                        <a:buNone/>
                      </a:pPr>
                      <a:r>
                        <a:rPr b="1" lang="en" sz="1000"/>
                        <a:t>4</a:t>
                      </a:r>
                      <a:endParaRPr b="1" sz="1000"/>
                    </a:p>
                  </a:txBody>
                  <a:tcPr marT="91425" marB="91425" marR="91425" marL="91425" anchor="ctr"/>
                </a:tc>
                <a:tc>
                  <a:txBody>
                    <a:bodyPr/>
                    <a:lstStyle/>
                    <a:p>
                      <a:pPr indent="0" lvl="0" marL="0" rtl="0" algn="just">
                        <a:spcBef>
                          <a:spcPts val="0"/>
                        </a:spcBef>
                        <a:spcAft>
                          <a:spcPts val="0"/>
                        </a:spcAft>
                        <a:buNone/>
                      </a:pPr>
                      <a:r>
                        <a:rPr lang="en" sz="1000"/>
                        <a:t>A foreign student is looking for places to eat out at that are nearby and with quality </a:t>
                      </a:r>
                      <a:r>
                        <a:rPr lang="en" sz="1000"/>
                        <a:t>healthy</a:t>
                      </a:r>
                      <a:r>
                        <a:rPr lang="en" sz="1000"/>
                        <a:t> food</a:t>
                      </a:r>
                      <a:endParaRPr sz="1000"/>
                    </a:p>
                  </a:txBody>
                  <a:tcPr marT="91425" marB="91425" marR="91425" marL="91425" anchor="ctr"/>
                </a:tc>
                <a:tc>
                  <a:txBody>
                    <a:bodyPr/>
                    <a:lstStyle/>
                    <a:p>
                      <a:pPr indent="0" lvl="0" marL="0" rtl="0" algn="just">
                        <a:spcBef>
                          <a:spcPts val="0"/>
                        </a:spcBef>
                        <a:spcAft>
                          <a:spcPts val="0"/>
                        </a:spcAft>
                        <a:buNone/>
                      </a:pPr>
                      <a:r>
                        <a:rPr lang="en" sz="1000"/>
                        <a:t>By asking around to others, to learning from her own </a:t>
                      </a:r>
                      <a:r>
                        <a:rPr lang="en" sz="1000"/>
                        <a:t>experience</a:t>
                      </a:r>
                      <a:r>
                        <a:rPr lang="en" sz="1000"/>
                        <a:t> which places are or aren’t that safe</a:t>
                      </a:r>
                      <a:endParaRPr sz="1000"/>
                    </a:p>
                  </a:txBody>
                  <a:tcPr marT="91425" marB="91425" marR="91425" marL="91425" anchor="ctr"/>
                </a:tc>
                <a:tc>
                  <a:txBody>
                    <a:bodyPr/>
                    <a:lstStyle/>
                    <a:p>
                      <a:pPr indent="0" lvl="0" marL="0" rtl="0" algn="just">
                        <a:spcBef>
                          <a:spcPts val="0"/>
                        </a:spcBef>
                        <a:spcAft>
                          <a:spcPts val="0"/>
                        </a:spcAft>
                        <a:buNone/>
                      </a:pPr>
                      <a:r>
                        <a:rPr lang="en" sz="1000"/>
                        <a:t>Eating is a key part of getting to know the culture and having a fun time, however </a:t>
                      </a:r>
                      <a:r>
                        <a:rPr lang="en" sz="1000"/>
                        <a:t>different</a:t>
                      </a:r>
                      <a:r>
                        <a:rPr lang="en" sz="1000"/>
                        <a:t> types of spices and cooking may make them sick</a:t>
                      </a:r>
                      <a:endParaRPr sz="1000"/>
                    </a:p>
                  </a:txBody>
                  <a:tcPr marT="91425" marB="91425" marR="91425" marL="91425" anchor="ctr"/>
                </a:tc>
                <a:tc>
                  <a:txBody>
                    <a:bodyPr/>
                    <a:lstStyle/>
                    <a:p>
                      <a:pPr indent="0" lvl="0" marL="0" rtl="0" algn="just">
                        <a:spcBef>
                          <a:spcPts val="0"/>
                        </a:spcBef>
                        <a:spcAft>
                          <a:spcPts val="0"/>
                        </a:spcAft>
                        <a:buNone/>
                      </a:pPr>
                      <a:r>
                        <a:rPr lang="en" sz="1000">
                          <a:solidFill>
                            <a:schemeClr val="dk1"/>
                          </a:solidFill>
                        </a:rPr>
                        <a:t>Hannah an exchange student from Germany who got to Bogotá in the last two months</a:t>
                      </a:r>
                      <a:endParaRPr sz="1000"/>
                    </a:p>
                  </a:txBody>
                  <a:tcPr marT="91425" marB="91425" marR="91425" marL="91425"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221275" y="0"/>
            <a:ext cx="7545900" cy="333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Interview 4: Itzell</a:t>
            </a:r>
            <a:endParaRPr/>
          </a:p>
        </p:txBody>
      </p:sp>
      <p:graphicFrame>
        <p:nvGraphicFramePr>
          <p:cNvPr id="84" name="Google Shape;84;p18"/>
          <p:cNvGraphicFramePr/>
          <p:nvPr/>
        </p:nvGraphicFramePr>
        <p:xfrm>
          <a:off x="221275" y="624838"/>
          <a:ext cx="3000000" cy="3000000"/>
        </p:xfrm>
        <a:graphic>
          <a:graphicData uri="http://schemas.openxmlformats.org/drawingml/2006/table">
            <a:tbl>
              <a:tblPr>
                <a:noFill/>
                <a:tableStyleId>{3671F89D-C5FC-40A9-81F2-EE2CBDE33006}</a:tableStyleId>
              </a:tblPr>
              <a:tblGrid>
                <a:gridCol w="382850"/>
                <a:gridCol w="2146850"/>
                <a:gridCol w="1963550"/>
                <a:gridCol w="1963475"/>
                <a:gridCol w="1903525"/>
              </a:tblGrid>
              <a:tr h="402950">
                <a:tc>
                  <a:txBody>
                    <a:bodyPr/>
                    <a:lstStyle/>
                    <a:p>
                      <a:pPr indent="0" lvl="0" marL="0" rtl="0" algn="ctr">
                        <a:spcBef>
                          <a:spcPts val="0"/>
                        </a:spcBef>
                        <a:spcAft>
                          <a:spcPts val="0"/>
                        </a:spcAft>
                        <a:buNone/>
                      </a:pPr>
                      <a:r>
                        <a:rPr b="1" lang="en"/>
                        <a:t>N</a:t>
                      </a:r>
                      <a:endParaRPr b="1"/>
                    </a:p>
                  </a:txBody>
                  <a:tcPr marT="91425" marB="91425" marR="91425" marL="91425"/>
                </a:tc>
                <a:tc>
                  <a:txBody>
                    <a:bodyPr/>
                    <a:lstStyle/>
                    <a:p>
                      <a:pPr indent="0" lvl="0" marL="0" rtl="0" algn="ctr">
                        <a:spcBef>
                          <a:spcPts val="0"/>
                        </a:spcBef>
                        <a:spcAft>
                          <a:spcPts val="0"/>
                        </a:spcAft>
                        <a:buNone/>
                      </a:pPr>
                      <a:r>
                        <a:rPr b="1" lang="en"/>
                        <a:t>What</a:t>
                      </a:r>
                      <a:endParaRPr b="1"/>
                    </a:p>
                  </a:txBody>
                  <a:tcPr marT="91425" marB="91425" marR="91425" marL="91425">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t>How</a:t>
                      </a:r>
                      <a:endParaRPr b="1"/>
                    </a:p>
                  </a:txBody>
                  <a:tcPr marT="91425" marB="91425" marR="91425" marL="91425">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t>Why</a:t>
                      </a:r>
                      <a:endParaRPr b="1"/>
                    </a:p>
                  </a:txBody>
                  <a:tcPr marT="91425" marB="91425" marR="91425" marL="91425">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t>Who</a:t>
                      </a:r>
                      <a:endParaRPr b="1"/>
                    </a:p>
                  </a:txBody>
                  <a:tcPr marT="91425" marB="91425" marR="91425" marL="91425">
                    <a:lnB cap="flat" cmpd="sng" w="12700">
                      <a:solidFill>
                        <a:srgbClr val="000000"/>
                      </a:solidFill>
                      <a:prstDash val="solid"/>
                      <a:round/>
                      <a:headEnd len="sm" w="sm" type="none"/>
                      <a:tailEnd len="sm" w="sm" type="none"/>
                    </a:lnB>
                  </a:tcPr>
                </a:tc>
              </a:tr>
              <a:tr h="822700">
                <a:tc>
                  <a:txBody>
                    <a:bodyPr/>
                    <a:lstStyle/>
                    <a:p>
                      <a:pPr indent="0" lvl="0" marL="0" rtl="0" algn="l">
                        <a:spcBef>
                          <a:spcPts val="0"/>
                        </a:spcBef>
                        <a:spcAft>
                          <a:spcPts val="0"/>
                        </a:spcAft>
                        <a:buNone/>
                      </a:pPr>
                      <a:r>
                        <a:rPr lang="en"/>
                        <a:t>1</a:t>
                      </a:r>
                      <a:endParaRPr/>
                    </a:p>
                  </a:txBody>
                  <a:tcPr marT="91425" marB="91425" marR="91425" marL="91425" anchor="ctr">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sz="900"/>
                        <a:t>The participant seems interested in trying the regional food available in her nearby or distant area.</a:t>
                      </a:r>
                      <a:endParaRPr sz="9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She expresses her interest by making a comparison of the food she has tried and saying that the mobility is not a problem for her</a:t>
                      </a:r>
                      <a:endParaRPr sz="9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She is new in the city and she’s excited to investigating new options for something new to eat</a:t>
                      </a:r>
                      <a:endParaRPr sz="9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Itzell Arredondo, a Mexican student that’s new in the city</a:t>
                      </a:r>
                      <a:endParaRPr sz="9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66150">
                <a:tc>
                  <a:txBody>
                    <a:bodyPr/>
                    <a:lstStyle/>
                    <a:p>
                      <a:pPr indent="0" lvl="0" marL="0" rtl="0" algn="l">
                        <a:spcBef>
                          <a:spcPts val="0"/>
                        </a:spcBef>
                        <a:spcAft>
                          <a:spcPts val="0"/>
                        </a:spcAft>
                        <a:buNone/>
                      </a:pPr>
                      <a:r>
                        <a:rPr lang="en"/>
                        <a:t>2</a:t>
                      </a:r>
                      <a:endParaRPr/>
                    </a:p>
                  </a:txBody>
                  <a:tcPr marT="91425" marB="91425" marR="91425" marL="91425" anchor="ctr">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sz="900"/>
                        <a:t>The participant can relate food to his homeland but not 100% so she keeps looking for related options</a:t>
                      </a:r>
                      <a:endParaRPr sz="9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She express that she found relatable food in colombia, but there’s a lot of ingredients that she misses from home that can be maybe found </a:t>
                      </a:r>
                      <a:endParaRPr sz="9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She is from a country with a deep and diverse culinary taste as it's Mexico, those flavors are noticeable and there’s a lot of Mexican food restaurants in Colombia that can remind her of home.</a:t>
                      </a:r>
                      <a:endParaRPr sz="9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Itzell Arredondo, a Mexican student that’s new in the city</a:t>
                      </a:r>
                      <a:endParaRPr sz="9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66150">
                <a:tc>
                  <a:txBody>
                    <a:bodyPr/>
                    <a:lstStyle/>
                    <a:p>
                      <a:pPr indent="0" lvl="0" marL="0" rtl="0" algn="l">
                        <a:spcBef>
                          <a:spcPts val="0"/>
                        </a:spcBef>
                        <a:spcAft>
                          <a:spcPts val="0"/>
                        </a:spcAft>
                        <a:buNone/>
                      </a:pPr>
                      <a:r>
                        <a:rPr lang="en"/>
                        <a:t>3</a:t>
                      </a:r>
                      <a:endParaRPr/>
                    </a:p>
                  </a:txBody>
                  <a:tcPr marT="91425" marB="91425" marR="91425" marL="91425" anchor="ctr">
                    <a:lnR cap="flat" cmpd="sng" w="12700">
                      <a:solidFill>
                        <a:srgbClr val="000000"/>
                      </a:solidFill>
                      <a:prstDash val="solid"/>
                      <a:round/>
                      <a:headEnd len="sm" w="sm" type="none"/>
                      <a:tailEnd len="sm" w="sm" type="none"/>
                    </a:lnR>
                  </a:tcPr>
                </a:tc>
                <a:tc>
                  <a:txBody>
                    <a:bodyPr/>
                    <a:lstStyle/>
                    <a:p>
                      <a:pPr indent="-1890000" lvl="0" marL="0" rtl="0" algn="l">
                        <a:spcBef>
                          <a:spcPts val="0"/>
                        </a:spcBef>
                        <a:spcAft>
                          <a:spcPts val="0"/>
                        </a:spcAft>
                        <a:buNone/>
                      </a:pPr>
                      <a:r>
                        <a:rPr lang="en" sz="900"/>
                        <a:t>                                                             She had a trial                                               error process figuring out cool places to eat, so she had to try in a lot of places and it’s still looking for more places to eat</a:t>
                      </a:r>
                      <a:endParaRPr sz="9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She told us about her process of finding a nice place to eat, her criteria, she mostly used voice to voice or trial and error to find out a place that she can consistently go to.</a:t>
                      </a:r>
                      <a:endParaRPr sz="9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She has no problem trying new foods, but she had to invest her time and to hear other people to get information that can be relative about places to eat around the campus.</a:t>
                      </a:r>
                      <a:endParaRPr sz="9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Itzell Arredondo, a Mexican student that’s new in the city</a:t>
                      </a:r>
                      <a:endParaRPr sz="9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45150">
                <a:tc>
                  <a:txBody>
                    <a:bodyPr/>
                    <a:lstStyle/>
                    <a:p>
                      <a:pPr indent="0" lvl="0" marL="0" rtl="0" algn="l">
                        <a:spcBef>
                          <a:spcPts val="0"/>
                        </a:spcBef>
                        <a:spcAft>
                          <a:spcPts val="0"/>
                        </a:spcAft>
                        <a:buNone/>
                      </a:pPr>
                      <a:r>
                        <a:rPr lang="en"/>
                        <a:t>4</a:t>
                      </a:r>
                      <a:endParaRPr/>
                    </a:p>
                  </a:txBody>
                  <a:tcPr marT="91425" marB="91425" marR="91425" marL="91425" anchor="ctr">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sz="900"/>
                        <a:t>She was expecting more of our typical restaurants, the offering that was at her reach was not enough to give her the experience she wanted</a:t>
                      </a:r>
                      <a:endParaRPr sz="9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She expressed her disappointment about the food of the typical restaurants in Bogotá, and that maybe the best way is to go directly to the regions to eat.</a:t>
                      </a:r>
                      <a:endParaRPr sz="9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She had an idea that the Colombian gastronomy is more deep and it surely can offer better flavors or more quality, and she is willing to try them even if they are further of her location</a:t>
                      </a:r>
                      <a:endParaRPr sz="9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t>Itzell Arredondo, a Mexican student that’s new in the city</a:t>
                      </a:r>
                      <a:endParaRPr sz="9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221275" y="0"/>
            <a:ext cx="7545900" cy="333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Interview 6: Niels</a:t>
            </a:r>
            <a:endParaRPr/>
          </a:p>
        </p:txBody>
      </p:sp>
      <p:graphicFrame>
        <p:nvGraphicFramePr>
          <p:cNvPr id="95" name="Google Shape;95;p20"/>
          <p:cNvGraphicFramePr/>
          <p:nvPr/>
        </p:nvGraphicFramePr>
        <p:xfrm>
          <a:off x="221275" y="624838"/>
          <a:ext cx="3000000" cy="3000000"/>
        </p:xfrm>
        <a:graphic>
          <a:graphicData uri="http://schemas.openxmlformats.org/drawingml/2006/table">
            <a:tbl>
              <a:tblPr>
                <a:noFill/>
                <a:tableStyleId>{3671F89D-C5FC-40A9-81F2-EE2CBDE33006}</a:tableStyleId>
              </a:tblPr>
              <a:tblGrid>
                <a:gridCol w="382850"/>
                <a:gridCol w="2146850"/>
                <a:gridCol w="1963550"/>
                <a:gridCol w="1963475"/>
                <a:gridCol w="1903525"/>
              </a:tblGrid>
              <a:tr h="402950">
                <a:tc>
                  <a:txBody>
                    <a:bodyPr/>
                    <a:lstStyle/>
                    <a:p>
                      <a:pPr indent="0" lvl="0" marL="0" rtl="0" algn="ctr">
                        <a:spcBef>
                          <a:spcPts val="0"/>
                        </a:spcBef>
                        <a:spcAft>
                          <a:spcPts val="0"/>
                        </a:spcAft>
                        <a:buNone/>
                      </a:pPr>
                      <a:r>
                        <a:rPr b="1" lang="en"/>
                        <a:t>N</a:t>
                      </a:r>
                      <a:endParaRPr b="1"/>
                    </a:p>
                  </a:txBody>
                  <a:tcPr marT="91425" marB="91425" marR="91425" marL="91425"/>
                </a:tc>
                <a:tc>
                  <a:txBody>
                    <a:bodyPr/>
                    <a:lstStyle/>
                    <a:p>
                      <a:pPr indent="0" lvl="0" marL="0" rtl="0" algn="ctr">
                        <a:spcBef>
                          <a:spcPts val="0"/>
                        </a:spcBef>
                        <a:spcAft>
                          <a:spcPts val="0"/>
                        </a:spcAft>
                        <a:buNone/>
                      </a:pPr>
                      <a:r>
                        <a:rPr b="1" lang="en"/>
                        <a:t>What</a:t>
                      </a:r>
                      <a:endParaRPr b="1"/>
                    </a:p>
                  </a:txBody>
                  <a:tcPr marT="91425" marB="91425" marR="91425" marL="91425">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t>How</a:t>
                      </a:r>
                      <a:endParaRPr b="1"/>
                    </a:p>
                  </a:txBody>
                  <a:tcPr marT="91425" marB="91425" marR="91425" marL="91425">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t>Why</a:t>
                      </a:r>
                      <a:endParaRPr b="1"/>
                    </a:p>
                  </a:txBody>
                  <a:tcPr marT="91425" marB="91425" marR="91425" marL="91425">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t>Who</a:t>
                      </a:r>
                      <a:endParaRPr b="1"/>
                    </a:p>
                  </a:txBody>
                  <a:tcPr marT="91425" marB="91425" marR="91425" marL="91425">
                    <a:lnB cap="flat" cmpd="sng" w="12700">
                      <a:solidFill>
                        <a:srgbClr val="000000"/>
                      </a:solidFill>
                      <a:prstDash val="solid"/>
                      <a:round/>
                      <a:headEnd len="sm" w="sm" type="none"/>
                      <a:tailEnd len="sm" w="sm" type="none"/>
                    </a:lnB>
                  </a:tcPr>
                </a:tc>
              </a:tr>
              <a:tr h="822700">
                <a:tc>
                  <a:txBody>
                    <a:bodyPr/>
                    <a:lstStyle/>
                    <a:p>
                      <a:pPr indent="0" lvl="0" marL="0" rtl="0" algn="l">
                        <a:spcBef>
                          <a:spcPts val="0"/>
                        </a:spcBef>
                        <a:spcAft>
                          <a:spcPts val="0"/>
                        </a:spcAft>
                        <a:buNone/>
                      </a:pPr>
                      <a:r>
                        <a:rPr lang="en"/>
                        <a:t>1</a:t>
                      </a:r>
                      <a:endParaRPr/>
                    </a:p>
                  </a:txBody>
                  <a:tcPr marT="91425" marB="91425" marR="91425" marL="91425" anchor="ctr">
                    <a:lnR cap="flat" cmpd="sng" w="12700">
                      <a:solidFill>
                        <a:srgbClr val="000000"/>
                      </a:solidFill>
                      <a:prstDash val="solid"/>
                      <a:round/>
                      <a:headEnd len="sm" w="sm" type="none"/>
                      <a:tailEnd len="sm" w="sm" type="none"/>
                    </a:lnR>
                  </a:tcPr>
                </a:tc>
                <a:tc>
                  <a:txBody>
                    <a:bodyPr/>
                    <a:lstStyle/>
                    <a:p>
                      <a:pPr indent="0" lvl="0" marL="0" rtl="0" algn="just">
                        <a:spcBef>
                          <a:spcPts val="0"/>
                        </a:spcBef>
                        <a:spcAft>
                          <a:spcPts val="0"/>
                        </a:spcAft>
                        <a:buNone/>
                      </a:pPr>
                      <a:r>
                        <a:rPr lang="en" sz="1000"/>
                        <a:t>The participant struggles in navigating the university campus, finding specific locations, and understanding building names.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000">
                          <a:solidFill>
                            <a:schemeClr val="dk1"/>
                          </a:solidFill>
                        </a:rPr>
                        <a:t>The participant</a:t>
                      </a:r>
                      <a:r>
                        <a:rPr lang="en" sz="1000"/>
                        <a:t> describes issues with locating the sports center, restroom facilities, and classrooms on campus.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000"/>
                        <a:t>It seeks to understand the specific challenges Niels faced with campus navigation to identify areas for improvement</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000"/>
                        <a:t>Niels a German/French student  that is new to the city.</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66150">
                <a:tc>
                  <a:txBody>
                    <a:bodyPr/>
                    <a:lstStyle/>
                    <a:p>
                      <a:pPr indent="0" lvl="0" marL="0" rtl="0" algn="l">
                        <a:spcBef>
                          <a:spcPts val="0"/>
                        </a:spcBef>
                        <a:spcAft>
                          <a:spcPts val="0"/>
                        </a:spcAft>
                        <a:buNone/>
                      </a:pPr>
                      <a:r>
                        <a:rPr lang="en"/>
                        <a:t>2</a:t>
                      </a:r>
                      <a:endParaRPr/>
                    </a:p>
                  </a:txBody>
                  <a:tcPr marT="91425" marB="91425" marR="91425" marL="91425" anchor="ctr">
                    <a:lnR cap="flat" cmpd="sng" w="12700">
                      <a:solidFill>
                        <a:srgbClr val="000000"/>
                      </a:solidFill>
                      <a:prstDash val="solid"/>
                      <a:round/>
                      <a:headEnd len="sm" w="sm" type="none"/>
                      <a:tailEnd len="sm" w="sm" type="none"/>
                    </a:lnR>
                  </a:tcPr>
                </a:tc>
                <a:tc>
                  <a:txBody>
                    <a:bodyPr/>
                    <a:lstStyle/>
                    <a:p>
                      <a:pPr indent="0" lvl="0" marL="0" rtl="0" algn="just">
                        <a:spcBef>
                          <a:spcPts val="0"/>
                        </a:spcBef>
                        <a:spcAft>
                          <a:spcPts val="0"/>
                        </a:spcAft>
                        <a:buNone/>
                      </a:pPr>
                      <a:r>
                        <a:rPr lang="en" sz="1000"/>
                        <a:t>The participant struggles finding the best way possible to his classes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000"/>
                        <a:t>The participant's challenges are connected to the complexity of the university campus layout, which may include numerous buildings, various paths, and unclear signage.</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000"/>
                        <a:t>As a newcomer or exchange student, the participant may not be familiar with the campus layout and the most efficient routes to their classes.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100"/>
                        <a:buFont typeface="Arial"/>
                        <a:buNone/>
                      </a:pPr>
                      <a:r>
                        <a:rPr lang="en" sz="1000">
                          <a:solidFill>
                            <a:schemeClr val="dk1"/>
                          </a:solidFill>
                        </a:rPr>
                        <a:t>Niels a German/French student  that is new to the city.</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66150">
                <a:tc>
                  <a:txBody>
                    <a:bodyPr/>
                    <a:lstStyle/>
                    <a:p>
                      <a:pPr indent="0" lvl="0" marL="0" rtl="0" algn="l">
                        <a:spcBef>
                          <a:spcPts val="0"/>
                        </a:spcBef>
                        <a:spcAft>
                          <a:spcPts val="0"/>
                        </a:spcAft>
                        <a:buNone/>
                      </a:pPr>
                      <a:r>
                        <a:rPr lang="en"/>
                        <a:t>3</a:t>
                      </a:r>
                      <a:endParaRPr/>
                    </a:p>
                  </a:txBody>
                  <a:tcPr marT="91425" marB="91425" marR="91425" marL="91425" anchor="ctr">
                    <a:lnR cap="flat" cmpd="sng" w="12700">
                      <a:solidFill>
                        <a:srgbClr val="000000"/>
                      </a:solidFill>
                      <a:prstDash val="solid"/>
                      <a:round/>
                      <a:headEnd len="sm" w="sm" type="none"/>
                      <a:tailEnd len="sm" w="sm" type="none"/>
                    </a:lnR>
                  </a:tcPr>
                </a:tc>
                <a:tc>
                  <a:txBody>
                    <a:bodyPr/>
                    <a:lstStyle/>
                    <a:p>
                      <a:pPr indent="0" lvl="0" marL="0" rtl="0" algn="just">
                        <a:spcBef>
                          <a:spcPts val="0"/>
                        </a:spcBef>
                        <a:spcAft>
                          <a:spcPts val="0"/>
                        </a:spcAft>
                        <a:buNone/>
                      </a:pPr>
                      <a:r>
                        <a:rPr lang="en" sz="1000"/>
                        <a:t>The participant has used navigational apps, but </a:t>
                      </a:r>
                      <a:r>
                        <a:rPr lang="en" sz="1000"/>
                        <a:t>prefers</a:t>
                      </a:r>
                      <a:r>
                        <a:rPr lang="en" sz="1000"/>
                        <a:t> to find by himself the location that he is looking.</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000">
                          <a:solidFill>
                            <a:schemeClr val="dk1"/>
                          </a:solidFill>
                        </a:rPr>
                        <a:t>The participant</a:t>
                      </a:r>
                      <a:r>
                        <a:rPr lang="en" sz="1000"/>
                        <a:t> remarks that is easy to locate any direction in the city.</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000">
                          <a:solidFill>
                            <a:schemeClr val="dk1"/>
                          </a:solidFill>
                        </a:rPr>
                        <a:t>The participant</a:t>
                      </a:r>
                      <a:r>
                        <a:rPr lang="en" sz="1000"/>
                        <a:t> </a:t>
                      </a:r>
                      <a:r>
                        <a:rPr lang="en" sz="1000"/>
                        <a:t>doesn't</a:t>
                      </a:r>
                      <a:r>
                        <a:rPr lang="en" sz="1000"/>
                        <a:t> like to share his exact position with big companies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100"/>
                        <a:buFont typeface="Arial"/>
                        <a:buNone/>
                      </a:pPr>
                      <a:r>
                        <a:rPr lang="en" sz="1000">
                          <a:solidFill>
                            <a:schemeClr val="dk1"/>
                          </a:solidFill>
                        </a:rPr>
                        <a:t>Niels a German/French student  that is new to the city.</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45150">
                <a:tc>
                  <a:txBody>
                    <a:bodyPr/>
                    <a:lstStyle/>
                    <a:p>
                      <a:pPr indent="0" lvl="0" marL="0" rtl="0" algn="l">
                        <a:spcBef>
                          <a:spcPts val="0"/>
                        </a:spcBef>
                        <a:spcAft>
                          <a:spcPts val="0"/>
                        </a:spcAft>
                        <a:buNone/>
                      </a:pPr>
                      <a:r>
                        <a:rPr lang="en"/>
                        <a:t>4</a:t>
                      </a:r>
                      <a:endParaRPr/>
                    </a:p>
                  </a:txBody>
                  <a:tcPr marT="91425" marB="91425" marR="91425" marL="91425" anchor="ctr">
                    <a:lnR cap="flat" cmpd="sng" w="12700">
                      <a:solidFill>
                        <a:srgbClr val="000000"/>
                      </a:solidFill>
                      <a:prstDash val="solid"/>
                      <a:round/>
                      <a:headEnd len="sm" w="sm" type="none"/>
                      <a:tailEnd len="sm" w="sm" type="none"/>
                    </a:lnR>
                  </a:tcPr>
                </a:tc>
                <a:tc>
                  <a:txBody>
                    <a:bodyPr/>
                    <a:lstStyle/>
                    <a:p>
                      <a:pPr indent="0" lvl="0" marL="0" rtl="0" algn="just">
                        <a:spcBef>
                          <a:spcPts val="0"/>
                        </a:spcBef>
                        <a:spcAft>
                          <a:spcPts val="0"/>
                        </a:spcAft>
                        <a:buNone/>
                      </a:pPr>
                      <a:r>
                        <a:rPr lang="en" sz="1000"/>
                        <a:t>The participant thinks that it would be helpful a navigation app for the campus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000">
                          <a:solidFill>
                            <a:schemeClr val="dk1"/>
                          </a:solidFill>
                        </a:rPr>
                        <a:t>The participant</a:t>
                      </a:r>
                      <a:r>
                        <a:rPr lang="en" sz="1000"/>
                        <a:t> suggests the need for an interactive campus map, similar to Google Maps, to ease navigation for himself and other students.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000"/>
                        <a:t>Ultimately, it aims to gather information that could help improve the campus navigation experience for international students at the University of Los Andes in Bogotá.</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100"/>
                        <a:buFont typeface="Arial"/>
                        <a:buNone/>
                      </a:pPr>
                      <a:r>
                        <a:rPr lang="en" sz="1000">
                          <a:solidFill>
                            <a:schemeClr val="dk1"/>
                          </a:solidFill>
                        </a:rPr>
                        <a:t>Niels a German/French student  that is new to the city.</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