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70" r:id="rId16"/>
    <p:sldId id="268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10B7-CA96-4C19-8FB8-F1FF9A6523AA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F2AD-3911-4EBB-9398-0A1ACFAE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61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10B7-CA96-4C19-8FB8-F1FF9A6523AA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F2AD-3911-4EBB-9398-0A1ACFAE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10B7-CA96-4C19-8FB8-F1FF9A6523AA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F2AD-3911-4EBB-9398-0A1ACFAE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6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10B7-CA96-4C19-8FB8-F1FF9A6523AA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F2AD-3911-4EBB-9398-0A1ACFAE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19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10B7-CA96-4C19-8FB8-F1FF9A6523AA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F2AD-3911-4EBB-9398-0A1ACFAE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10B7-CA96-4C19-8FB8-F1FF9A6523AA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F2AD-3911-4EBB-9398-0A1ACFAE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46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10B7-CA96-4C19-8FB8-F1FF9A6523AA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F2AD-3911-4EBB-9398-0A1ACFAE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0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10B7-CA96-4C19-8FB8-F1FF9A6523AA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F2AD-3911-4EBB-9398-0A1ACFAE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4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10B7-CA96-4C19-8FB8-F1FF9A6523AA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F2AD-3911-4EBB-9398-0A1ACFAE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3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10B7-CA96-4C19-8FB8-F1FF9A6523AA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F2AD-3911-4EBB-9398-0A1ACFAE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20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10B7-CA96-4C19-8FB8-F1FF9A6523AA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2F2AD-3911-4EBB-9398-0A1ACFAE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4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10B7-CA96-4C19-8FB8-F1FF9A6523AA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F2AD-3911-4EBB-9398-0A1ACFAE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5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ISComputingGroup/ibex_developers_manual/wiki/Emulating-Devices#troubleshoot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Emulators &amp; IOC testing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3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IOC testing framework - logs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IOC test framework writes logs to </a:t>
            </a:r>
            <a:r>
              <a:rPr lang="en-GB" smtClean="0">
                <a:latin typeface="Consolas" panose="020B0609020204030204" pitchFamily="49" charset="0"/>
              </a:rPr>
              <a:t>C:\</a:t>
            </a:r>
            <a:r>
              <a:rPr lang="en-GB" smtClean="0">
                <a:latin typeface="Consolas" panose="020B0609020204030204" pitchFamily="49" charset="0"/>
              </a:rPr>
              <a:t>Instrument\Var\logs\IOCTestFramework</a:t>
            </a:r>
          </a:p>
          <a:p>
            <a:r>
              <a:rPr lang="en-GB" smtClean="0"/>
              <a:t>You can force extra debug output by:</a:t>
            </a:r>
          </a:p>
          <a:p>
            <a:pPr lvl="1"/>
            <a:r>
              <a:rPr lang="en-GB" smtClean="0"/>
              <a:t>Adding </a:t>
            </a:r>
            <a:r>
              <a:rPr lang="en-GB" b="1" smtClean="0">
                <a:latin typeface="Consolas" panose="020B0609020204030204" pitchFamily="49" charset="0"/>
              </a:rPr>
              <a:t>@has_log </a:t>
            </a:r>
            <a:r>
              <a:rPr lang="en-GB" smtClean="0"/>
              <a:t>at the top of the class</a:t>
            </a:r>
          </a:p>
          <a:p>
            <a:pPr lvl="1"/>
            <a:r>
              <a:rPr lang="en-GB" smtClean="0"/>
              <a:t>Using </a:t>
            </a:r>
            <a:r>
              <a:rPr lang="en-GB" b="1" smtClean="0">
                <a:latin typeface="Consolas" panose="020B0609020204030204" pitchFamily="49" charset="0"/>
              </a:rPr>
              <a:t>self.log.debug(“message”)</a:t>
            </a:r>
          </a:p>
          <a:p>
            <a:pPr lvl="1"/>
            <a:r>
              <a:rPr lang="en-GB" b="1" smtClean="0">
                <a:latin typeface="Consolas" panose="020B0609020204030204" pitchFamily="49" charset="0"/>
              </a:rPr>
              <a:t>log.info</a:t>
            </a:r>
            <a:r>
              <a:rPr lang="en-GB"/>
              <a:t>,</a:t>
            </a:r>
            <a:r>
              <a:rPr lang="en-GB" b="1" smtClean="0">
                <a:latin typeface="Consolas" panose="020B0609020204030204" pitchFamily="49" charset="0"/>
              </a:rPr>
              <a:t> log.warning </a:t>
            </a:r>
            <a:r>
              <a:rPr lang="en-GB"/>
              <a:t>and</a:t>
            </a:r>
            <a:r>
              <a:rPr lang="en-GB" b="1" smtClean="0">
                <a:latin typeface="Consolas" panose="020B0609020204030204" pitchFamily="49" charset="0"/>
              </a:rPr>
              <a:t> log.error </a:t>
            </a:r>
            <a:r>
              <a:rPr lang="en-GB" smtClean="0"/>
              <a:t>are also available</a:t>
            </a:r>
            <a:endParaRPr lang="en-GB" smtClean="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0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IOC test framework – structure of a test</a:t>
            </a:r>
            <a:endParaRPr lang="en-GB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7175" y="1542145"/>
            <a:ext cx="1144736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8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MydeviceTests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altLang="en-US" sz="18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Runs before every test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Grab a reference to the </a:t>
            </a:r>
            <a:r>
              <a:rPr lang="en-US" altLang="en-US" sz="1800" i="1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ioc</a:t>
            </a:r>
            <a:r>
              <a:rPr lang="en-US" altLang="en-US" sz="18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sz="1800" i="1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lewis</a:t>
            </a:r>
            <a:r>
              <a:rPr lang="en-US" altLang="en-US" sz="18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8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lewis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kumimoji="0" lang="en-US" altLang="en-US" sz="18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ioc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get_running_lewis_and_ioc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1800" b="1" i="0" u="none" strike="noStrike" cap="none" normalizeH="0" baseline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mydevice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Setup channel access with a default timeout of 20 seconds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 = </a:t>
            </a:r>
            <a:r>
              <a:rPr kumimoji="0" lang="en-US" altLang="en-US" sz="18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ChannelAccess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8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Wait for a PV to be available – the IOC may take some time to start</a:t>
            </a:r>
            <a:br>
              <a:rPr lang="en-US" altLang="en-US" sz="18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.ca.wait_for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“IOCNAME_01:DISABLE"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test_WHEN_ioc_is_started_THEN_ioc_is_not_disabled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Assert that a PV has a particular value (prefix prepended automatically)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err="1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800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.ca.assert_that_pv_is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“IOCNAME_01:DISABLE"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"COMMS ENABLED"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6201307"/>
            <a:ext cx="10515600" cy="76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Try to use GIVEN_WHEN_THEN  test naming wherever appropriate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54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IOC testing framework – setting values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/>
          <a:lstStyle/>
          <a:p>
            <a:r>
              <a:rPr lang="en-GB" smtClean="0"/>
              <a:t>Set via channel access:</a:t>
            </a:r>
          </a:p>
          <a:p>
            <a:endParaRPr lang="en-GB" smtClean="0"/>
          </a:p>
          <a:p>
            <a:endParaRPr lang="en-GB"/>
          </a:p>
          <a:p>
            <a:r>
              <a:rPr lang="en-GB" smtClean="0"/>
              <a:t>Set via </a:t>
            </a:r>
            <a:r>
              <a:rPr lang="en-GB" smtClean="0"/>
              <a:t>Lewis </a:t>
            </a:r>
            <a:r>
              <a:rPr lang="en-GB" smtClean="0"/>
              <a:t>backdoor:</a:t>
            </a:r>
          </a:p>
          <a:p>
            <a:endParaRPr lang="en-GB"/>
          </a:p>
          <a:p>
            <a:pPr marL="457200" lvl="1" indent="0">
              <a:buNone/>
            </a:pPr>
            <a:endParaRPr lang="en-GB" smtClean="0"/>
          </a:p>
          <a:p>
            <a:pPr lvl="1"/>
            <a:r>
              <a:rPr lang="en-GB" smtClean="0"/>
              <a:t>This is an “on-the-fly” modification of the device’s internal parameters</a:t>
            </a:r>
          </a:p>
          <a:p>
            <a:pPr lvl="1"/>
            <a:r>
              <a:rPr lang="en-GB" smtClean="0"/>
              <a:t>Use this to set values that you wouldn’t be able to set via the IOC</a:t>
            </a:r>
          </a:p>
          <a:p>
            <a:pPr lvl="1"/>
            <a:r>
              <a:rPr lang="en-GB" smtClean="0"/>
              <a:t>Can be useful to check the IOC’s response to error conditions.</a:t>
            </a:r>
            <a:endParaRPr lang="en-GB"/>
          </a:p>
          <a:p>
            <a:pPr lvl="1"/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90649" y="2434709"/>
            <a:ext cx="761047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self.ca.set_pv_value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“MYIOC_01:PRESSURE:SP"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0649" y="4077236"/>
            <a:ext cx="749115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self._</a:t>
            </a:r>
            <a:r>
              <a:rPr kumimoji="0" lang="en-US" altLang="en-US" b="0" i="0" u="none" strike="noStrike" cap="none" normalizeH="0" baseline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lewis.backdoor_set_on_device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"pressure"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7937"/>
            <a:ext cx="10515600" cy="1325563"/>
          </a:xfrm>
        </p:spPr>
        <p:txBody>
          <a:bodyPr/>
          <a:lstStyle/>
          <a:p>
            <a:r>
              <a:rPr lang="en-GB" smtClean="0"/>
              <a:t>IOC test framework - assertions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333500"/>
            <a:ext cx="11772899" cy="5724526"/>
          </a:xfrm>
        </p:spPr>
        <p:txBody>
          <a:bodyPr>
            <a:normAutofit lnSpcReduction="10000"/>
          </a:bodyPr>
          <a:lstStyle/>
          <a:p>
            <a:r>
              <a:rPr lang="en-GB" smtClean="0"/>
              <a:t>A number of assert statements are available* in the test framework:</a:t>
            </a:r>
          </a:p>
          <a:p>
            <a:pPr lvl="1"/>
            <a:r>
              <a:rPr lang="en-GB" err="1" smtClean="0">
                <a:latin typeface="Consolas" panose="020B0609020204030204" pitchFamily="49" charset="0"/>
              </a:rPr>
              <a:t>assert_that_pv_is</a:t>
            </a:r>
            <a:r>
              <a:rPr lang="en-GB" smtClean="0"/>
              <a:t> </a:t>
            </a:r>
          </a:p>
          <a:p>
            <a:pPr lvl="2"/>
            <a:r>
              <a:rPr lang="en-GB" smtClean="0"/>
              <a:t>Checks that a PV has a particular value (exact).</a:t>
            </a:r>
          </a:p>
          <a:p>
            <a:pPr lvl="1"/>
            <a:r>
              <a:rPr lang="en-GB" err="1" smtClean="0">
                <a:latin typeface="Consolas" panose="020B0609020204030204" pitchFamily="49" charset="0"/>
              </a:rPr>
              <a:t>assert_that_pv_is_number</a:t>
            </a:r>
            <a:endParaRPr lang="en-GB" smtClean="0"/>
          </a:p>
          <a:p>
            <a:pPr lvl="2"/>
            <a:r>
              <a:rPr lang="en-GB" smtClean="0"/>
              <a:t>Checks that a PV is a number, within a specified </a:t>
            </a:r>
            <a:r>
              <a:rPr lang="en-GB" i="1" smtClean="0"/>
              <a:t>tolerance.</a:t>
            </a:r>
          </a:p>
          <a:p>
            <a:pPr lvl="1"/>
            <a:r>
              <a:rPr lang="en-GB" err="1" smtClean="0">
                <a:latin typeface="Consolas" panose="020B0609020204030204" pitchFamily="49" charset="0"/>
              </a:rPr>
              <a:t>assert_that_pv_is_integer_between</a:t>
            </a:r>
            <a:endParaRPr lang="en-GB" smtClean="0"/>
          </a:p>
          <a:p>
            <a:pPr lvl="2"/>
            <a:r>
              <a:rPr lang="en-GB" smtClean="0"/>
              <a:t>Checks that a PV is an integer between two specified bounds</a:t>
            </a:r>
            <a:r>
              <a:rPr lang="en-GB" i="1" smtClean="0"/>
              <a:t>.</a:t>
            </a:r>
          </a:p>
          <a:p>
            <a:pPr lvl="1"/>
            <a:r>
              <a:rPr lang="en-GB" err="1" smtClean="0">
                <a:latin typeface="Consolas" panose="020B0609020204030204" pitchFamily="49" charset="0"/>
              </a:rPr>
              <a:t>assert_pv_alarm_is</a:t>
            </a:r>
            <a:endParaRPr lang="en-GB" smtClean="0">
              <a:latin typeface="Consolas" panose="020B0609020204030204" pitchFamily="49" charset="0"/>
            </a:endParaRPr>
          </a:p>
          <a:p>
            <a:pPr lvl="2"/>
            <a:r>
              <a:rPr lang="en-GB" smtClean="0"/>
              <a:t>Checks that a PV has a particular alarm state. </a:t>
            </a:r>
          </a:p>
          <a:p>
            <a:pPr lvl="1"/>
            <a:r>
              <a:rPr lang="en-GB" err="1" smtClean="0">
                <a:latin typeface="Consolas" panose="020B0609020204030204" pitchFamily="49" charset="0"/>
              </a:rPr>
              <a:t>assert_setting_setpoint_sets_readback</a:t>
            </a:r>
            <a:endParaRPr lang="en-GB" smtClean="0">
              <a:latin typeface="Consolas" panose="020B0609020204030204" pitchFamily="49" charset="0"/>
            </a:endParaRPr>
          </a:p>
          <a:p>
            <a:pPr lvl="2"/>
            <a:r>
              <a:rPr lang="en-GB" smtClean="0"/>
              <a:t>Checks that a PV is a particular value after the relevant </a:t>
            </a:r>
            <a:r>
              <a:rPr lang="en-GB" err="1" smtClean="0"/>
              <a:t>setpoint</a:t>
            </a:r>
            <a:r>
              <a:rPr lang="en-GB" smtClean="0"/>
              <a:t> is changed.</a:t>
            </a:r>
          </a:p>
          <a:p>
            <a:pPr lvl="2"/>
            <a:endParaRPr lang="en-GB" smtClean="0"/>
          </a:p>
          <a:p>
            <a:r>
              <a:rPr lang="en-GB" smtClean="0"/>
              <a:t>If you find yourself needing other assert functions, </a:t>
            </a:r>
            <a:r>
              <a:rPr lang="en-GB" b="1" smtClean="0"/>
              <a:t>please add them</a:t>
            </a:r>
            <a:r>
              <a:rPr lang="en-GB" smtClean="0"/>
              <a:t>!</a:t>
            </a:r>
          </a:p>
          <a:p>
            <a:r>
              <a:rPr lang="en-GB" smtClean="0"/>
              <a:t>(*) some of these functions might still be on branches at this stage</a:t>
            </a:r>
            <a:br>
              <a:rPr lang="en-GB" smtClean="0"/>
            </a:br>
            <a:endParaRPr lang="en-GB" smtClean="0"/>
          </a:p>
          <a:p>
            <a:pPr lvl="1"/>
            <a:endParaRPr lang="en-GB" smtClean="0"/>
          </a:p>
          <a:p>
            <a:pPr lvl="1"/>
            <a:endParaRPr lang="en-GB" i="1" smtClean="0"/>
          </a:p>
          <a:p>
            <a:pPr lvl="1"/>
            <a:endParaRPr lang="en-GB" smtClean="0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43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IOC test framework – skip tests in RECSIM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7125"/>
          </a:xfrm>
        </p:spPr>
        <p:txBody>
          <a:bodyPr>
            <a:normAutofit lnSpcReduction="10000"/>
          </a:bodyPr>
          <a:lstStyle/>
          <a:p>
            <a:r>
              <a:rPr lang="en-GB" smtClean="0"/>
              <a:t>Recsim is not as advanced as devsim – for any reasonably complex emulator, the emulator will have some functionality which recsim doesn’t</a:t>
            </a:r>
          </a:p>
          <a:p>
            <a:r>
              <a:rPr lang="en-GB" smtClean="0"/>
              <a:t>To test these bits of functionality, add the following annotation to tests which should only run in DEVSIM mode:</a:t>
            </a:r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r>
              <a:rPr lang="en-GB" smtClean="0"/>
              <a:t>Any test which includes a lewis backdoor command MUST have this annotation, otherwise it will error because it can’t find lewis in RECSIM mode</a:t>
            </a:r>
          </a:p>
          <a:p>
            <a:endParaRPr lang="en-GB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034136"/>
            <a:ext cx="969688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skipIf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(IOCRegister.uses_rec_sim,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 rec sim this test fails"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test_GIVEN_condition_WHEN_thing_is_done_THEN_thing_happens(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i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Some functionality which doesn’t exist in recsim goes here</a:t>
            </a:r>
            <a:endParaRPr kumimoji="0" lang="en-US" altLang="en-US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5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9425" cy="1325563"/>
          </a:xfrm>
        </p:spPr>
        <p:txBody>
          <a:bodyPr/>
          <a:lstStyle/>
          <a:p>
            <a:r>
              <a:rPr lang="en-GB" smtClean="0"/>
              <a:t>IOC test framework – avoid test-ordering races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GB" smtClean="0"/>
              <a:t>When run by the IOC test framework, the IOC + emulator state persists between tests</a:t>
            </a:r>
          </a:p>
          <a:p>
            <a:r>
              <a:rPr lang="en-GB" smtClean="0"/>
              <a:t>For simple tests/emulators this is not typically an issue, but for complex emulators this can cause tests to pass when run on their own but fail when run as part of a suite, or fail intermittently. This can be </a:t>
            </a:r>
            <a:r>
              <a:rPr lang="en-GB" b="1" smtClean="0"/>
              <a:t>very</a:t>
            </a:r>
            <a:r>
              <a:rPr lang="en-GB" smtClean="0"/>
              <a:t> hard to debug!</a:t>
            </a:r>
          </a:p>
          <a:p>
            <a:r>
              <a:rPr lang="en-GB" smtClean="0"/>
              <a:t>Solution is to ensure a consistent startup state in the setUp method of the tests. </a:t>
            </a:r>
          </a:p>
          <a:p>
            <a:r>
              <a:rPr lang="en-GB" smtClean="0"/>
              <a:t>This will run before each test, and it should “reset” all relevant properties of the device so that each test always starts from a consistent starting state</a:t>
            </a:r>
          </a:p>
          <a:p>
            <a:r>
              <a:rPr lang="en-GB" smtClean="0"/>
              <a:t>Doing lots in the setup method will make the tests run a bit slower – this is preferable to having inconsistently passing tests!</a:t>
            </a:r>
          </a:p>
          <a:p>
            <a:endParaRPr lang="en-GB" smtClean="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2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IOC test framework – parametrized tests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/>
          </a:bodyPr>
          <a:lstStyle/>
          <a:p>
            <a:r>
              <a:rPr lang="en-GB" smtClean="0"/>
              <a:t>You can create tests which check a few values </a:t>
            </a:r>
          </a:p>
          <a:p>
            <a:r>
              <a:rPr lang="en-GB" smtClean="0"/>
              <a:t>e.g. boundaries, negative numbers, zero, floats and integers (if applicable to the device)</a:t>
            </a:r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endParaRPr lang="en-GB"/>
          </a:p>
          <a:p>
            <a:r>
              <a:rPr lang="en-GB" smtClean="0"/>
              <a:t>Testing different types of values can quickly catch simple errors in the IOC’s records or protocol file, for example accidentally having a </a:t>
            </a:r>
            <a:r>
              <a:rPr lang="en-GB" i="1" smtClean="0"/>
              <a:t>%i</a:t>
            </a:r>
            <a:r>
              <a:rPr lang="en-GB" smtClean="0"/>
              <a:t> (integer) instead of </a:t>
            </a:r>
            <a:r>
              <a:rPr lang="en-GB" i="1" smtClean="0"/>
              <a:t>%d</a:t>
            </a:r>
            <a:r>
              <a:rPr lang="en-GB" smtClean="0"/>
              <a:t> (double) format converter.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00124" y="3401897"/>
            <a:ext cx="999172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test_WHEN_speed_setpoint_is_set_THEN_readback_updates(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mtClean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.ca.set_pv_value(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“MYIOC_01:SPEED:SP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speed)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.ca.assert_that_pv_is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“MYIOC_01:SPEED:SP:RBV"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speed)</a:t>
            </a:r>
            <a:endParaRPr lang="en-US" altLang="en-US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1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8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IOC test framework – rounding errors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/>
          </a:bodyPr>
          <a:lstStyle/>
          <a:p>
            <a:r>
              <a:rPr lang="en-GB" smtClean="0"/>
              <a:t>For a non-trivial IOC you might get rounding errors</a:t>
            </a:r>
          </a:p>
          <a:p>
            <a:r>
              <a:rPr lang="en-GB" smtClean="0"/>
              <a:t>e.g. setpoint = 2.5, readback = 2.4997</a:t>
            </a:r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endParaRPr lang="en-GB"/>
          </a:p>
          <a:p>
            <a:r>
              <a:rPr lang="en-GB" smtClean="0"/>
              <a:t>This assertion lets you define a tolerance range, within which the assertion will pass.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750" y="3345520"/>
            <a:ext cx="1190625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test_WHEN_speed_setpoint_is_set_THEN_readback_updates(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mtClean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.ca.set_pv_value(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“MYIOC_01:SPEED:SP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speed)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mtClean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.ca.assert_that_pv_is_number(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“MYIOC_01:SPEED:SP:RBV"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speed, tolerance=0.01)</a:t>
            </a:r>
            <a:endParaRPr kumimoji="0" lang="en-US" altLang="en-US" b="0" i="1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81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IOC test framework – test PINI records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If you have a record which is only processed at initialization (i.e. PINI=Yes, SCAN=Passive), you can test this by forcing it to process:</a:t>
            </a:r>
            <a:endParaRPr lang="en-GB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00124" y="3401898"/>
            <a:ext cx="1063942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test_ioc_name(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self._lewis.backdoor_set_on_device(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“name"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“new_name”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Force record to process</a:t>
            </a:r>
            <a:r>
              <a:rPr kumimoji="0" lang="en-US" altLang="en-US" b="0" i="1" u="none" strike="noStrike" cap="none" normalizeH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therefore get new value from emulator: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mtClean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.ca.set_pv_value(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“MYIOC_01:NAME.PROC"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.ca.assert_that_pv_is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“MYIOC_01:NAME"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“new_name"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Simulating a device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" y="1690688"/>
            <a:ext cx="10807700" cy="5219700"/>
          </a:xfrm>
        </p:spPr>
        <p:txBody>
          <a:bodyPr>
            <a:normAutofit/>
          </a:bodyPr>
          <a:lstStyle/>
          <a:p>
            <a:r>
              <a:rPr lang="en-GB" smtClean="0"/>
              <a:t>Recsim</a:t>
            </a:r>
            <a:r>
              <a:rPr lang="en-GB" smtClean="0"/>
              <a:t>:</a:t>
            </a:r>
          </a:p>
          <a:p>
            <a:pPr lvl="1"/>
            <a:r>
              <a:rPr lang="en-GB" smtClean="0"/>
              <a:t>Easy to set up – just need a few simulation records in the IOC</a:t>
            </a:r>
          </a:p>
          <a:p>
            <a:pPr lvl="1"/>
            <a:r>
              <a:rPr lang="en-GB" smtClean="0"/>
              <a:t>Can test records but not the protocol file</a:t>
            </a:r>
          </a:p>
          <a:p>
            <a:pPr lvl="1"/>
            <a:r>
              <a:rPr lang="en-GB" smtClean="0"/>
              <a:t>Limited capabilities, has to be done in DB records. Typically just a “value holder”.</a:t>
            </a:r>
          </a:p>
          <a:p>
            <a:r>
              <a:rPr lang="en-GB" err="1" smtClean="0"/>
              <a:t>Devsim</a:t>
            </a:r>
            <a:r>
              <a:rPr lang="en-GB" smtClean="0"/>
              <a:t>:</a:t>
            </a:r>
          </a:p>
          <a:p>
            <a:pPr lvl="1"/>
            <a:r>
              <a:rPr lang="en-GB" smtClean="0"/>
              <a:t>Slightly harder to set up – need to define a device and stream adapter in </a:t>
            </a:r>
            <a:r>
              <a:rPr lang="en-GB" smtClean="0"/>
              <a:t>Lewis</a:t>
            </a:r>
            <a:endParaRPr lang="en-GB" smtClean="0"/>
          </a:p>
          <a:p>
            <a:pPr lvl="1"/>
            <a:r>
              <a:rPr lang="en-GB" smtClean="0"/>
              <a:t>Can test the full IOC – both db records and protocol file</a:t>
            </a:r>
          </a:p>
          <a:p>
            <a:pPr lvl="1"/>
            <a:r>
              <a:rPr lang="en-GB" smtClean="0"/>
              <a:t>Written in Python, so easy to do complex manipulations if required</a:t>
            </a:r>
          </a:p>
          <a:p>
            <a:pPr lvl="1"/>
            <a:r>
              <a:rPr lang="en-GB" err="1" smtClean="0"/>
              <a:t>Stateful</a:t>
            </a:r>
            <a:r>
              <a:rPr lang="en-GB" smtClean="0"/>
              <a:t> simulations make it easier to simulate complex device </a:t>
            </a:r>
            <a:r>
              <a:rPr lang="en-GB" smtClean="0"/>
              <a:t>behaviours</a:t>
            </a:r>
          </a:p>
          <a:p>
            <a:pPr lvl="1"/>
            <a:r>
              <a:rPr lang="en-GB" smtClean="0"/>
              <a:t>Can manipulate the device’s parameters “on the fly” via the back door – useful for testing error conditions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81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 smtClean="0"/>
              <a:t>Recsim</a:t>
            </a:r>
            <a:r>
              <a:rPr lang="en-GB" smtClean="0"/>
              <a:t> (Extract from </a:t>
            </a:r>
            <a:r>
              <a:rPr lang="en-GB" err="1" smtClean="0"/>
              <a:t>eurotherm</a:t>
            </a:r>
            <a:r>
              <a:rPr lang="en-GB" smtClean="0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2770" y="1813718"/>
            <a:ext cx="5391150" cy="46156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### SIMULATION RECORDS ###</a:t>
            </a:r>
          </a:p>
          <a:p>
            <a:pPr marL="0" indent="0">
              <a:buNone/>
            </a:pPr>
            <a:endParaRPr lang="en-GB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record(</a:t>
            </a:r>
            <a:r>
              <a:rPr lang="en-GB" err="1" smtClean="0">
                <a:latin typeface="Consolas" panose="020B0609020204030204" pitchFamily="49" charset="0"/>
              </a:rPr>
              <a:t>ai</a:t>
            </a:r>
            <a:r>
              <a:rPr lang="en-GB" smtClean="0">
                <a:latin typeface="Consolas" panose="020B0609020204030204" pitchFamily="49" charset="0"/>
              </a:rPr>
              <a:t>, "$(P)SIM:MAX_OUTPUT")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    field(SCAN, "Passive")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    field(DTYP, "Soft Channel")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alias("$(P)SIM:MAX_OUTPUT",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	</a:t>
            </a:r>
            <a:r>
              <a:rPr lang="en-GB" smtClean="0">
                <a:latin typeface="Consolas" panose="020B0609020204030204" pitchFamily="49" charset="0"/>
              </a:rPr>
              <a:t>"$(P)SIM:MAX_OUTPUT:SP")</a:t>
            </a:r>
          </a:p>
          <a:p>
            <a:pPr marL="0" indent="0">
              <a:buNone/>
            </a:pPr>
            <a:endParaRPr lang="en-GB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alias("$(P)SIM:MAX_OUTPUT",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	</a:t>
            </a:r>
            <a:r>
              <a:rPr lang="en-GB" smtClean="0">
                <a:latin typeface="Consolas" panose="020B0609020204030204" pitchFamily="49" charset="0"/>
              </a:rPr>
              <a:t>"$(P)SIM:MAX_OUTPUT:SP:RBV")</a:t>
            </a:r>
            <a:endParaRPr lang="en-GB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250" y="1813718"/>
            <a:ext cx="65913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record(</a:t>
            </a:r>
            <a:r>
              <a:rPr lang="en-GB" err="1" smtClean="0">
                <a:latin typeface="Consolas" panose="020B0609020204030204" pitchFamily="49" charset="0"/>
              </a:rPr>
              <a:t>bo</a:t>
            </a:r>
            <a:r>
              <a:rPr lang="en-GB" smtClean="0">
                <a:latin typeface="Consolas" panose="020B0609020204030204" pitchFamily="49" charset="0"/>
              </a:rPr>
              <a:t>, "$(P)SIM")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    field(SCAN, "Passive")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    field(DTYP, "Soft Channel")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    field(ZNAM, "NO")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    field(ONAM, "YES")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    field(VAL, "$(RECSIM=0)")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record(</a:t>
            </a:r>
            <a:r>
              <a:rPr lang="en-GB" err="1" smtClean="0">
                <a:latin typeface="Consolas" panose="020B0609020204030204" pitchFamily="49" charset="0"/>
              </a:rPr>
              <a:t>ai</a:t>
            </a:r>
            <a:r>
              <a:rPr lang="en-GB" smtClean="0">
                <a:latin typeface="Consolas" panose="020B0609020204030204" pitchFamily="49" charset="0"/>
              </a:rPr>
              <a:t>, "$(P)MAX_OUTPUT") {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    field(DESC, "Max Output </a:t>
            </a:r>
            <a:r>
              <a:rPr lang="en-GB" err="1" smtClean="0">
                <a:latin typeface="Consolas" panose="020B0609020204030204" pitchFamily="49" charset="0"/>
              </a:rPr>
              <a:t>Readback</a:t>
            </a:r>
            <a:r>
              <a:rPr lang="en-GB" smtClean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    field(INP, "@eurotherm2k.proto </a:t>
            </a:r>
            <a:r>
              <a:rPr lang="en-GB" err="1" smtClean="0">
                <a:latin typeface="Consolas" panose="020B0609020204030204" pitchFamily="49" charset="0"/>
              </a:rPr>
              <a:t>readIt</a:t>
            </a:r>
            <a:r>
              <a:rPr lang="en-GB" smtClean="0">
                <a:latin typeface="Consolas" panose="020B0609020204030204" pitchFamily="49" charset="0"/>
              </a:rPr>
              <a:t> $(PORT)")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    field(SIML, "$(Q)SIM")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    field(SIOL, "$(P)SIM:MAX_OUTPUT")</a:t>
            </a: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mtClean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686550" y="1463040"/>
            <a:ext cx="0" cy="53064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08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 smtClean="0"/>
              <a:t>Devsim</a:t>
            </a:r>
            <a:r>
              <a:rPr lang="en-GB" smtClean="0"/>
              <a:t> (</a:t>
            </a:r>
            <a:r>
              <a:rPr lang="en-GB" smtClean="0"/>
              <a:t>Lewis) </a:t>
            </a:r>
            <a:r>
              <a:rPr lang="en-GB" smtClean="0"/>
              <a:t>- components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mtClean="0"/>
              <a:t>Stream interface:</a:t>
            </a:r>
          </a:p>
          <a:p>
            <a:pPr lvl="1"/>
            <a:r>
              <a:rPr lang="en-GB" smtClean="0"/>
              <a:t>Defines how the device should send and receive data from the IOC</a:t>
            </a:r>
          </a:p>
          <a:p>
            <a:pPr lvl="1"/>
            <a:r>
              <a:rPr lang="en-GB" smtClean="0"/>
              <a:t>Should parse &amp; format commands in and out.</a:t>
            </a:r>
          </a:p>
          <a:p>
            <a:r>
              <a:rPr lang="en-GB" smtClean="0"/>
              <a:t>Device:</a:t>
            </a:r>
          </a:p>
          <a:p>
            <a:pPr lvl="1"/>
            <a:r>
              <a:rPr lang="en-GB" smtClean="0"/>
              <a:t>Holds the values of the device’s internal variables and might define </a:t>
            </a:r>
            <a:r>
              <a:rPr lang="en-GB" smtClean="0"/>
              <a:t>non-stateful interactions </a:t>
            </a:r>
            <a:r>
              <a:rPr lang="en-GB" smtClean="0"/>
              <a:t>between them.</a:t>
            </a:r>
          </a:p>
          <a:p>
            <a:pPr lvl="1"/>
            <a:r>
              <a:rPr lang="en-GB" smtClean="0"/>
              <a:t>Should not depend on the format of sent commands</a:t>
            </a:r>
          </a:p>
          <a:p>
            <a:r>
              <a:rPr lang="en-GB" smtClean="0"/>
              <a:t>States:</a:t>
            </a:r>
          </a:p>
          <a:p>
            <a:pPr lvl="1"/>
            <a:r>
              <a:rPr lang="en-GB" smtClean="0"/>
              <a:t>Used for more complex simulations to define (for example) the progression of a variable over time</a:t>
            </a:r>
          </a:p>
          <a:p>
            <a:pPr lvl="1"/>
            <a:r>
              <a:rPr lang="en-GB" smtClean="0"/>
              <a:t>Lewis </a:t>
            </a:r>
            <a:r>
              <a:rPr lang="en-GB" smtClean="0"/>
              <a:t>contains features which can help to give more advanced features, for example linear approach towards a </a:t>
            </a:r>
            <a:r>
              <a:rPr lang="en-GB" err="1" smtClean="0"/>
              <a:t>setpoint</a:t>
            </a:r>
            <a:r>
              <a:rPr lang="en-GB" smtClean="0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96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 smtClean="0"/>
              <a:t>Devsim</a:t>
            </a:r>
            <a:r>
              <a:rPr lang="en-GB" smtClean="0"/>
              <a:t> (</a:t>
            </a:r>
            <a:r>
              <a:rPr lang="en-GB" smtClean="0"/>
              <a:t>Lewis) </a:t>
            </a:r>
            <a:r>
              <a:rPr lang="en-GB" smtClean="0"/>
              <a:t>– examples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9" y="1824829"/>
            <a:ext cx="2962275" cy="11945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smtClean="0"/>
              <a:t>Stream interface</a:t>
            </a:r>
          </a:p>
          <a:p>
            <a:pPr marL="0" indent="0">
              <a:buNone/>
            </a:pPr>
            <a:r>
              <a:rPr lang="en-GB" smtClean="0"/>
              <a:t>Format data for the device, for example from hex input/output on the serial line to an integer internally</a:t>
            </a:r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33825" y="1836734"/>
            <a:ext cx="7172323" cy="1296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err="1" smtClean="0">
                <a:latin typeface="Consolas" panose="020B0609020204030204" pitchFamily="49" charset="0"/>
              </a:rPr>
              <a:t>def</a:t>
            </a:r>
            <a:r>
              <a:rPr lang="en-GB" smtClean="0">
                <a:latin typeface="Consolas" panose="020B0609020204030204" pitchFamily="49" charset="0"/>
              </a:rPr>
              <a:t> </a:t>
            </a:r>
            <a:r>
              <a:rPr lang="en-GB" err="1" smtClean="0">
                <a:latin typeface="Consolas" panose="020B0609020204030204" pitchFamily="49" charset="0"/>
              </a:rPr>
              <a:t>set_position</a:t>
            </a:r>
            <a:r>
              <a:rPr lang="en-GB" smtClean="0">
                <a:latin typeface="Consolas" panose="020B0609020204030204" pitchFamily="49" charset="0"/>
              </a:rPr>
              <a:t>(self, value):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mtClean="0">
                <a:latin typeface="Consolas" panose="020B0609020204030204" pitchFamily="49" charset="0"/>
              </a:rPr>
              <a:t>    self._</a:t>
            </a:r>
            <a:r>
              <a:rPr lang="en-GB" err="1" smtClean="0">
                <a:latin typeface="Consolas" panose="020B0609020204030204" pitchFamily="49" charset="0"/>
              </a:rPr>
              <a:t>device.set_position</a:t>
            </a:r>
            <a:r>
              <a:rPr lang="en-GB" smtClean="0">
                <a:latin typeface="Consolas" panose="020B0609020204030204" pitchFamily="49" charset="0"/>
              </a:rPr>
              <a:t>(</a:t>
            </a:r>
            <a:r>
              <a:rPr lang="en-GB" err="1" smtClean="0">
                <a:latin typeface="Consolas" panose="020B0609020204030204" pitchFamily="49" charset="0"/>
              </a:rPr>
              <a:t>int</a:t>
            </a:r>
            <a:r>
              <a:rPr lang="en-GB" smtClean="0">
                <a:latin typeface="Consolas" panose="020B0609020204030204" pitchFamily="49" charset="0"/>
              </a:rPr>
              <a:t>(value, 16))</a:t>
            </a:r>
            <a:br>
              <a:rPr lang="en-GB" smtClean="0">
                <a:latin typeface="Consolas" panose="020B0609020204030204" pitchFamily="49" charset="0"/>
              </a:rPr>
            </a:br>
            <a:r>
              <a:rPr lang="en-GB" smtClean="0">
                <a:latin typeface="Consolas" panose="020B0609020204030204" pitchFamily="49" charset="0"/>
              </a:rPr>
              <a:t/>
            </a:r>
            <a:br>
              <a:rPr lang="en-GB" smtClean="0">
                <a:latin typeface="Consolas" panose="020B0609020204030204" pitchFamily="49" charset="0"/>
              </a:rPr>
            </a:br>
            <a:r>
              <a:rPr lang="en-GB" err="1" smtClean="0">
                <a:latin typeface="Consolas" panose="020B0609020204030204" pitchFamily="49" charset="0"/>
              </a:rPr>
              <a:t>def</a:t>
            </a:r>
            <a:r>
              <a:rPr lang="en-GB" smtClean="0">
                <a:latin typeface="Consolas" panose="020B0609020204030204" pitchFamily="49" charset="0"/>
              </a:rPr>
              <a:t> </a:t>
            </a:r>
            <a:r>
              <a:rPr lang="en-GB" err="1" smtClean="0">
                <a:latin typeface="Consolas" panose="020B0609020204030204" pitchFamily="49" charset="0"/>
              </a:rPr>
              <a:t>get_position</a:t>
            </a:r>
            <a:r>
              <a:rPr lang="en-GB" smtClean="0">
                <a:latin typeface="Consolas" panose="020B0609020204030204" pitchFamily="49" charset="0"/>
              </a:rPr>
              <a:t>(self):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smtClean="0">
                <a:latin typeface="Consolas" panose="020B0609020204030204" pitchFamily="49" charset="0"/>
              </a:rPr>
              <a:t>   return “P{:04X}”.format(self._</a:t>
            </a:r>
            <a:r>
              <a:rPr lang="en-GB" err="1" smtClean="0">
                <a:latin typeface="Consolas" panose="020B0609020204030204" pitchFamily="49" charset="0"/>
              </a:rPr>
              <a:t>device.get_position</a:t>
            </a:r>
            <a:r>
              <a:rPr lang="en-GB" smtClean="0">
                <a:latin typeface="Consolas" panose="020B0609020204030204" pitchFamily="49" charset="0"/>
              </a:rPr>
              <a:t>()) </a:t>
            </a:r>
            <a:endParaRPr lang="en-GB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33826" y="3423440"/>
            <a:ext cx="7172324" cy="12112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err="1" smtClean="0">
                <a:latin typeface="Consolas" panose="020B0609020204030204" pitchFamily="49" charset="0"/>
              </a:rPr>
              <a:t>def</a:t>
            </a:r>
            <a:r>
              <a:rPr lang="en-GB" smtClean="0">
                <a:latin typeface="Consolas" panose="020B0609020204030204" pitchFamily="49" charset="0"/>
              </a:rPr>
              <a:t> </a:t>
            </a:r>
            <a:r>
              <a:rPr lang="en-GB" err="1" smtClean="0">
                <a:latin typeface="Consolas" panose="020B0609020204030204" pitchFamily="49" charset="0"/>
              </a:rPr>
              <a:t>get_position</a:t>
            </a:r>
            <a:r>
              <a:rPr lang="en-GB" smtClean="0">
                <a:latin typeface="Consolas" panose="020B0609020204030204" pitchFamily="49" charset="0"/>
              </a:rPr>
              <a:t>(self):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smtClean="0">
                <a:latin typeface="Consolas" panose="020B0609020204030204" pitchFamily="49" charset="0"/>
              </a:rPr>
              <a:t>   return </a:t>
            </a:r>
            <a:r>
              <a:rPr lang="en-GB" err="1" smtClean="0">
                <a:latin typeface="Consolas" panose="020B0609020204030204" pitchFamily="49" charset="0"/>
              </a:rPr>
              <a:t>self.position</a:t>
            </a:r>
            <a:r>
              <a:rPr lang="en-GB">
                <a:latin typeface="Consolas" panose="020B0609020204030204" pitchFamily="49" charset="0"/>
              </a:rPr>
              <a:t>	</a:t>
            </a:r>
            <a:endParaRPr lang="en-GB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err="1" smtClean="0">
                <a:latin typeface="Consolas" panose="020B0609020204030204" pitchFamily="49" charset="0"/>
              </a:rPr>
              <a:t>def</a:t>
            </a:r>
            <a:r>
              <a:rPr lang="en-GB" smtClean="0">
                <a:latin typeface="Consolas" panose="020B0609020204030204" pitchFamily="49" charset="0"/>
              </a:rPr>
              <a:t> </a:t>
            </a:r>
            <a:r>
              <a:rPr lang="en-GB" err="1" smtClean="0">
                <a:latin typeface="Consolas" panose="020B0609020204030204" pitchFamily="49" charset="0"/>
              </a:rPr>
              <a:t>set_position</a:t>
            </a:r>
            <a:r>
              <a:rPr lang="en-GB" smtClean="0">
                <a:latin typeface="Consolas" panose="020B0609020204030204" pitchFamily="49" charset="0"/>
              </a:rPr>
              <a:t>(self, value):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mtClean="0">
                <a:latin typeface="Consolas" panose="020B0609020204030204" pitchFamily="49" charset="0"/>
              </a:rPr>
              <a:t>    </a:t>
            </a:r>
            <a:r>
              <a:rPr lang="en-GB" err="1" smtClean="0">
                <a:latin typeface="Consolas" panose="020B0609020204030204" pitchFamily="49" charset="0"/>
              </a:rPr>
              <a:t>self.position</a:t>
            </a:r>
            <a:r>
              <a:rPr lang="en-GB" smtClean="0">
                <a:latin typeface="Consolas" panose="020B0609020204030204" pitchFamily="49" charset="0"/>
              </a:rPr>
              <a:t> = value </a:t>
            </a:r>
            <a:endParaRPr lang="en-GB">
              <a:latin typeface="Consolas" panose="020B06090202040302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0048" y="3423439"/>
            <a:ext cx="3114677" cy="1211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smtClean="0"/>
              <a:t>Device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mtClean="0"/>
              <a:t>Holds the </a:t>
            </a:r>
            <a:r>
              <a:rPr lang="en-GB" smtClean="0"/>
              <a:t>values</a:t>
            </a:r>
            <a:r>
              <a:rPr lang="en-GB"/>
              <a:t> </a:t>
            </a:r>
            <a:r>
              <a:rPr lang="en-GB" smtClean="0"/>
              <a:t>and might perform manipulations that don’t depend on the device’s state.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22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" y="288925"/>
            <a:ext cx="10515600" cy="1325563"/>
          </a:xfrm>
        </p:spPr>
        <p:txBody>
          <a:bodyPr/>
          <a:lstStyle/>
          <a:p>
            <a:r>
              <a:rPr lang="en-GB"/>
              <a:t>Devsim (Lewis) </a:t>
            </a:r>
            <a:r>
              <a:rPr lang="en-GB"/>
              <a:t>– </a:t>
            </a:r>
            <a:r>
              <a:rPr lang="en-GB" smtClean="0"/>
              <a:t>state examples</a:t>
            </a:r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27145" y="5289072"/>
            <a:ext cx="7172323" cy="14089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mtClean="0">
                <a:latin typeface="Consolas" panose="020B0609020204030204" pitchFamily="49" charset="0"/>
              </a:rPr>
              <a:t>class </a:t>
            </a:r>
            <a:r>
              <a:rPr lang="en-GB" err="1" smtClean="0">
                <a:latin typeface="Consolas" panose="020B0609020204030204" pitchFamily="49" charset="0"/>
              </a:rPr>
              <a:t>StoppingState</a:t>
            </a:r>
            <a:r>
              <a:rPr lang="en-GB" smtClean="0">
                <a:latin typeface="Consolas" panose="020B0609020204030204" pitchFamily="49" charset="0"/>
              </a:rPr>
              <a:t>(State):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mtClean="0">
                <a:latin typeface="Consolas" panose="020B0609020204030204" pitchFamily="49" charset="0"/>
              </a:rPr>
              <a:t>    </a:t>
            </a:r>
            <a:r>
              <a:rPr lang="en-GB" err="1" smtClean="0">
                <a:latin typeface="Consolas" panose="020B0609020204030204" pitchFamily="49" charset="0"/>
              </a:rPr>
              <a:t>def</a:t>
            </a:r>
            <a:r>
              <a:rPr lang="en-GB" smtClean="0">
                <a:latin typeface="Consolas" panose="020B0609020204030204" pitchFamily="49" charset="0"/>
              </a:rPr>
              <a:t> </a:t>
            </a:r>
            <a:r>
              <a:rPr lang="en-GB" err="1" smtClean="0">
                <a:latin typeface="Consolas" panose="020B0609020204030204" pitchFamily="49" charset="0"/>
              </a:rPr>
              <a:t>in_state</a:t>
            </a:r>
            <a:r>
              <a:rPr lang="en-GB" smtClean="0">
                <a:latin typeface="Consolas" panose="020B0609020204030204" pitchFamily="49" charset="0"/>
              </a:rPr>
              <a:t>(self, </a:t>
            </a:r>
            <a:r>
              <a:rPr lang="en-GB" err="1" smtClean="0">
                <a:latin typeface="Consolas" panose="020B0609020204030204" pitchFamily="49" charset="0"/>
              </a:rPr>
              <a:t>dt</a:t>
            </a:r>
            <a:r>
              <a:rPr lang="en-GB" smtClean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 </a:t>
            </a:r>
            <a:r>
              <a:rPr lang="en-GB" smtClean="0">
                <a:latin typeface="Consolas" panose="020B0609020204030204" pitchFamily="49" charset="0"/>
              </a:rPr>
              <a:t>       device = </a:t>
            </a:r>
            <a:r>
              <a:rPr lang="en-GB" err="1" smtClean="0">
                <a:latin typeface="Consolas" panose="020B0609020204030204" pitchFamily="49" charset="0"/>
              </a:rPr>
              <a:t>self._context</a:t>
            </a:r>
            <a:endParaRPr lang="en-GB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mtClean="0">
                <a:latin typeface="Consolas" panose="020B0609020204030204" pitchFamily="49" charset="0"/>
              </a:rPr>
              <a:t>        </a:t>
            </a:r>
            <a:r>
              <a:rPr lang="en-GB" err="1" smtClean="0">
                <a:latin typeface="Consolas" panose="020B0609020204030204" pitchFamily="49" charset="0"/>
              </a:rPr>
              <a:t>device.set_speed</a:t>
            </a:r>
            <a:r>
              <a:rPr lang="en-GB" smtClean="0">
                <a:latin typeface="Consolas" panose="020B0609020204030204" pitchFamily="49" charset="0"/>
              </a:rPr>
              <a:t>(</a:t>
            </a:r>
            <a:r>
              <a:rPr lang="en-GB" err="1" smtClean="0">
                <a:latin typeface="Consolas" panose="020B0609020204030204" pitchFamily="49" charset="0"/>
              </a:rPr>
              <a:t>approaches.linear</a:t>
            </a:r>
            <a:r>
              <a:rPr lang="en-GB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	</a:t>
            </a:r>
            <a:r>
              <a:rPr lang="en-GB" smtClean="0">
                <a:latin typeface="Consolas" panose="020B0609020204030204" pitchFamily="49" charset="0"/>
              </a:rPr>
              <a:t>	</a:t>
            </a:r>
            <a:r>
              <a:rPr lang="en-GB" err="1" smtClean="0">
                <a:latin typeface="Consolas" panose="020B0609020204030204" pitchFamily="49" charset="0"/>
              </a:rPr>
              <a:t>device.get_speed</a:t>
            </a:r>
            <a:r>
              <a:rPr lang="en-GB" smtClean="0">
                <a:latin typeface="Consolas" panose="020B0609020204030204" pitchFamily="49" charset="0"/>
              </a:rPr>
              <a:t>(), 0, 0.1, </a:t>
            </a:r>
            <a:r>
              <a:rPr lang="en-GB" err="1" smtClean="0">
                <a:latin typeface="Consolas" panose="020B0609020204030204" pitchFamily="49" charset="0"/>
              </a:rPr>
              <a:t>dt</a:t>
            </a:r>
            <a:r>
              <a:rPr lang="en-GB" smtClean="0">
                <a:latin typeface="Consolas" panose="020B0609020204030204" pitchFamily="49" charset="0"/>
              </a:rPr>
              <a:t>))</a:t>
            </a:r>
            <a:endParaRPr lang="en-GB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4790" y="1402080"/>
            <a:ext cx="3238503" cy="1136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smtClean="0"/>
              <a:t>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mtClean="0"/>
              <a:t>Perform </a:t>
            </a:r>
            <a:r>
              <a:rPr lang="en-GB" err="1" smtClean="0"/>
              <a:t>stateful</a:t>
            </a:r>
            <a:r>
              <a:rPr lang="en-GB" smtClean="0"/>
              <a:t> manipulations of the data, e.g. approach a </a:t>
            </a:r>
            <a:r>
              <a:rPr lang="en-GB" err="1" smtClean="0"/>
              <a:t>setpoint</a:t>
            </a:r>
            <a:r>
              <a:rPr lang="en-GB" smtClean="0"/>
              <a:t> linearly.</a:t>
            </a:r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27145" y="1402080"/>
            <a:ext cx="7172323" cy="38023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 def _get_state_handlers(self):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        </a:t>
            </a:r>
            <a:r>
              <a:rPr lang="en-GB">
                <a:latin typeface="Consolas" panose="020B0609020204030204" pitchFamily="49" charset="0"/>
              </a:rPr>
              <a:t>return </a:t>
            </a:r>
            <a:r>
              <a:rPr lang="en-GB" smtClean="0">
                <a:latin typeface="Consolas" panose="020B0609020204030204" pitchFamily="49" charset="0"/>
              </a:rPr>
              <a:t>{‘going': GoingState</a:t>
            </a:r>
            <a:r>
              <a:rPr lang="en-GB"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             </a:t>
            </a:r>
            <a:r>
              <a:rPr lang="en-GB" smtClean="0">
                <a:latin typeface="Consolas" panose="020B0609020204030204" pitchFamily="49" charset="0"/>
              </a:rPr>
              <a:t>   'stopped</a:t>
            </a:r>
            <a:r>
              <a:rPr lang="en-GB">
                <a:latin typeface="Consolas" panose="020B0609020204030204" pitchFamily="49" charset="0"/>
              </a:rPr>
              <a:t>': </a:t>
            </a:r>
            <a:r>
              <a:rPr lang="en-GB" smtClean="0">
                <a:latin typeface="Consolas" panose="020B0609020204030204" pitchFamily="49" charset="0"/>
              </a:rPr>
              <a:t>StoppedState</a:t>
            </a:r>
            <a:r>
              <a:rPr lang="en-GB"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            </a:t>
            </a:r>
            <a:r>
              <a:rPr lang="en-GB" smtClean="0">
                <a:latin typeface="Consolas" panose="020B0609020204030204" pitchFamily="49" charset="0"/>
              </a:rPr>
              <a:t>    'stopping': StoppingState()  }</a:t>
            </a:r>
            <a:endParaRPr lang="en-GB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    def _get_initial_state(self):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        </a:t>
            </a:r>
            <a:r>
              <a:rPr lang="en-GB">
                <a:latin typeface="Consolas" panose="020B0609020204030204" pitchFamily="49" charset="0"/>
              </a:rPr>
              <a:t>return </a:t>
            </a:r>
            <a:r>
              <a:rPr lang="en-GB" smtClean="0">
                <a:latin typeface="Consolas" panose="020B0609020204030204" pitchFamily="49" charset="0"/>
              </a:rPr>
              <a:t>‘stopped’</a:t>
            </a:r>
            <a:endParaRPr lang="en-GB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    def _get_transition_handlers(self):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        return OrderedDict([</a:t>
            </a: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            </a:t>
            </a:r>
            <a:r>
              <a:rPr lang="en-GB" smtClean="0">
                <a:latin typeface="Consolas" panose="020B0609020204030204" pitchFamily="49" charset="0"/>
              </a:rPr>
              <a:t>((‘stopped', ‘going'), </a:t>
            </a:r>
            <a:r>
              <a:rPr lang="en-GB">
                <a:latin typeface="Consolas" panose="020B0609020204030204" pitchFamily="49" charset="0"/>
              </a:rPr>
              <a:t>lambda</a:t>
            </a:r>
            <a:r>
              <a:rPr lang="en-GB">
                <a:latin typeface="Consolas" panose="020B0609020204030204" pitchFamily="49" charset="0"/>
              </a:rPr>
              <a:t>: </a:t>
            </a:r>
            <a:r>
              <a:rPr lang="en-GB" smtClean="0">
                <a:latin typeface="Consolas" panose="020B0609020204030204" pitchFamily="49" charset="0"/>
              </a:rPr>
              <a:t>self.motor_enabled is True),</a:t>
            </a:r>
            <a:endParaRPr lang="en-GB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            </a:t>
            </a:r>
            <a:r>
              <a:rPr lang="en-GB" smtClean="0">
                <a:latin typeface="Consolas" panose="020B0609020204030204" pitchFamily="49" charset="0"/>
              </a:rPr>
              <a:t>((‘going', 'stopping'), </a:t>
            </a:r>
            <a:r>
              <a:rPr lang="en-GB">
                <a:latin typeface="Consolas" panose="020B0609020204030204" pitchFamily="49" charset="0"/>
              </a:rPr>
              <a:t>lambda</a:t>
            </a:r>
            <a:r>
              <a:rPr lang="en-GB">
                <a:latin typeface="Consolas" panose="020B0609020204030204" pitchFamily="49" charset="0"/>
              </a:rPr>
              <a:t>: </a:t>
            </a:r>
            <a:r>
              <a:rPr lang="en-GB" smtClean="0">
                <a:latin typeface="Consolas" panose="020B0609020204030204" pitchFamily="49" charset="0"/>
              </a:rPr>
              <a:t>self.motor_enabled </a:t>
            </a:r>
            <a:r>
              <a:rPr lang="en-GB">
                <a:latin typeface="Consolas" panose="020B0609020204030204" pitchFamily="49" charset="0"/>
              </a:rPr>
              <a:t>is </a:t>
            </a:r>
            <a:r>
              <a:rPr lang="en-GB" smtClean="0">
                <a:latin typeface="Consolas" panose="020B0609020204030204" pitchFamily="49" charset="0"/>
              </a:rPr>
              <a:t>False),</a:t>
            </a:r>
            <a:endParaRPr lang="en-GB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            </a:t>
            </a:r>
            <a:r>
              <a:rPr lang="en-GB">
                <a:latin typeface="Consolas" panose="020B0609020204030204" pitchFamily="49" charset="0"/>
              </a:rPr>
              <a:t>((</a:t>
            </a:r>
            <a:r>
              <a:rPr lang="en-GB" smtClean="0">
                <a:latin typeface="Consolas" panose="020B0609020204030204" pitchFamily="49" charset="0"/>
              </a:rPr>
              <a:t>'stopping', </a:t>
            </a:r>
            <a:r>
              <a:rPr lang="en-GB">
                <a:latin typeface="Consolas" panose="020B0609020204030204" pitchFamily="49" charset="0"/>
              </a:rPr>
              <a:t>'stopped'), lambda</a:t>
            </a:r>
            <a:r>
              <a:rPr lang="en-GB">
                <a:latin typeface="Consolas" panose="020B0609020204030204" pitchFamily="49" charset="0"/>
              </a:rPr>
              <a:t>: </a:t>
            </a:r>
            <a:r>
              <a:rPr lang="en-GB" smtClean="0">
                <a:latin typeface="Consolas" panose="020B0609020204030204" pitchFamily="49" charset="0"/>
              </a:rPr>
              <a:t>self.speed == 0),</a:t>
            </a:r>
            <a:endParaRPr lang="en-GB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>
                <a:latin typeface="Consolas" panose="020B0609020204030204" pitchFamily="49" charset="0"/>
              </a:rPr>
              <a:t>        ])</a:t>
            </a:r>
            <a:endParaRPr lang="en-GB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74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Connecting </a:t>
            </a:r>
            <a:r>
              <a:rPr lang="en-GB" err="1" smtClean="0"/>
              <a:t>LeWiS</a:t>
            </a:r>
            <a:r>
              <a:rPr lang="en-GB" smtClean="0"/>
              <a:t> to the IOC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590675"/>
            <a:ext cx="11068051" cy="5067300"/>
          </a:xfrm>
        </p:spPr>
        <p:txBody>
          <a:bodyPr>
            <a:normAutofit lnSpcReduction="10000"/>
          </a:bodyPr>
          <a:lstStyle/>
          <a:p>
            <a:r>
              <a:rPr lang="en-GB" smtClean="0"/>
              <a:t>Start </a:t>
            </a:r>
            <a:r>
              <a:rPr lang="en-GB" err="1" smtClean="0"/>
              <a:t>LeWiS</a:t>
            </a:r>
            <a:r>
              <a:rPr lang="en-GB" smtClean="0"/>
              <a:t> with a command like:</a:t>
            </a:r>
          </a:p>
          <a:p>
            <a:pPr marL="457200" lvl="1" indent="0">
              <a:buNone/>
            </a:pPr>
            <a:r>
              <a:rPr lang="en-GB" err="1" smtClean="0">
                <a:latin typeface="Consolas" panose="020B0609020204030204" pitchFamily="49" charset="0"/>
              </a:rPr>
              <a:t>lewis</a:t>
            </a:r>
            <a:r>
              <a:rPr lang="en-GB" smtClean="0">
                <a:latin typeface="Consolas" panose="020B0609020204030204" pitchFamily="49" charset="0"/>
              </a:rPr>
              <a:t> -r 127.0.0.1:10000 </a:t>
            </a:r>
          </a:p>
          <a:p>
            <a:pPr marL="457200" lvl="1" indent="0">
              <a:buNone/>
            </a:pPr>
            <a:r>
              <a:rPr lang="en-GB" smtClean="0">
                <a:latin typeface="Consolas" panose="020B0609020204030204" pitchFamily="49" charset="0"/>
              </a:rPr>
              <a:t>-p stream </a:t>
            </a:r>
          </a:p>
          <a:p>
            <a:pPr marL="457200" lvl="1" indent="0">
              <a:buNone/>
            </a:pPr>
            <a:r>
              <a:rPr lang="en-GB" smtClean="0">
                <a:latin typeface="Consolas" panose="020B0609020204030204" pitchFamily="49" charset="0"/>
              </a:rPr>
              <a:t>-a C:\Instrument\Apps\EPICS\support\DeviceEmulator\master </a:t>
            </a:r>
          </a:p>
          <a:p>
            <a:pPr marL="457200" lvl="1" indent="0">
              <a:buNone/>
            </a:pPr>
            <a:r>
              <a:rPr lang="en-GB" smtClean="0">
                <a:latin typeface="Consolas" panose="020B0609020204030204" pitchFamily="49" charset="0"/>
              </a:rPr>
              <a:t>-k </a:t>
            </a:r>
            <a:r>
              <a:rPr lang="en-GB" err="1" smtClean="0">
                <a:latin typeface="Consolas" panose="020B0609020204030204" pitchFamily="49" charset="0"/>
              </a:rPr>
              <a:t>lewis_emulators</a:t>
            </a:r>
            <a:r>
              <a:rPr lang="en-GB" smtClean="0">
                <a:latin typeface="Consolas" panose="020B0609020204030204" pitchFamily="49" charset="0"/>
              </a:rPr>
              <a:t> my_device</a:t>
            </a:r>
          </a:p>
          <a:p>
            <a:pPr marL="457200" lvl="1" indent="0">
              <a:buNone/>
            </a:pPr>
            <a:r>
              <a:rPr lang="en-GB" smtClean="0">
                <a:latin typeface="Consolas" panose="020B0609020204030204" pitchFamily="49" charset="0"/>
              </a:rPr>
              <a:t>-- --bind-address localhost --port 57677</a:t>
            </a:r>
            <a:endParaRPr lang="en-GB">
              <a:latin typeface="Consolas" panose="020B0609020204030204" pitchFamily="49" charset="0"/>
            </a:endParaRPr>
          </a:p>
          <a:p>
            <a:r>
              <a:rPr lang="en-GB" smtClean="0"/>
              <a:t>Start the IOC in </a:t>
            </a:r>
            <a:r>
              <a:rPr lang="en-GB" err="1" smtClean="0"/>
              <a:t>Devsim</a:t>
            </a:r>
            <a:r>
              <a:rPr lang="en-GB" smtClean="0"/>
              <a:t> </a:t>
            </a:r>
            <a:r>
              <a:rPr lang="en-GB" smtClean="0"/>
              <a:t>mode, </a:t>
            </a:r>
            <a:r>
              <a:rPr lang="en-GB" b="1" smtClean="0"/>
              <a:t>ensure the port is the same as above!</a:t>
            </a:r>
            <a:endParaRPr lang="en-GB" b="1" smtClean="0"/>
          </a:p>
          <a:p>
            <a:r>
              <a:rPr lang="en-GB" smtClean="0"/>
              <a:t>You should see the following in the </a:t>
            </a:r>
            <a:r>
              <a:rPr lang="en-GB" err="1" smtClean="0"/>
              <a:t>LeWiS</a:t>
            </a:r>
            <a:r>
              <a:rPr lang="en-GB" smtClean="0"/>
              <a:t> log:</a:t>
            </a:r>
          </a:p>
          <a:p>
            <a:pPr marL="457200" lvl="1" indent="0">
              <a:buNone/>
            </a:pPr>
            <a:r>
              <a:rPr lang="en-GB" sz="1700" err="1" smtClean="0">
                <a:latin typeface="Consolas" panose="020B0609020204030204" pitchFamily="49" charset="0"/>
              </a:rPr>
              <a:t>lewis.FermichopperStreamInterface.StreamServer</a:t>
            </a:r>
            <a:r>
              <a:rPr lang="en-GB" sz="1700" smtClean="0">
                <a:latin typeface="Consolas" panose="020B0609020204030204" pitchFamily="49" charset="0"/>
              </a:rPr>
              <a:t>: Listening on </a:t>
            </a:r>
            <a:r>
              <a:rPr lang="en-GB" sz="1700" smtClean="0">
                <a:latin typeface="Consolas" panose="020B0609020204030204" pitchFamily="49" charset="0"/>
              </a:rPr>
              <a:t>127.0.0.1:57677</a:t>
            </a:r>
            <a:endParaRPr lang="en-GB" sz="170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700" err="1" smtClean="0">
                <a:latin typeface="Consolas" panose="020B0609020204030204" pitchFamily="49" charset="0"/>
              </a:rPr>
              <a:t>lewis.FermichopperStreamInterface.StreamHandler</a:t>
            </a:r>
            <a:r>
              <a:rPr lang="en-GB" sz="1700" smtClean="0">
                <a:latin typeface="Consolas" panose="020B0609020204030204" pitchFamily="49" charset="0"/>
              </a:rPr>
              <a:t>: Client connected from 127.0.0.1:54313</a:t>
            </a:r>
            <a:br>
              <a:rPr lang="en-GB" sz="1700" smtClean="0">
                <a:latin typeface="Consolas" panose="020B0609020204030204" pitchFamily="49" charset="0"/>
              </a:rPr>
            </a:br>
            <a:endParaRPr lang="en-GB" sz="1700" smtClean="0">
              <a:latin typeface="Consolas" panose="020B0609020204030204" pitchFamily="49" charset="0"/>
            </a:endParaRPr>
          </a:p>
          <a:p>
            <a:r>
              <a:rPr lang="en-GB" smtClean="0"/>
              <a:t>If you can’t get it to work, see </a:t>
            </a:r>
            <a:r>
              <a:rPr lang="en-GB" sz="2100" smtClean="0">
                <a:hlinkClick r:id="rId2"/>
              </a:rPr>
              <a:t>https://github.com/ISISComputingGroup/ibex_developers_manual/wiki/Emulating-Devices#troubleshooting</a:t>
            </a:r>
            <a:endParaRPr lang="en-GB" sz="2100" smtClean="0"/>
          </a:p>
        </p:txBody>
      </p:sp>
    </p:spTree>
    <p:extLst>
      <p:ext uri="{BB962C8B-B14F-4D97-AF65-F5344CB8AC3E}">
        <p14:creationId xmlns:p14="http://schemas.microsoft.com/office/powerpoint/2010/main" val="748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IOC testing framework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Runs tests against the IOC in both </a:t>
            </a:r>
            <a:r>
              <a:rPr lang="en-GB" err="1" smtClean="0"/>
              <a:t>Recsim</a:t>
            </a:r>
            <a:r>
              <a:rPr lang="en-GB" smtClean="0"/>
              <a:t> and Devsim modes</a:t>
            </a:r>
            <a:endParaRPr lang="en-GB"/>
          </a:p>
          <a:p>
            <a:r>
              <a:rPr lang="en-GB" smtClean="0"/>
              <a:t>Fairly new to the project, so if you find something missing, add it!</a:t>
            </a:r>
          </a:p>
          <a:p>
            <a:r>
              <a:rPr lang="en-GB" smtClean="0"/>
              <a:t>Runs on Jenkins</a:t>
            </a:r>
          </a:p>
          <a:p>
            <a:r>
              <a:rPr lang="en-GB" smtClean="0"/>
              <a:t>Verify that IOC behaviour is unchanged when making changes to </a:t>
            </a:r>
            <a:r>
              <a:rPr lang="en-GB" smtClean="0"/>
              <a:t>it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55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IOC testing framework - setup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mtClean="0"/>
              <a:t>st.cmd should be modified to use the EMULATOR_PORT macro in </a:t>
            </a:r>
            <a:r>
              <a:rPr lang="en-GB" err="1" smtClean="0"/>
              <a:t>devsim</a:t>
            </a:r>
            <a:r>
              <a:rPr lang="en-GB" smtClean="0"/>
              <a:t> </a:t>
            </a:r>
            <a:r>
              <a:rPr lang="en-GB" smtClean="0"/>
              <a:t>mode. For newer IOCs this command will already exist.</a:t>
            </a:r>
            <a:endParaRPr lang="en-GB" smtClean="0"/>
          </a:p>
          <a:p>
            <a:pPr marL="457200" lvl="1" indent="0">
              <a:buNone/>
            </a:pPr>
            <a:r>
              <a:rPr lang="en-GB" smtClean="0">
                <a:latin typeface="Consolas" panose="020B0609020204030204" pitchFamily="49" charset="0"/>
              </a:rPr>
              <a:t>## For unit testing:</a:t>
            </a:r>
          </a:p>
          <a:p>
            <a:pPr marL="457200" lvl="1" indent="0">
              <a:buNone/>
            </a:pPr>
            <a:r>
              <a:rPr lang="en-GB" smtClean="0">
                <a:latin typeface="Consolas" panose="020B0609020204030204" pitchFamily="49" charset="0"/>
              </a:rPr>
              <a:t>$(IFDEVSIM) </a:t>
            </a:r>
            <a:r>
              <a:rPr lang="en-GB" err="1" smtClean="0">
                <a:latin typeface="Consolas" panose="020B0609020204030204" pitchFamily="49" charset="0"/>
              </a:rPr>
              <a:t>drvAsynIPPortConfigure</a:t>
            </a:r>
            <a:r>
              <a:rPr lang="en-GB" smtClean="0"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GB">
                <a:latin typeface="Consolas" panose="020B0609020204030204" pitchFamily="49" charset="0"/>
              </a:rPr>
              <a:t>	</a:t>
            </a:r>
            <a:r>
              <a:rPr lang="en-GB" smtClean="0">
                <a:latin typeface="Consolas" panose="020B0609020204030204" pitchFamily="49" charset="0"/>
              </a:rPr>
              <a:t>"$(DEVICE)", "localhost:$(EMULATOR_PORT=)")</a:t>
            </a:r>
          </a:p>
          <a:p>
            <a:r>
              <a:rPr lang="en-GB" smtClean="0"/>
              <a:t>To add a another suite of tests:</a:t>
            </a:r>
          </a:p>
          <a:p>
            <a:pPr lvl="1"/>
            <a:r>
              <a:rPr lang="en-GB"/>
              <a:t>Create a Python file with the same name as the Lewis device (for </a:t>
            </a:r>
            <a:r>
              <a:rPr lang="en-GB" smtClean="0"/>
              <a:t>example: linkam_t95</a:t>
            </a:r>
            <a:r>
              <a:rPr lang="en-GB"/>
              <a:t>). </a:t>
            </a:r>
            <a:r>
              <a:rPr lang="en-GB" b="1"/>
              <a:t>This should be lowercase</a:t>
            </a:r>
            <a:r>
              <a:rPr lang="en-GB"/>
              <a:t>.</a:t>
            </a:r>
          </a:p>
          <a:p>
            <a:pPr lvl="1"/>
            <a:r>
              <a:rPr lang="en-GB"/>
              <a:t>Create a class in it with the same name as the file but with the first letter </a:t>
            </a:r>
            <a:r>
              <a:rPr lang="en-GB" err="1"/>
              <a:t>capitialised</a:t>
            </a:r>
            <a:r>
              <a:rPr lang="en-GB"/>
              <a:t> and "Tests" appended (for example: Linkam_t95Tests).</a:t>
            </a:r>
          </a:p>
          <a:p>
            <a:pPr lvl="1"/>
            <a:r>
              <a:rPr lang="en-GB"/>
              <a:t>Fill the class with tests.</a:t>
            </a:r>
          </a:p>
          <a:p>
            <a:pPr lvl="1"/>
            <a:r>
              <a:rPr lang="en-GB" smtClean="0"/>
              <a:t>Add your new tests to </a:t>
            </a:r>
            <a:r>
              <a:rPr lang="en-GB" smtClean="0">
                <a:latin typeface="Consolas" panose="020B0609020204030204" pitchFamily="49" charset="0"/>
              </a:rPr>
              <a:t>run_all_tests.bat</a:t>
            </a:r>
            <a:r>
              <a:rPr lang="en-GB" smtClean="0"/>
              <a:t>, this is the easiest way to run your new tests.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1312</Words>
  <Application>Microsoft Office PowerPoint</Application>
  <PresentationFormat>Widescreen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Office Theme</vt:lpstr>
      <vt:lpstr>Emulators &amp; IOC testing</vt:lpstr>
      <vt:lpstr>Simulating a device</vt:lpstr>
      <vt:lpstr>Recsim (Extract from eurotherm)</vt:lpstr>
      <vt:lpstr>Devsim (Lewis) - components</vt:lpstr>
      <vt:lpstr>Devsim (Lewis) – examples</vt:lpstr>
      <vt:lpstr>Devsim (Lewis) – state examples</vt:lpstr>
      <vt:lpstr>Connecting LeWiS to the IOC</vt:lpstr>
      <vt:lpstr>IOC testing framework</vt:lpstr>
      <vt:lpstr>IOC testing framework - setup</vt:lpstr>
      <vt:lpstr>IOC testing framework - logs</vt:lpstr>
      <vt:lpstr>IOC test framework – structure of a test</vt:lpstr>
      <vt:lpstr>IOC testing framework – setting values</vt:lpstr>
      <vt:lpstr>IOC test framework - assertions</vt:lpstr>
      <vt:lpstr>IOC test framework – skip tests in RECSIM</vt:lpstr>
      <vt:lpstr>IOC test framework – avoid test-ordering races</vt:lpstr>
      <vt:lpstr>IOC test framework – parametrized tests</vt:lpstr>
      <vt:lpstr>IOC test framework – rounding errors</vt:lpstr>
      <vt:lpstr>IOC test framework – test PINI records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Emulators &amp; IOC testing</dc:title>
  <dc:creator>Willemsen, Thomas (Tessella,RAL,ISIS)</dc:creator>
  <cp:lastModifiedBy>Willemsen, Thomas (Tessella,RAL,ISIS)</cp:lastModifiedBy>
  <cp:revision>51</cp:revision>
  <dcterms:created xsi:type="dcterms:W3CDTF">2017-07-26T08:31:26Z</dcterms:created>
  <dcterms:modified xsi:type="dcterms:W3CDTF">2017-07-28T12:48:46Z</dcterms:modified>
</cp:coreProperties>
</file>