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40"/>
  </p:notesMasterIdLst>
  <p:sldIdLst>
    <p:sldId id="299" r:id="rId5"/>
    <p:sldId id="270" r:id="rId6"/>
    <p:sldId id="298" r:id="rId7"/>
    <p:sldId id="287" r:id="rId8"/>
    <p:sldId id="288"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1" r:id="rId30"/>
    <p:sldId id="322" r:id="rId31"/>
    <p:sldId id="323" r:id="rId32"/>
    <p:sldId id="324" r:id="rId33"/>
    <p:sldId id="325" r:id="rId34"/>
    <p:sldId id="326" r:id="rId35"/>
    <p:sldId id="327" r:id="rId36"/>
    <p:sldId id="328" r:id="rId37"/>
    <p:sldId id="272" r:id="rId38"/>
    <p:sldId id="274"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100" d="100"/>
          <a:sy n="100" d="100"/>
        </p:scale>
        <p:origin x="-1944"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10/07/2017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err="1" smtClean="0">
                <a:solidFill>
                  <a:schemeClr val="tx1"/>
                </a:solidFill>
                <a:effectLst/>
                <a:latin typeface="+mn-lt"/>
                <a:ea typeface="+mn-ea"/>
                <a:cs typeface="+mn-cs"/>
              </a:rPr>
              <a:t>OpenGENIE</a:t>
            </a:r>
            <a:r>
              <a:rPr lang="en-GB" sz="1200" b="0" i="0" kern="1200" baseline="0" dirty="0" smtClean="0">
                <a:solidFill>
                  <a:schemeClr val="tx1"/>
                </a:solidFill>
                <a:effectLst/>
                <a:latin typeface="+mn-lt"/>
                <a:ea typeface="+mn-ea"/>
                <a:cs typeface="+mn-cs"/>
              </a:rPr>
              <a:t>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https://github.com/ISISComputingGroup/ibex_user_manual/wiki/genie_python-and-Ibex-%28Converting-from-OpenGENIE%29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https://github.com/ISISComputingGroup/ibex_user_manual/wiki/genie_python-and-Ibex-%28Converting-from-OpenGENIE%29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a:t>
            </a:r>
            <a:r>
              <a:rPr lang="en-GB" dirty="0" err="1" smtClean="0"/>
              <a:t>i</a:t>
            </a:r>
            <a:r>
              <a:rPr lang="en-GB" dirty="0" smtClean="0"/>
              <a:t>*</a:t>
            </a:r>
            <a:r>
              <a:rPr lang="en-GB" dirty="0" err="1" smtClean="0"/>
              <a:t>step_size</a:t>
            </a:r>
            <a:r>
              <a:rPr lang="en-GB" dirty="0" smtClean="0"/>
              <a:t>) % 360” to avoid</a:t>
            </a:r>
            <a:r>
              <a:rPr lang="en-GB" baseline="0" dirty="0" smtClean="0"/>
              <a:t> needing to increment step size and do modulo in one step</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34</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Un-named </a:t>
            </a:r>
            <a:r>
              <a:rPr lang="en-GB" dirty="0" smtClean="0"/>
              <a:t>arguments will be interpreted in the order of the function definition. </a:t>
            </a:r>
            <a:r>
              <a:rPr lang="en-GB" dirty="0" smtClean="0"/>
              <a:t>Named </a:t>
            </a:r>
            <a:r>
              <a:rPr lang="en-GB" dirty="0" smtClean="0"/>
              <a:t>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a:t>
            </a:r>
            <a:r>
              <a:rPr lang="en-GB" dirty="0" smtClean="0"/>
              <a:t>(seconds=10)``. Wait for 10 seconds</a:t>
            </a:r>
          </a:p>
          <a:p>
            <a:pPr marL="171450" indent="-171450">
              <a:buFontTx/>
              <a:buChar char="-"/>
            </a:pPr>
            <a:r>
              <a:rPr lang="en-GB" dirty="0" smtClean="0"/>
              <a:t>``</a:t>
            </a:r>
            <a:r>
              <a:rPr lang="en-GB" dirty="0" err="1" smtClean="0"/>
              <a:t>g.waitfor</a:t>
            </a:r>
            <a:r>
              <a:rPr lang="en-GB" dirty="0" smtClean="0"/>
              <a:t>(minutes=10)``. Wait for 10 minutes</a:t>
            </a:r>
          </a:p>
          <a:p>
            <a:pPr marL="171450" indent="-171450">
              <a:buFontTx/>
              <a:buChar char="-"/>
            </a:pPr>
            <a:r>
              <a:rPr lang="en-GB" dirty="0" smtClean="0"/>
              <a:t>``</a:t>
            </a:r>
            <a:r>
              <a:rPr lang="en-GB" dirty="0" err="1" smtClean="0"/>
              <a:t>g.waitfor</a:t>
            </a:r>
            <a:r>
              <a:rPr lang="en-GB" dirty="0" smtClean="0"/>
              <a:t>(</a:t>
            </a:r>
            <a:r>
              <a:rPr lang="en-GB" dirty="0" err="1" smtClean="0"/>
              <a:t>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a:t>
            </a:r>
            <a:r>
              <a:rPr lang="en-GB" dirty="0" smtClean="0"/>
              <a:t>(</a:t>
            </a:r>
            <a:r>
              <a:rPr lang="en-GB" dirty="0" err="1" smtClean="0"/>
              <a:t>uamps</a:t>
            </a:r>
            <a:r>
              <a:rPr lang="en-GB" dirty="0" smtClean="0"/>
              <a:t>=10, </a:t>
            </a:r>
            <a:r>
              <a:rPr lang="en-GB" dirty="0" err="1" smtClean="0"/>
              <a:t>maxwait</a:t>
            </a:r>
            <a:r>
              <a:rPr lang="en-GB" dirty="0" smtClean="0"/>
              <a:t>=10)``. Wait for the total received current to reach 10 </a:t>
            </a:r>
            <a:r>
              <a:rPr lang="en-GB" dirty="0" err="1" smtClean="0"/>
              <a:t>uamps</a:t>
            </a:r>
            <a:r>
              <a:rPr lang="en-GB" dirty="0" smtClean="0"/>
              <a:t>, but wait no more than 10 seconds</a:t>
            </a:r>
          </a:p>
          <a:p>
            <a:pPr marL="171450" indent="-171450">
              <a:buFontTx/>
              <a:buChar char="-"/>
            </a:pPr>
            <a:r>
              <a:rPr lang="en-GB" dirty="0" smtClean="0"/>
              <a:t>``</a:t>
            </a:r>
            <a:r>
              <a:rPr lang="en-GB" dirty="0" err="1" smtClean="0"/>
              <a:t>g.waitfor</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10/07/2017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10/07/2017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10/07/2017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10/07/2017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10/07/2017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10/07/2017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10/07/2017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10/07/2017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10/07/2017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10/07/2017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10/07/2017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10/07/2017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970318"/>
          </a:xfrm>
          <a:prstGeom prst="rect">
            <a:avLst/>
          </a:prstGeom>
          <a:noFill/>
        </p:spPr>
        <p:txBody>
          <a:bodyPr wrap="square" rtlCol="0">
            <a:spAutoFit/>
          </a:bodyPr>
          <a:lstStyle/>
          <a:p>
            <a:pPr marL="342900" indent="-342900">
              <a:buFont typeface="Arial" panose="020B0604020202020204" pitchFamily="34" charset="0"/>
              <a:buChar char="•"/>
            </a:pPr>
            <a:r>
              <a:rPr lang="en-GB" sz="2800" dirty="0" smtClean="0"/>
              <a:t>Many standalone </a:t>
            </a:r>
            <a:r>
              <a:rPr lang="en-GB" sz="2800" i="1" dirty="0" err="1" smtClean="0"/>
              <a:t>waitfor</a:t>
            </a:r>
            <a:r>
              <a:rPr lang="en-GB" sz="2800" dirty="0" smtClean="0"/>
              <a:t> functions. A few examples:</a:t>
            </a:r>
            <a:endParaRPr lang="en-GB" sz="2800" dirty="0"/>
          </a:p>
          <a:p>
            <a:pPr marL="800100" lvl="1" indent="-342900">
              <a:buFont typeface="Arial" panose="020B0604020202020204" pitchFamily="34" charset="0"/>
              <a:buChar char="•"/>
            </a:pPr>
            <a:r>
              <a:rPr lang="en-GB" sz="2800" dirty="0" err="1" smtClean="0"/>
              <a:t>waitfor_block</a:t>
            </a:r>
            <a:endParaRPr lang="en-GB" sz="2800" dirty="0" smtClean="0"/>
          </a:p>
          <a:p>
            <a:pPr marL="800100" lvl="1" indent="-342900">
              <a:buFont typeface="Arial" panose="020B0604020202020204" pitchFamily="34" charset="0"/>
              <a:buChar char="•"/>
            </a:pPr>
            <a:r>
              <a:rPr lang="en-GB" sz="2800" dirty="0" err="1" smtClean="0"/>
              <a:t>waitfor_frames</a:t>
            </a:r>
            <a:endParaRPr lang="en-GB" sz="2800" dirty="0" smtClean="0"/>
          </a:p>
          <a:p>
            <a:pPr marL="800100" lvl="1" indent="-342900">
              <a:buFont typeface="Arial" panose="020B0604020202020204" pitchFamily="34" charset="0"/>
              <a:buChar char="•"/>
            </a:pPr>
            <a:r>
              <a:rPr lang="en-GB" sz="2800" dirty="0" smtClean="0">
                <a:solidFill>
                  <a:srgbClr val="00B050"/>
                </a:solidFill>
              </a:rPr>
              <a:t>Use autocomplete to bring up a list of available </a:t>
            </a:r>
            <a:r>
              <a:rPr lang="en-GB" sz="2800" i="1" dirty="0" err="1" smtClean="0">
                <a:solidFill>
                  <a:srgbClr val="00B050"/>
                </a:solidFill>
              </a:rPr>
              <a:t>waitfor</a:t>
            </a:r>
            <a:r>
              <a:rPr lang="en-GB" sz="2800" dirty="0" smtClean="0">
                <a:solidFill>
                  <a:srgbClr val="00B050"/>
                </a:solidFill>
              </a:rPr>
              <a:t> functions</a:t>
            </a:r>
            <a:endParaRPr lang="en-GB" sz="2800" dirty="0">
              <a:solidFill>
                <a:srgbClr val="00B050"/>
              </a:solidFill>
            </a:endParaRPr>
          </a:p>
          <a:p>
            <a:pPr marL="342900" indent="-342900">
              <a:buFont typeface="Arial" panose="020B0604020202020204" pitchFamily="34" charset="0"/>
              <a:buChar char="•"/>
            </a:pPr>
            <a:r>
              <a:rPr lang="en-GB" sz="2800" dirty="0" smtClean="0"/>
              <a:t>A special </a:t>
            </a:r>
            <a:r>
              <a:rPr lang="en-GB" sz="2800" dirty="0" err="1" smtClean="0"/>
              <a:t>waitfor</a:t>
            </a:r>
            <a:r>
              <a:rPr lang="en-GB" sz="2800" dirty="0" smtClean="0"/>
              <a:t> </a:t>
            </a:r>
            <a:r>
              <a:rPr lang="en-GB" sz="2800" dirty="0"/>
              <a:t>function is</a:t>
            </a:r>
            <a:r>
              <a:rPr lang="en-GB" sz="2800" dirty="0" smtClean="0"/>
              <a:t>:</a:t>
            </a:r>
          </a:p>
          <a:p>
            <a:pPr marL="800100" lvl="1" indent="-342900">
              <a:buFont typeface="Arial" panose="020B0604020202020204" pitchFamily="34" charset="0"/>
              <a:buChar char="•"/>
            </a:pPr>
            <a:r>
              <a:rPr lang="en-GB" sz="2800" i="1" dirty="0" err="1" smtClean="0"/>
              <a:t>waitfor_move</a:t>
            </a:r>
            <a:r>
              <a:rPr lang="en-GB" sz="2800" dirty="0" smtClean="0"/>
              <a:t>: </a:t>
            </a:r>
            <a:r>
              <a:rPr lang="en-GB" sz="2800" dirty="0"/>
              <a:t>Waits for all motors, or a specific motor, to finish moving</a:t>
            </a:r>
            <a:endParaRPr lang="en-GB" sz="2800" dirty="0">
              <a:solidFill>
                <a:srgbClr val="00B050"/>
              </a:solidFill>
            </a:endParaRPr>
          </a:p>
        </p:txBody>
      </p:sp>
    </p:spTree>
    <p:extLst>
      <p:ext uri="{BB962C8B-B14F-4D97-AF65-F5344CB8AC3E}">
        <p14:creationId xmlns:p14="http://schemas.microsoft.com/office/powerpoint/2010/main" val="3734521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i="1" dirty="0" smtClean="0"/>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i="1" dirty="0" smtClean="0"/>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i="1" dirty="0" err="1" smtClean="0"/>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556792"/>
            <a:ext cx="7972425" cy="458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i="1" dirty="0" err="1"/>
              <a:t>get_blocks</a:t>
            </a:r>
            <a:r>
              <a:rPr lang="en-GB" sz="1400" dirty="0"/>
              <a:t>: Gets a list of the currently available blocks</a:t>
            </a:r>
          </a:p>
          <a:p>
            <a:pPr marL="285750" indent="-285750">
              <a:buFont typeface="Arial" panose="020B0604020202020204" pitchFamily="34" charset="0"/>
              <a:buChar char="•"/>
            </a:pPr>
            <a:r>
              <a:rPr lang="en-GB" sz="1400" i="1" dirty="0" err="1"/>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i="1" dirty="0" err="1"/>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i="1" dirty="0" err="1" smtClean="0"/>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(MY_BLOCK=1,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 </a:t>
            </a:r>
            <a:r>
              <a:rPr lang="en-GB" sz="1400" dirty="0" err="1"/>
              <a:t>lowlimit</a:t>
            </a:r>
            <a:r>
              <a:rPr lang="en-GB" sz="1400" dirty="0"/>
              <a:t>=1, </a:t>
            </a:r>
            <a:r>
              <a:rPr lang="en-GB" sz="1400" dirty="0" err="1"/>
              <a:t>highlimit</a:t>
            </a:r>
            <a:r>
              <a:rPr lang="en-GB" sz="1400" dirty="0"/>
              <a:t>=10, </a:t>
            </a:r>
            <a:r>
              <a:rPr lang="en-GB" sz="1400" dirty="0" err="1"/>
              <a:t>runcontrol</a:t>
            </a:r>
            <a:r>
              <a:rPr lang="en-GB" sz="1400" dirty="0"/>
              <a:t>=True</a:t>
            </a:r>
            <a:r>
              <a:rPr lang="en-GB" sz="1400" dirty="0" smtClean="0"/>
              <a:t>)</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556792"/>
            <a:ext cx="4740563" cy="4428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693319"/>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i="1" dirty="0" err="1" smtClean="0"/>
              <a:t>change_tcb</a:t>
            </a:r>
            <a:r>
              <a:rPr lang="en-GB" dirty="0"/>
              <a:t>: Change the time channel binning</a:t>
            </a:r>
          </a:p>
          <a:p>
            <a:pPr marL="285750" indent="-285750">
              <a:buFont typeface="Arial" panose="020B0604020202020204" pitchFamily="34" charset="0"/>
              <a:buChar char="•"/>
            </a:pPr>
            <a:r>
              <a:rPr lang="en-GB" i="1" dirty="0" err="1"/>
              <a:t>change_tables</a:t>
            </a:r>
            <a:r>
              <a:rPr lang="en-GB" dirty="0"/>
              <a:t>: Change the wiring, spectra and detector table locations</a:t>
            </a:r>
          </a:p>
          <a:p>
            <a:pPr marL="285750" indent="-285750">
              <a:buFont typeface="Arial" panose="020B0604020202020204" pitchFamily="34" charset="0"/>
              <a:buChar char="•"/>
            </a:pPr>
            <a:r>
              <a:rPr lang="en-GB" i="1" dirty="0" err="1"/>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a:t>If used on their own, these methods will apply their changes immediately. If you want to apply several changes at once you can use the following commands</a:t>
            </a:r>
            <a:r>
              <a:rPr lang="en-GB" dirty="0" smtClean="0"/>
              <a: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i="1" dirty="0" err="1"/>
              <a:t>change_start</a:t>
            </a:r>
            <a:r>
              <a:rPr lang="en-GB" dirty="0"/>
              <a:t>: Marks the start of a change</a:t>
            </a:r>
          </a:p>
          <a:p>
            <a:pPr marL="285750" indent="-285750">
              <a:buFont typeface="Arial" panose="020B0604020202020204" pitchFamily="34" charset="0"/>
              <a:buChar char="•"/>
            </a:pPr>
            <a:r>
              <a:rPr lang="en-GB" i="1" dirty="0" err="1"/>
              <a:t>change_finish</a:t>
            </a:r>
            <a:r>
              <a:rPr lang="en-GB" dirty="0"/>
              <a:t>: Marks that the current set of changes is complete. All changes recorded since </a:t>
            </a:r>
            <a:r>
              <a:rPr lang="en-GB" dirty="0" err="1"/>
              <a:t>g.change_start</a:t>
            </a:r>
            <a:r>
              <a:rPr lang="en-GB" dirty="0"/>
              <a:t>() will be applied</a:t>
            </a:r>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308872"/>
          </a:xfrm>
          <a:prstGeom prst="rect">
            <a:avLst/>
          </a:prstGeom>
          <a:noFill/>
        </p:spPr>
        <p:txBody>
          <a:bodyPr wrap="square" rtlCol="0">
            <a:spAutoFit/>
          </a:bodyPr>
          <a:lstStyle/>
          <a:p>
            <a:r>
              <a:rPr lang="en-GB" dirty="0"/>
              <a:t>You can change various experiment details with the change </a:t>
            </a:r>
            <a:r>
              <a:rPr lang="en-GB" dirty="0" smtClean="0"/>
              <a:t>function:</a:t>
            </a:r>
          </a:p>
          <a:p>
            <a:endParaRPr lang="en-GB" dirty="0"/>
          </a:p>
          <a:p>
            <a:pPr marL="285750" indent="-285750">
              <a:buFont typeface="Arial" panose="020B0604020202020204" pitchFamily="34" charset="0"/>
              <a:buChar char="•"/>
            </a:pPr>
            <a:r>
              <a:rPr lang="en-GB" i="1" dirty="0"/>
              <a:t>change</a:t>
            </a:r>
            <a:r>
              <a:rPr lang="en-GB" dirty="0"/>
              <a:t>: Modify experiment </a:t>
            </a:r>
            <a:r>
              <a:rPr lang="en-GB" dirty="0" smtClean="0"/>
              <a:t>details. E.g.</a:t>
            </a:r>
            <a:endParaRPr lang="en-GB" dirty="0"/>
          </a:p>
          <a:p>
            <a:pPr lvl="1"/>
            <a:r>
              <a:rPr lang="en-GB" i="1" dirty="0" err="1" smtClean="0"/>
              <a:t>g.change</a:t>
            </a:r>
            <a:r>
              <a:rPr lang="en-GB" i="1" dirty="0" smtClean="0"/>
              <a:t>(title</a:t>
            </a:r>
            <a:r>
              <a:rPr lang="en-GB" i="1" dirty="0"/>
              <a:t>="New title")</a:t>
            </a:r>
          </a:p>
          <a:p>
            <a:pPr lvl="1"/>
            <a:r>
              <a:rPr lang="en-GB" i="1" dirty="0" err="1" smtClean="0"/>
              <a:t>g.change</a:t>
            </a:r>
            <a:r>
              <a:rPr lang="en-GB" i="1" dirty="0" smtClean="0"/>
              <a:t>(user</a:t>
            </a:r>
            <a:r>
              <a:rPr lang="en-GB" i="1" dirty="0"/>
              <a:t>="Adrian and John")</a:t>
            </a:r>
          </a:p>
          <a:p>
            <a:pPr lvl="1"/>
            <a:r>
              <a:rPr lang="en-GB" i="1" dirty="0" err="1" smtClean="0"/>
              <a:t>g.change</a:t>
            </a:r>
            <a:r>
              <a:rPr lang="en-GB" i="1" dirty="0" smtClean="0"/>
              <a:t>(</a:t>
            </a:r>
            <a:r>
              <a:rPr lang="en-GB" i="1" dirty="0" err="1" smtClean="0"/>
              <a:t>rb</a:t>
            </a:r>
            <a:r>
              <a:rPr lang="en-GB" i="1" dirty="0" smtClean="0"/>
              <a:t>=10</a:t>
            </a:r>
            <a:r>
              <a:rPr lang="en-GB" i="1" dirty="0"/>
              <a:t>)</a:t>
            </a:r>
          </a:p>
          <a:p>
            <a:pPr lvl="1"/>
            <a:r>
              <a:rPr lang="en-GB" i="1" dirty="0" err="1" smtClean="0"/>
              <a:t>g.change</a:t>
            </a:r>
            <a:r>
              <a:rPr lang="en-GB" i="1" dirty="0" smtClean="0"/>
              <a:t>(title</a:t>
            </a:r>
            <a:r>
              <a:rPr lang="en-GB" i="1" dirty="0"/>
              <a:t>="New title", user="Adrian and John</a:t>
            </a:r>
            <a:r>
              <a:rPr lang="en-GB" i="1" dirty="0" smtClean="0"/>
              <a:t>")</a:t>
            </a:r>
          </a:p>
          <a:p>
            <a:pPr lvl="1"/>
            <a:endParaRPr lang="en-GB" i="1" dirty="0"/>
          </a:p>
          <a:p>
            <a:r>
              <a:rPr lang="en-GB" dirty="0"/>
              <a:t>As with </a:t>
            </a:r>
            <a:r>
              <a:rPr lang="en-GB" dirty="0" err="1"/>
              <a:t>waitfor</a:t>
            </a:r>
            <a:r>
              <a:rPr lang="en-GB" dirty="0"/>
              <a:t>, there are also standalone </a:t>
            </a:r>
            <a:r>
              <a:rPr lang="en-GB" dirty="0" smtClean="0"/>
              <a:t>functions. E.g.</a:t>
            </a:r>
            <a:endParaRPr lang="en-GB" dirty="0"/>
          </a:p>
          <a:p>
            <a:r>
              <a:rPr lang="en-GB" dirty="0"/>
              <a:t>	</a:t>
            </a:r>
            <a:r>
              <a:rPr lang="en-GB" i="1" dirty="0" err="1" smtClean="0"/>
              <a:t>change_user</a:t>
            </a:r>
            <a:endParaRPr lang="en-GB" i="1" dirty="0" smtClean="0"/>
          </a:p>
          <a:p>
            <a:r>
              <a:rPr lang="en-GB" i="1" dirty="0" smtClean="0"/>
              <a:t>	</a:t>
            </a:r>
            <a:r>
              <a:rPr lang="en-GB" i="1" dirty="0" err="1" smtClean="0"/>
              <a:t>change_title</a:t>
            </a:r>
            <a:endParaRPr lang="en-GB" i="1" dirty="0" smtClean="0"/>
          </a:p>
          <a:p>
            <a:r>
              <a:rPr lang="en-GB" i="1" dirty="0" smtClean="0"/>
              <a:t>	</a:t>
            </a:r>
            <a:r>
              <a:rPr lang="en-GB" i="1" dirty="0" err="1" smtClean="0"/>
              <a:t>change_rb</a:t>
            </a:r>
            <a:endParaRPr lang="en-GB" i="1" dirty="0" smtClean="0"/>
          </a:p>
          <a:p>
            <a:endParaRPr lang="en-GB" i="1" dirty="0"/>
          </a:p>
          <a:p>
            <a:pPr marL="342900" indent="-342900">
              <a:buFont typeface="Arial" panose="020B0604020202020204" pitchFamily="34" charset="0"/>
              <a:buChar char="•"/>
            </a:pPr>
            <a:r>
              <a:rPr lang="en-GB" sz="2000" i="1" dirty="0" smtClean="0">
                <a:solidFill>
                  <a:srgbClr val="00B050"/>
                </a:solidFill>
              </a:rPr>
              <a:t>What other “change” commands are there?</a:t>
            </a:r>
          </a:p>
          <a:p>
            <a:pPr marL="342900" indent="-342900">
              <a:buFont typeface="Arial" panose="020B0604020202020204" pitchFamily="34" charset="0"/>
              <a:buChar char="•"/>
            </a:pPr>
            <a:r>
              <a:rPr lang="en-GB" sz="2000" i="1" dirty="0" smtClean="0">
                <a:solidFill>
                  <a:srgbClr val="00B050"/>
                </a:solidFill>
              </a:rPr>
              <a:t>What other arguments does “change” support?</a:t>
            </a:r>
            <a:endParaRPr lang="en-GB" sz="2000" i="1" dirty="0">
              <a:solidFill>
                <a:srgbClr val="00B050"/>
              </a:solidFill>
            </a:endParaRP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run</a:t>
            </a: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run_my_experiment.py</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124206"/>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run</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708920"/>
            <a:ext cx="595312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err="1" smtClean="0"/>
              <a:t>OpenGENIE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i="1" dirty="0" err="1"/>
              <a:t>load_script</a:t>
            </a:r>
            <a:r>
              <a:rPr lang="en-GB" sz="2400" dirty="0"/>
              <a:t> </a:t>
            </a:r>
            <a:r>
              <a:rPr lang="en-GB" sz="2400" dirty="0" smtClean="0"/>
              <a:t>function, e.g. </a:t>
            </a:r>
            <a:r>
              <a:rPr lang="en-GB" sz="2400" i="1" dirty="0" err="1" smtClean="0"/>
              <a:t>g.load_script</a:t>
            </a:r>
            <a:r>
              <a:rPr lang="en-GB" sz="2400" i="1" dirty="0"/>
              <a:t>('C:\script\my_script.py</a:t>
            </a:r>
            <a:r>
              <a:rPr lang="en-GB" sz="2400" i="1" dirty="0" smtClean="0"/>
              <a:t>')</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a:solidFill>
                  <a:srgbClr val="00B050"/>
                </a:solidFill>
              </a:rPr>
              <a:t>run_my_experiment.py</a:t>
            </a: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i="1" dirty="0" smtClean="0"/>
              <a:t>inst.[</a:t>
            </a:r>
            <a:r>
              <a:rPr lang="en-GB" sz="2400" i="1" dirty="0" err="1" smtClean="0"/>
              <a:t>function_name</a:t>
            </a:r>
            <a:r>
              <a:rPr lang="en-GB" sz="2400" i="1" dirty="0" smtClean="0"/>
              <a:t>](</a:t>
            </a:r>
            <a:r>
              <a:rPr lang="en-GB" sz="2400" i="1" dirty="0" err="1" smtClean="0"/>
              <a:t>args</a:t>
            </a:r>
            <a:r>
              <a:rPr lang="en-GB" sz="2400" i="1" dirty="0" smtClean="0"/>
              <a:t>), </a:t>
            </a:r>
            <a:r>
              <a:rPr lang="en-GB" sz="2400" dirty="0" smtClean="0"/>
              <a:t>for example:</a:t>
            </a:r>
          </a:p>
          <a:p>
            <a:pPr marL="800100" lvl="1" indent="-342900">
              <a:buFont typeface="Arial" panose="020B0604020202020204" pitchFamily="34" charset="0"/>
              <a:buChar char="•"/>
            </a:pPr>
            <a:r>
              <a:rPr lang="en-GB" sz="2400" i="1" dirty="0" err="1" smtClean="0"/>
              <a:t>inst.my_method</a:t>
            </a:r>
            <a:r>
              <a:rPr lang="en-GB" sz="2400" i="1" dirty="0"/>
              <a:t>("MY_BLOCK")</a:t>
            </a:r>
            <a:r>
              <a:rPr lang="en-GB" sz="2400" dirty="0"/>
              <a:t> </a:t>
            </a:r>
            <a:endParaRPr lang="en-GB" sz="2400" dirty="0" smtClean="0"/>
          </a:p>
          <a:p>
            <a:pPr marL="342900" indent="-342900">
              <a:buFont typeface="Arial" panose="020B0604020202020204" pitchFamily="34" charset="0"/>
              <a:buChar char="•"/>
            </a:pPr>
            <a:r>
              <a:rPr lang="en-GB" sz="2400" dirty="0" smtClean="0"/>
              <a:t>The </a:t>
            </a:r>
            <a:r>
              <a:rPr lang="en-GB" sz="2400" dirty="0"/>
              <a:t>Ibex 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endParaRPr lang="en-GB" sz="2400"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smtClean="0"/>
              <a:t>g.load_script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earlier</a:t>
            </a:r>
          </a:p>
          <a:p>
            <a:pPr marL="342900" indent="-342900">
              <a:buFont typeface="Arial" panose="020B0604020202020204" pitchFamily="34" charset="0"/>
              <a:buChar char="•"/>
            </a:pPr>
            <a:endParaRPr lang="en-GB" sz="240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143250"/>
            <a:ext cx="51339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smtClean="0"/>
              <a:t>reload(</a:t>
            </a:r>
            <a:r>
              <a:rPr lang="en-GB" sz="2400" dirty="0" err="1" smtClean="0"/>
              <a:t>inst</a:t>
            </a:r>
            <a:r>
              <a:rPr lang="en-GB" sz="2400" dirty="0" smtClean="0"/>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smtClean="0"/>
              <a:t>g.load_script</a:t>
            </a:r>
            <a:r>
              <a:rPr lang="en-GB" sz="2400" dirty="0" smtClean="0"/>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changed</a:t>
            </a: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i="1" dirty="0"/>
              <a:t>from counts import vanadium </a:t>
            </a:r>
            <a:endParaRPr lang="en-GB" i="1" dirty="0" smtClean="0"/>
          </a:p>
          <a:p>
            <a:pPr lvl="2"/>
            <a:r>
              <a:rPr lang="en-GB" i="1" dirty="0" err="1" smtClean="0"/>
              <a:t>def</a:t>
            </a:r>
            <a:r>
              <a:rPr lang="en-GB" i="1" dirty="0" smtClean="0"/>
              <a:t> </a:t>
            </a:r>
            <a:r>
              <a:rPr lang="en-GB" i="1" dirty="0"/>
              <a:t>calibration(): </a:t>
            </a:r>
            <a:endParaRPr lang="en-GB" i="1" dirty="0" smtClean="0"/>
          </a:p>
          <a:p>
            <a:pPr lvl="2"/>
            <a:r>
              <a:rPr lang="en-GB" i="1" dirty="0"/>
              <a:t>	</a:t>
            </a:r>
            <a:r>
              <a:rPr lang="en-GB" i="1" dirty="0" smtClean="0"/>
              <a:t>for </a:t>
            </a:r>
            <a:r>
              <a:rPr lang="en-GB" i="1" dirty="0" err="1" smtClean="0"/>
              <a:t>i</a:t>
            </a:r>
            <a:r>
              <a:rPr lang="en-GB" i="1" dirty="0" smtClean="0"/>
              <a:t> in range(5):</a:t>
            </a:r>
          </a:p>
          <a:p>
            <a:pPr lvl="2"/>
            <a:r>
              <a:rPr lang="en-GB" i="1" dirty="0"/>
              <a:t>	</a:t>
            </a:r>
            <a:r>
              <a:rPr lang="en-GB" i="1" dirty="0" smtClean="0"/>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p>
        </p:txBody>
      </p:sp>
    </p:spTree>
    <p:extLst>
      <p:ext uri="{BB962C8B-B14F-4D97-AF65-F5344CB8AC3E}">
        <p14:creationId xmlns:p14="http://schemas.microsoft.com/office/powerpoint/2010/main" val="2674125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Format</a:t>
            </a:r>
          </a:p>
          <a:p>
            <a:pPr lvl="1"/>
            <a:r>
              <a:rPr lang="en-GB" dirty="0" smtClean="0"/>
              <a:t>Information in black</a:t>
            </a:r>
          </a:p>
          <a:p>
            <a:pPr lvl="1"/>
            <a:r>
              <a:rPr lang="en-GB" i="1" dirty="0" smtClean="0">
                <a:solidFill>
                  <a:srgbClr val="00B050"/>
                </a:solidFill>
              </a:rPr>
              <a:t>Tasks in green</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err="1"/>
              <a:t>OpenGENIE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i="1" dirty="0" smtClean="0"/>
              <a:t>BEGIN</a:t>
            </a:r>
            <a:r>
              <a:rPr lang="en-GB" dirty="0" smtClean="0"/>
              <a:t> becomes </a:t>
            </a:r>
            <a:r>
              <a:rPr lang="en-GB" i="1" dirty="0" err="1" smtClean="0"/>
              <a:t>g.begin</a:t>
            </a:r>
            <a:r>
              <a:rPr lang="en-GB" i="1" dirty="0" smtClean="0"/>
              <a:t>()</a:t>
            </a:r>
          </a:p>
          <a:p>
            <a:pPr marL="800100" lvl="1" indent="-342900">
              <a:buFont typeface="Arial" panose="020B0604020202020204" pitchFamily="34" charset="0"/>
              <a:buChar char="•"/>
            </a:pPr>
            <a:r>
              <a:rPr lang="en-GB" i="1" dirty="0" smtClean="0"/>
              <a:t>CHANGE TITLE=‘New title’</a:t>
            </a:r>
            <a:r>
              <a:rPr lang="en-GB" dirty="0" smtClean="0"/>
              <a:t> becomes </a:t>
            </a:r>
            <a:r>
              <a:rPr lang="en-GB" i="1" dirty="0" err="1" smtClean="0"/>
              <a:t>g.change_title</a:t>
            </a:r>
            <a:r>
              <a:rPr lang="en-GB" i="1" dirty="0" smtClean="0"/>
              <a:t>(“New title”)</a:t>
            </a:r>
            <a:endParaRPr lang="en-GB" i="1" dirty="0"/>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err="1" smtClean="0"/>
              <a:t>OpenGENIE</a:t>
            </a:r>
            <a:r>
              <a:rPr lang="en-GB" dirty="0"/>
              <a:t>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i="1" dirty="0"/>
              <a:t>CSET/CONTROL TEMP1=5 LOWLIMIT=1 </a:t>
            </a:r>
            <a:r>
              <a:rPr lang="en-GB" i="1" dirty="0" smtClean="0"/>
              <a:t>HIGHLIMIT=10 </a:t>
            </a:r>
            <a:r>
              <a:rPr lang="en-GB" dirty="0"/>
              <a:t>becomes </a:t>
            </a:r>
            <a:r>
              <a:rPr lang="en-GB" i="1" dirty="0" err="1"/>
              <a:t>g.cset</a:t>
            </a:r>
            <a:r>
              <a:rPr lang="en-GB" i="1" dirty="0"/>
              <a:t>(TEMP1=5, </a:t>
            </a:r>
            <a:r>
              <a:rPr lang="en-GB" i="1" dirty="0" err="1"/>
              <a:t>runcontrol</a:t>
            </a:r>
            <a:r>
              <a:rPr lang="en-GB" i="1" dirty="0"/>
              <a:t>=True, </a:t>
            </a:r>
            <a:r>
              <a:rPr lang="en-GB" i="1" dirty="0" err="1"/>
              <a:t>lowlimit</a:t>
            </a:r>
            <a:r>
              <a:rPr lang="en-GB" i="1" dirty="0"/>
              <a:t>=1, </a:t>
            </a:r>
            <a:r>
              <a:rPr lang="en-GB" i="1" dirty="0" err="1"/>
              <a:t>highlimit</a:t>
            </a:r>
            <a:r>
              <a:rPr lang="en-GB" i="1" dirty="0"/>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628800"/>
            <a:ext cx="6336704" cy="4477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39979"/>
            <a:ext cx="5472607" cy="458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http://shadow.nd.rl.ac.uk/ibex_user_manual/genie_python-and-Ibex-(Introduction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en-GB" dirty="0"/>
          </a:p>
        </p:txBody>
      </p:sp>
      <p:sp>
        <p:nvSpPr>
          <p:cNvPr id="3" name="Content Placeholder 2"/>
          <p:cNvSpPr>
            <a:spLocks noGrp="1"/>
          </p:cNvSpPr>
          <p:nvPr>
            <p:ph idx="1"/>
          </p:nvPr>
        </p:nvSpPr>
        <p:spPr/>
        <p:txBody>
          <a:bodyPr/>
          <a:lstStyle/>
          <a:p>
            <a:r>
              <a:rPr lang="en-GB" dirty="0" smtClean="0"/>
              <a:t>Rate the course out of 3</a:t>
            </a:r>
          </a:p>
          <a:p>
            <a:r>
              <a:rPr lang="en-GB" dirty="0" smtClean="0"/>
              <a:t>Good</a:t>
            </a:r>
          </a:p>
          <a:p>
            <a:r>
              <a:rPr lang="en-GB" dirty="0" smtClean="0"/>
              <a:t>To improve</a:t>
            </a:r>
          </a:p>
          <a:p>
            <a:pPr lvl="1"/>
            <a:r>
              <a:rPr lang="en-GB" dirty="0" smtClean="0"/>
              <a:t>Topics to add/remove</a:t>
            </a:r>
          </a:p>
          <a:p>
            <a:pPr lvl="1"/>
            <a:r>
              <a:rPr lang="en-GB" smtClean="0"/>
              <a:t>Additional reading material </a:t>
            </a:r>
            <a:r>
              <a:rPr lang="en-GB" dirty="0" smtClean="0"/>
              <a:t>before/after training?</a:t>
            </a:r>
          </a:p>
          <a:p>
            <a:endParaRPr lang="en-GB" dirty="0"/>
          </a:p>
        </p:txBody>
      </p:sp>
    </p:spTree>
    <p:extLst>
      <p:ext uri="{BB962C8B-B14F-4D97-AF65-F5344CB8AC3E}">
        <p14:creationId xmlns:p14="http://schemas.microsoft.com/office/powerpoint/2010/main" val="4286582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200329"/>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Ibex</a:t>
            </a: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10</a:t>
            </a: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‘g’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smtClean="0"/>
              <a:t>‘</a:t>
            </a:r>
            <a:r>
              <a:rPr lang="en-GB" sz="2400" dirty="0" err="1" smtClean="0"/>
              <a:t>g.get_version</a:t>
            </a:r>
            <a:r>
              <a:rPr lang="en-GB" sz="2400" dirty="0" smtClean="0"/>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3051917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i="1" dirty="0" smtClean="0"/>
              <a:t>begin</a:t>
            </a:r>
            <a:r>
              <a:rPr lang="en-GB" sz="2800" dirty="0" smtClean="0"/>
              <a:t>: </a:t>
            </a:r>
            <a:r>
              <a:rPr lang="en-GB" sz="2800" dirty="0"/>
              <a:t>Begins a new run</a:t>
            </a:r>
          </a:p>
          <a:p>
            <a:pPr marL="342900" indent="-342900">
              <a:buFont typeface="Arial" panose="020B0604020202020204" pitchFamily="34" charset="0"/>
              <a:buChar char="•"/>
            </a:pPr>
            <a:r>
              <a:rPr lang="en-GB" sz="2800" i="1" dirty="0" smtClean="0"/>
              <a:t>pause</a:t>
            </a:r>
            <a:r>
              <a:rPr lang="en-GB" sz="2800" dirty="0" smtClean="0"/>
              <a:t>: </a:t>
            </a:r>
            <a:r>
              <a:rPr lang="en-GB" sz="2800" dirty="0"/>
              <a:t>Pauses the current run</a:t>
            </a:r>
          </a:p>
          <a:p>
            <a:pPr marL="342900" indent="-342900">
              <a:buFont typeface="Arial" panose="020B0604020202020204" pitchFamily="34" charset="0"/>
              <a:buChar char="•"/>
            </a:pPr>
            <a:r>
              <a:rPr lang="en-GB" sz="2800" i="1" dirty="0" smtClean="0"/>
              <a:t>resume</a:t>
            </a:r>
            <a:r>
              <a:rPr lang="en-GB" sz="2800" dirty="0" smtClean="0"/>
              <a:t>: </a:t>
            </a:r>
            <a:r>
              <a:rPr lang="en-GB" sz="2800" dirty="0"/>
              <a:t>Resumes the current run</a:t>
            </a:r>
          </a:p>
          <a:p>
            <a:pPr marL="342900" indent="-342900">
              <a:buFont typeface="Arial" panose="020B0604020202020204" pitchFamily="34" charset="0"/>
              <a:buChar char="•"/>
            </a:pPr>
            <a:r>
              <a:rPr lang="en-GB" sz="2800" i="1" dirty="0" smtClean="0"/>
              <a:t>end</a:t>
            </a:r>
            <a:r>
              <a:rPr lang="en-GB" sz="2800" dirty="0" smtClean="0"/>
              <a:t>: </a:t>
            </a:r>
            <a:r>
              <a:rPr lang="en-GB" sz="2800" dirty="0"/>
              <a:t>Ends the current run</a:t>
            </a:r>
          </a:p>
          <a:p>
            <a:pPr marL="342900" indent="-342900">
              <a:buFont typeface="Arial" panose="020B0604020202020204" pitchFamily="34" charset="0"/>
              <a:buChar char="•"/>
            </a:pPr>
            <a:r>
              <a:rPr lang="en-GB" sz="2800" i="1" dirty="0" smtClean="0"/>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i="1" dirty="0" err="1" smtClean="0"/>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539430"/>
          </a:xfrm>
          <a:prstGeom prst="rect">
            <a:avLst/>
          </a:prstGeom>
          <a:noFill/>
        </p:spPr>
        <p:txBody>
          <a:bodyPr wrap="square" rtlCol="0">
            <a:spAutoFit/>
          </a:bodyPr>
          <a:lstStyle/>
          <a:p>
            <a:pPr marL="342900" indent="-342900">
              <a:buFont typeface="Arial" panose="020B0604020202020204" pitchFamily="34" charset="0"/>
              <a:buChar char="•"/>
            </a:pPr>
            <a:r>
              <a:rPr lang="en-GB" sz="2800" dirty="0" smtClean="0"/>
              <a:t>Wait for a specific event before continuing. Use the function </a:t>
            </a:r>
            <a:r>
              <a:rPr lang="en-GB" sz="2800" i="1" dirty="0" err="1" smtClean="0"/>
              <a:t>waitfor</a:t>
            </a:r>
            <a:r>
              <a:rPr lang="en-GB" sz="2800" i="1" dirty="0" smtClean="0"/>
              <a:t> </a:t>
            </a:r>
            <a:r>
              <a:rPr lang="en-GB" sz="2800" dirty="0" smtClean="0"/>
              <a:t>(lots of available options)</a:t>
            </a:r>
          </a:p>
          <a:p>
            <a:pPr marL="342900" indent="-342900">
              <a:buFont typeface="Arial" panose="020B0604020202020204" pitchFamily="34" charset="0"/>
              <a:buChar char="•"/>
            </a:pPr>
            <a:r>
              <a:rPr lang="en-GB" sz="2800" dirty="0" smtClean="0">
                <a:solidFill>
                  <a:srgbClr val="00B050"/>
                </a:solidFill>
              </a:rPr>
              <a:t>What do you think the following commands do?</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(seconds=10)</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(minutes=10)</a:t>
            </a:r>
            <a:endParaRPr lang="en-GB" sz="2800" dirty="0" smtClean="0">
              <a:solidFill>
                <a:srgbClr val="00B050"/>
              </a:solidFill>
            </a:endParaRP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a:t>
            </a:r>
            <a:r>
              <a:rPr lang="en-GB" sz="2800" i="1" dirty="0" err="1" smtClean="0">
                <a:solidFill>
                  <a:srgbClr val="00B050"/>
                </a:solidFill>
              </a:rPr>
              <a:t>uamps</a:t>
            </a:r>
            <a:r>
              <a:rPr lang="en-GB" sz="2800" i="1" dirty="0" smtClean="0">
                <a:solidFill>
                  <a:srgbClr val="00B050"/>
                </a:solidFill>
              </a:rPr>
              <a:t>=10)</a:t>
            </a:r>
            <a:endParaRPr lang="en-GB" sz="2800" dirty="0" smtClean="0">
              <a:solidFill>
                <a:srgbClr val="00B050"/>
              </a:solidFill>
            </a:endParaRP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a:t>
            </a:r>
            <a:r>
              <a:rPr lang="en-GB" sz="2800" i="1" dirty="0" err="1" smtClean="0">
                <a:solidFill>
                  <a:srgbClr val="00B050"/>
                </a:solidFill>
              </a:rPr>
              <a:t>uamps</a:t>
            </a:r>
            <a:r>
              <a:rPr lang="en-GB" sz="2800" i="1" dirty="0" smtClean="0">
                <a:solidFill>
                  <a:srgbClr val="00B050"/>
                </a:solidFill>
              </a:rPr>
              <a:t>=10</a:t>
            </a:r>
            <a:r>
              <a:rPr lang="en-GB" sz="2800" i="1" dirty="0">
                <a:solidFill>
                  <a:srgbClr val="00B050"/>
                </a:solidFill>
              </a:rPr>
              <a:t>, </a:t>
            </a:r>
            <a:r>
              <a:rPr lang="en-GB" sz="2800" i="1" dirty="0" err="1" smtClean="0">
                <a:solidFill>
                  <a:srgbClr val="00B050"/>
                </a:solidFill>
              </a:rPr>
              <a:t>maxwait</a:t>
            </a:r>
            <a:r>
              <a:rPr lang="en-GB" sz="2800" i="1" dirty="0" smtClean="0">
                <a:solidFill>
                  <a:srgbClr val="00B050"/>
                </a:solidFill>
              </a:rPr>
              <a:t>=10)</a:t>
            </a:r>
          </a:p>
          <a:p>
            <a:pPr marL="800100" lvl="1" indent="-342900">
              <a:buFont typeface="Arial" panose="020B0604020202020204" pitchFamily="34" charset="0"/>
              <a:buChar char="•"/>
            </a:pPr>
            <a:r>
              <a:rPr lang="en-GB" sz="2800" i="1" dirty="0" err="1" smtClean="0">
                <a:solidFill>
                  <a:srgbClr val="00B050"/>
                </a:solidFill>
              </a:rPr>
              <a:t>g.waitfor</a:t>
            </a:r>
            <a:r>
              <a:rPr lang="en-GB" sz="2800" i="1" dirty="0" smtClean="0">
                <a:solidFill>
                  <a:srgbClr val="00B050"/>
                </a:solidFill>
              </a:rPr>
              <a:t>(block</a:t>
            </a:r>
            <a:r>
              <a:rPr lang="en-GB" sz="2800" i="1" dirty="0">
                <a:solidFill>
                  <a:srgbClr val="00B050"/>
                </a:solidFill>
              </a:rPr>
              <a:t>="MY_BLOCK", </a:t>
            </a:r>
            <a:r>
              <a:rPr lang="en-GB" sz="2800" i="1" dirty="0" err="1" smtClean="0">
                <a:solidFill>
                  <a:srgbClr val="00B050"/>
                </a:solidFill>
              </a:rPr>
              <a:t>lowlimit</a:t>
            </a:r>
            <a:r>
              <a:rPr lang="en-GB" sz="2800" i="1" dirty="0" smtClean="0">
                <a:solidFill>
                  <a:srgbClr val="00B050"/>
                </a:solidFill>
              </a:rPr>
              <a:t>=10)</a:t>
            </a:r>
            <a:endParaRPr lang="en-GB" sz="28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D176834-956F-4505-BD61-698C091AD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5220</TotalTime>
  <Words>1941</Words>
  <Application>Microsoft Office PowerPoint</Application>
  <PresentationFormat>On-screen Show (4:3)</PresentationFormat>
  <Paragraphs>362</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Contents</vt:lpstr>
      <vt:lpstr>Contents</vt:lpstr>
      <vt:lpstr>Getting started</vt:lpstr>
      <vt:lpstr>Common commands:  Calling functions</vt:lpstr>
      <vt:lpstr>Common commands:  Arguments</vt:lpstr>
      <vt:lpstr>Common commands:  Arguments</vt:lpstr>
      <vt:lpstr>Common commands:  Switching run states</vt:lpstr>
      <vt:lpstr>Common commands:  Waiting</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OpenGENIE Procedures vs. functions</vt:lpstr>
      <vt:lpstr>Converting from OpenGENIE Procedures vs. functions</vt:lpstr>
      <vt:lpstr>Converting from OpenGENIE Loops</vt:lpstr>
      <vt:lpstr>Converting from OpenGENIE Conditionals</vt:lpstr>
      <vt:lpstr>Converting from OpenGENIE Commands</vt:lpstr>
      <vt:lpstr>Converting from OpenGENIE Worked example</vt:lpstr>
      <vt:lpstr>Converting from OpenGENIE Worked example</vt:lpstr>
      <vt:lpstr>Converting from OpenGENIE Exercise: Translate to genie_python</vt:lpstr>
      <vt:lpstr>References</vt:lpstr>
      <vt:lpstr>Feedback</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357</cp:revision>
  <dcterms:created xsi:type="dcterms:W3CDTF">2012-12-17T23:55:55Z</dcterms:created>
  <dcterms:modified xsi:type="dcterms:W3CDTF">2017-07-10T12:49:18Z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