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1.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4"/>
  </p:sldMasterIdLst>
  <p:notesMasterIdLst>
    <p:notesMasterId r:id="rId28"/>
  </p:notesMasterIdLst>
  <p:sldIdLst>
    <p:sldId id="299" r:id="rId5"/>
    <p:sldId id="270" r:id="rId6"/>
    <p:sldId id="287" r:id="rId7"/>
    <p:sldId id="288" r:id="rId8"/>
    <p:sldId id="302" r:id="rId9"/>
    <p:sldId id="303" r:id="rId10"/>
    <p:sldId id="305" r:id="rId11"/>
    <p:sldId id="307" r:id="rId12"/>
    <p:sldId id="310" r:id="rId13"/>
    <p:sldId id="309" r:id="rId14"/>
    <p:sldId id="312" r:id="rId15"/>
    <p:sldId id="313" r:id="rId16"/>
    <p:sldId id="314" r:id="rId17"/>
    <p:sldId id="315" r:id="rId18"/>
    <p:sldId id="316" r:id="rId19"/>
    <p:sldId id="321" r:id="rId20"/>
    <p:sldId id="322" r:id="rId21"/>
    <p:sldId id="323" r:id="rId22"/>
    <p:sldId id="324" r:id="rId23"/>
    <p:sldId id="325" r:id="rId24"/>
    <p:sldId id="326" r:id="rId25"/>
    <p:sldId id="327" r:id="rId26"/>
    <p:sldId id="272" r:id="rId2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77811" autoAdjust="0"/>
  </p:normalViewPr>
  <p:slideViewPr>
    <p:cSldViewPr>
      <p:cViewPr>
        <p:scale>
          <a:sx n="100" d="100"/>
          <a:sy n="100" d="100"/>
        </p:scale>
        <p:origin x="-1944" y="-1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A9C53C-B82A-4351-B1EF-A4391C7B86A2}" type="datetimeFigureOut">
              <a:rPr lang="en-GB" smtClean="0"/>
              <a:t>19/07/2017</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EECE71-DBFB-4B75-8F10-14EC87FCE1EC}" type="slidenum">
              <a:rPr lang="en-GB" smtClean="0"/>
              <a:t>‹#›</a:t>
            </a:fld>
            <a:endParaRPr lang="en-GB" dirty="0"/>
          </a:p>
        </p:txBody>
      </p:sp>
    </p:spTree>
    <p:extLst>
      <p:ext uri="{BB962C8B-B14F-4D97-AF65-F5344CB8AC3E}">
        <p14:creationId xmlns:p14="http://schemas.microsoft.com/office/powerpoint/2010/main" val="2015639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mantidproject.org/Python_In_Mantid"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AEECE71-DBFB-4B75-8F10-14EC87FCE1EC}" type="slidenum">
              <a:rPr lang="en-GB" smtClean="0"/>
              <a:t>1</a:t>
            </a:fld>
            <a:endParaRPr lang="en-GB" dirty="0"/>
          </a:p>
        </p:txBody>
      </p:sp>
    </p:spTree>
    <p:extLst>
      <p:ext uri="{BB962C8B-B14F-4D97-AF65-F5344CB8AC3E}">
        <p14:creationId xmlns:p14="http://schemas.microsoft.com/office/powerpoint/2010/main" val="39798872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GB"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10</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sz="1200" b="0" i="0" kern="1200" dirty="0" smtClean="0">
                <a:solidFill>
                  <a:schemeClr val="tx1"/>
                </a:solidFill>
                <a:effectLst/>
                <a:latin typeface="+mn-lt"/>
                <a:ea typeface="+mn-ea"/>
                <a:cs typeface="+mn-cs"/>
              </a:rPr>
              <a:t>Explain what it means for scripts to be under version</a:t>
            </a:r>
            <a:r>
              <a:rPr lang="en-GB" sz="1200" b="0" i="0" kern="1200" baseline="0" dirty="0" smtClean="0">
                <a:solidFill>
                  <a:schemeClr val="tx1"/>
                </a:solidFill>
                <a:effectLst/>
                <a:latin typeface="+mn-lt"/>
                <a:ea typeface="+mn-ea"/>
                <a:cs typeface="+mn-cs"/>
              </a:rPr>
              <a:t> control. Why is that good?</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1200" b="0" i="0" kern="1200" dirty="0" smtClean="0">
                <a:solidFill>
                  <a:schemeClr val="tx1"/>
                </a:solidFill>
                <a:effectLst/>
                <a:latin typeface="+mn-lt"/>
                <a:ea typeface="+mn-ea"/>
                <a:cs typeface="+mn-cs"/>
              </a:rPr>
              <a:t>After creating the files, you should have one new file in </a:t>
            </a:r>
            <a:r>
              <a:rPr lang="en-GB" dirty="0" smtClean="0"/>
              <a:t>C:\scripts</a:t>
            </a:r>
            <a:r>
              <a:rPr lang="en-GB" sz="1200" b="0" i="0" kern="1200" dirty="0" smtClean="0">
                <a:solidFill>
                  <a:schemeClr val="tx1"/>
                </a:solidFill>
                <a:effectLst/>
                <a:latin typeface="+mn-lt"/>
                <a:ea typeface="+mn-ea"/>
                <a:cs typeface="+mn-cs"/>
              </a:rPr>
              <a:t> and another in </a:t>
            </a:r>
            <a:r>
              <a:rPr lang="en-GB" dirty="0" smtClean="0"/>
              <a:t>C:\Instrument\Settings\config\[Instrument name]\Python\</a:t>
            </a:r>
            <a:r>
              <a:rPr lang="en-GB" dirty="0" err="1" smtClean="0"/>
              <a:t>inst</a:t>
            </a:r>
            <a:endParaRPr lang="en-GB" dirty="0" smtClean="0"/>
          </a:p>
          <a:p>
            <a:pPr marL="171450" indent="-171450">
              <a:buFontTx/>
              <a:buChar char="-"/>
            </a:pPr>
            <a:endParaRPr lang="en-GB"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11</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err="1" smtClean="0"/>
              <a:t>def</a:t>
            </a:r>
            <a:r>
              <a:rPr lang="en-GB" dirty="0" smtClean="0"/>
              <a:t> </a:t>
            </a:r>
            <a:r>
              <a:rPr lang="en-GB" dirty="0" err="1" smtClean="0"/>
              <a:t>set_up_instrument</a:t>
            </a:r>
            <a:r>
              <a:rPr lang="en-GB" dirty="0" smtClean="0"/>
              <a:t>(): </a:t>
            </a:r>
          </a:p>
          <a:p>
            <a:pPr marL="457200" lvl="1" indent="0">
              <a:buFontTx/>
              <a:buNone/>
            </a:pPr>
            <a:r>
              <a:rPr lang="en-GB" dirty="0" err="1" smtClean="0"/>
              <a:t>g.change</a:t>
            </a:r>
            <a:r>
              <a:rPr lang="en-GB" dirty="0" smtClean="0"/>
              <a:t>(title="My experiment", user="Adrian")</a:t>
            </a:r>
          </a:p>
          <a:p>
            <a:pPr marL="171450" indent="-171450">
              <a:buFontTx/>
              <a:buChar char="-"/>
            </a:pPr>
            <a:r>
              <a:rPr lang="en-GB" dirty="0" err="1" smtClean="0"/>
              <a:t>def</a:t>
            </a:r>
            <a:r>
              <a:rPr lang="en-GB" dirty="0" smtClean="0"/>
              <a:t> </a:t>
            </a:r>
            <a:r>
              <a:rPr lang="en-GB" dirty="0" err="1" smtClean="0"/>
              <a:t>get_uamps_run</a:t>
            </a:r>
            <a:r>
              <a:rPr lang="en-GB" dirty="0" smtClean="0"/>
              <a:t>(): </a:t>
            </a:r>
          </a:p>
          <a:p>
            <a:pPr marL="457200" lvl="1" indent="0">
              <a:buFontTx/>
              <a:buNone/>
            </a:pPr>
            <a:r>
              <a:rPr lang="en-GB" dirty="0" err="1" smtClean="0"/>
              <a:t>g.begin</a:t>
            </a:r>
            <a:r>
              <a:rPr lang="en-GB" dirty="0" smtClean="0"/>
              <a:t>() </a:t>
            </a:r>
          </a:p>
          <a:p>
            <a:pPr marL="457200" lvl="1" indent="0">
              <a:buFontTx/>
              <a:buNone/>
            </a:pPr>
            <a:r>
              <a:rPr lang="en-GB" dirty="0" smtClean="0"/>
              <a:t>period = </a:t>
            </a:r>
            <a:r>
              <a:rPr lang="en-GB" dirty="0" err="1" smtClean="0"/>
              <a:t>g.get_period</a:t>
            </a:r>
            <a:r>
              <a:rPr lang="en-GB" dirty="0" smtClean="0"/>
              <a:t>() </a:t>
            </a:r>
          </a:p>
          <a:p>
            <a:pPr marL="457200" lvl="1" indent="0">
              <a:buFontTx/>
              <a:buNone/>
            </a:pPr>
            <a:r>
              <a:rPr lang="en-GB" dirty="0" smtClean="0"/>
              <a:t>for </a:t>
            </a:r>
            <a:r>
              <a:rPr lang="en-GB" dirty="0" err="1" smtClean="0"/>
              <a:t>i</a:t>
            </a:r>
            <a:r>
              <a:rPr lang="en-GB" dirty="0" smtClean="0"/>
              <a:t> in range(10): </a:t>
            </a:r>
          </a:p>
          <a:p>
            <a:pPr marL="457200" lvl="1" indent="0">
              <a:buFontTx/>
              <a:buNone/>
            </a:pPr>
            <a:r>
              <a:rPr lang="en-GB" dirty="0" smtClean="0"/>
              <a:t>	print "Total current after {0}s: {1}.format(i+1, </a:t>
            </a:r>
            <a:r>
              <a:rPr lang="en-GB" dirty="0" err="1" smtClean="0"/>
              <a:t>g.get_uamps</a:t>
            </a:r>
            <a:r>
              <a:rPr lang="en-GB" dirty="0" smtClean="0"/>
              <a:t>(period)) </a:t>
            </a:r>
          </a:p>
          <a:p>
            <a:pPr marL="457200" lvl="1" indent="0">
              <a:buFontTx/>
              <a:buNone/>
            </a:pPr>
            <a:r>
              <a:rPr lang="en-GB" dirty="0" err="1" smtClean="0"/>
              <a:t>g.end</a:t>
            </a:r>
            <a:r>
              <a:rPr lang="en-GB" dirty="0" smtClean="0"/>
              <a:t>()</a:t>
            </a:r>
          </a:p>
        </p:txBody>
      </p:sp>
      <p:sp>
        <p:nvSpPr>
          <p:cNvPr id="4" name="Slide Number Placeholder 3"/>
          <p:cNvSpPr>
            <a:spLocks noGrp="1"/>
          </p:cNvSpPr>
          <p:nvPr>
            <p:ph type="sldNum" sz="quarter" idx="10"/>
          </p:nvPr>
        </p:nvSpPr>
        <p:spPr/>
        <p:txBody>
          <a:bodyPr/>
          <a:lstStyle/>
          <a:p>
            <a:fld id="{EAEECE71-DBFB-4B75-8F10-14EC87FCE1EC}" type="slidenum">
              <a:rPr lang="en-GB" smtClean="0"/>
              <a:t>12</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1200" b="1" dirty="0" smtClean="0"/>
              <a:t>IMPORTANT</a:t>
            </a:r>
            <a:r>
              <a:rPr lang="en-GB" sz="1200" dirty="0" smtClean="0"/>
              <a:t>: When a script is loaded, Python runs all the commands contained within. We strongly recommend keeping all executable code within functions, so that it runs when you call it rather than executing immediately.</a:t>
            </a:r>
          </a:p>
          <a:p>
            <a:pPr marL="171450" indent="-171450">
              <a:buFontTx/>
              <a:buChar char="-"/>
            </a:pPr>
            <a:r>
              <a:rPr lang="en-GB" dirty="0" smtClean="0"/>
              <a:t>Loading the scripts should be easy but it’s when the most problems are likely to become apparent</a:t>
            </a:r>
          </a:p>
        </p:txBody>
      </p:sp>
      <p:sp>
        <p:nvSpPr>
          <p:cNvPr id="4" name="Slide Number Placeholder 3"/>
          <p:cNvSpPr>
            <a:spLocks noGrp="1"/>
          </p:cNvSpPr>
          <p:nvPr>
            <p:ph type="sldNum" sz="quarter" idx="10"/>
          </p:nvPr>
        </p:nvSpPr>
        <p:spPr/>
        <p:txBody>
          <a:bodyPr/>
          <a:lstStyle/>
          <a:p>
            <a:fld id="{EAEECE71-DBFB-4B75-8F10-14EC87FCE1EC}" type="slidenum">
              <a:rPr lang="en-GB" smtClean="0"/>
              <a:t>13</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dirty="0" smtClean="0"/>
              <a:t>-</a:t>
            </a:r>
            <a:r>
              <a:rPr lang="en-GB" sz="1200" b="0" baseline="0" dirty="0" smtClean="0"/>
              <a:t> Again, running should be easy but most likely where they will run into problems. Check the scripting window </a:t>
            </a:r>
            <a:r>
              <a:rPr lang="en-GB" sz="1200" b="0" baseline="0" dirty="0" err="1" smtClean="0"/>
              <a:t>startup</a:t>
            </a:r>
            <a:r>
              <a:rPr lang="en-GB" sz="1200" b="0" baseline="0" dirty="0" smtClean="0"/>
              <a:t> for signs of issues loading </a:t>
            </a:r>
            <a:r>
              <a:rPr lang="en-GB" sz="1200" b="0" baseline="0" dirty="0" err="1" smtClean="0"/>
              <a:t>inst</a:t>
            </a:r>
            <a:r>
              <a:rPr lang="en-GB" sz="1200" b="0" baseline="0" dirty="0" smtClean="0"/>
              <a:t> scripts</a:t>
            </a:r>
            <a:endParaRPr lang="en-GB" b="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14</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dirty="0" smtClean="0"/>
              <a:t>-</a:t>
            </a:r>
            <a:r>
              <a:rPr lang="en-GB" sz="1200" b="0" baseline="0" dirty="0" smtClean="0"/>
              <a:t> Again, running should be easy but most likely where they will run into problems. Check the scripting window </a:t>
            </a:r>
            <a:r>
              <a:rPr lang="en-GB" sz="1200" b="0" baseline="0" dirty="0" err="1" smtClean="0"/>
              <a:t>startup</a:t>
            </a:r>
            <a:r>
              <a:rPr lang="en-GB" sz="1200" b="0" baseline="0" dirty="0" smtClean="0"/>
              <a:t> for signs of issues loading </a:t>
            </a:r>
            <a:r>
              <a:rPr lang="en-GB" sz="1200" b="0" baseline="0" dirty="0" err="1" smtClean="0"/>
              <a:t>inst</a:t>
            </a:r>
            <a:r>
              <a:rPr lang="en-GB" sz="1200" b="0" baseline="0" smtClean="0"/>
              <a:t> scripts</a:t>
            </a:r>
            <a:endParaRPr lang="en-GB" b="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15</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No ENDPROCEDURE</a:t>
            </a:r>
            <a:r>
              <a:rPr lang="en-GB" b="0" baseline="0" dirty="0" smtClean="0"/>
              <a:t> needed in Python, indentation makes it implicit</a:t>
            </a:r>
            <a:endParaRPr lang="en-GB" b="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16</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Arguments don’t need typing in Python</a:t>
            </a:r>
          </a:p>
        </p:txBody>
      </p:sp>
      <p:sp>
        <p:nvSpPr>
          <p:cNvPr id="4" name="Slide Number Placeholder 3"/>
          <p:cNvSpPr>
            <a:spLocks noGrp="1"/>
          </p:cNvSpPr>
          <p:nvPr>
            <p:ph type="sldNum" sz="quarter" idx="10"/>
          </p:nvPr>
        </p:nvSpPr>
        <p:spPr/>
        <p:txBody>
          <a:bodyPr/>
          <a:lstStyle/>
          <a:p>
            <a:fld id="{EAEECE71-DBFB-4B75-8F10-14EC87FCE1EC}" type="slidenum">
              <a:rPr lang="en-GB" smtClean="0"/>
              <a:t>17</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b="0" dirty="0" smtClean="0"/>
              <a:t>The endpoint</a:t>
            </a:r>
            <a:r>
              <a:rPr lang="en-GB" b="0" baseline="0" dirty="0" smtClean="0"/>
              <a:t> of Python’s range function is not inclusive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b="0" baseline="0" dirty="0" smtClean="0"/>
              <a:t>No ENDLOOP needed in python</a:t>
            </a:r>
            <a:endParaRPr lang="en-GB" b="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18</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baseline="0" dirty="0" smtClean="0"/>
              <a:t>No ENDIF needed in python</a:t>
            </a:r>
            <a:endParaRPr lang="en-GB" b="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19</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sz="1200" b="0" i="0" kern="1200" dirty="0" smtClean="0">
                <a:solidFill>
                  <a:schemeClr val="tx1"/>
                </a:solidFill>
                <a:effectLst/>
                <a:latin typeface="+mn-lt"/>
                <a:ea typeface="+mn-ea"/>
                <a:cs typeface="+mn-cs"/>
              </a:rPr>
              <a:t>Welcome to this introductory course on </a:t>
            </a:r>
            <a:r>
              <a:rPr lang="en-GB" sz="1200" b="0" i="0" kern="1200" dirty="0" err="1" smtClean="0">
                <a:solidFill>
                  <a:schemeClr val="tx1"/>
                </a:solidFill>
                <a:effectLst/>
                <a:latin typeface="+mn-lt"/>
                <a:ea typeface="+mn-ea"/>
                <a:cs typeface="+mn-cs"/>
              </a:rPr>
              <a:t>genie_python</a:t>
            </a:r>
            <a:r>
              <a:rPr lang="en-GB" sz="1200" b="0" i="0" kern="1200" dirty="0" smtClean="0">
                <a:solidFill>
                  <a:schemeClr val="tx1"/>
                </a:solidFill>
                <a:effectLst/>
                <a:latin typeface="+mn-lt"/>
                <a:ea typeface="+mn-ea"/>
                <a:cs typeface="+mn-cs"/>
              </a:rPr>
              <a:t>, a Python module that enables instrument control using Genie commands with Python. </a:t>
            </a:r>
          </a:p>
          <a:p>
            <a:pPr marL="171450" indent="-171450">
              <a:buFontTx/>
              <a:buChar char="-"/>
            </a:pPr>
            <a:r>
              <a:rPr lang="en-GB" sz="1200" b="0" i="0" kern="1200" dirty="0" smtClean="0">
                <a:solidFill>
                  <a:schemeClr val="tx1"/>
                </a:solidFill>
                <a:effectLst/>
                <a:latin typeface="+mn-lt"/>
                <a:ea typeface="+mn-ea"/>
                <a:cs typeface="+mn-cs"/>
              </a:rPr>
              <a:t>We’ll learn how to: Start and stop runs, get and set block information, </a:t>
            </a:r>
            <a:r>
              <a:rPr lang="en-GB" sz="1200" b="0" i="0" kern="1200" dirty="0" err="1" smtClean="0">
                <a:solidFill>
                  <a:schemeClr val="tx1"/>
                </a:solidFill>
                <a:effectLst/>
                <a:latin typeface="+mn-lt"/>
                <a:ea typeface="+mn-ea"/>
                <a:cs typeface="+mn-cs"/>
              </a:rPr>
              <a:t>ipdate</a:t>
            </a:r>
            <a:r>
              <a:rPr lang="en-GB" sz="1200" b="0" i="0" kern="1200" dirty="0" smtClean="0">
                <a:solidFill>
                  <a:schemeClr val="tx1"/>
                </a:solidFill>
                <a:effectLst/>
                <a:latin typeface="+mn-lt"/>
                <a:ea typeface="+mn-ea"/>
                <a:cs typeface="+mn-cs"/>
              </a:rPr>
              <a:t> experiment details, call specialised instrument and user scripts, convert</a:t>
            </a:r>
            <a:r>
              <a:rPr lang="en-GB" sz="1200" b="0" i="0" kern="1200" baseline="0" dirty="0" smtClean="0">
                <a:solidFill>
                  <a:schemeClr val="tx1"/>
                </a:solidFill>
                <a:effectLst/>
                <a:latin typeface="+mn-lt"/>
                <a:ea typeface="+mn-ea"/>
                <a:cs typeface="+mn-cs"/>
              </a:rPr>
              <a:t> our old </a:t>
            </a:r>
            <a:r>
              <a:rPr lang="en-GB" sz="1200" b="0" i="0" kern="1200" baseline="0" dirty="0" smtClean="0">
                <a:solidFill>
                  <a:schemeClr val="tx1"/>
                </a:solidFill>
                <a:effectLst/>
                <a:latin typeface="+mn-lt"/>
                <a:ea typeface="+mn-ea"/>
                <a:cs typeface="+mn-cs"/>
              </a:rPr>
              <a:t> Open GENIE </a:t>
            </a:r>
            <a:r>
              <a:rPr lang="en-GB" sz="1200" b="0" i="0" kern="1200" baseline="0" dirty="0" smtClean="0">
                <a:solidFill>
                  <a:schemeClr val="tx1"/>
                </a:solidFill>
                <a:effectLst/>
                <a:latin typeface="+mn-lt"/>
                <a:ea typeface="+mn-ea"/>
                <a:cs typeface="+mn-cs"/>
              </a:rPr>
              <a:t>scripts to </a:t>
            </a:r>
            <a:r>
              <a:rPr lang="en-GB" sz="1200" b="0" i="0" kern="1200" baseline="0" dirty="0" err="1" smtClean="0">
                <a:solidFill>
                  <a:schemeClr val="tx1"/>
                </a:solidFill>
                <a:effectLst/>
                <a:latin typeface="+mn-lt"/>
                <a:ea typeface="+mn-ea"/>
                <a:cs typeface="+mn-cs"/>
              </a:rPr>
              <a:t>genie_python</a:t>
            </a:r>
            <a:endParaRPr lang="en-GB" sz="1200" b="0" i="0" kern="1200" baseline="0" dirty="0" smtClean="0">
              <a:solidFill>
                <a:schemeClr val="tx1"/>
              </a:solidFill>
              <a:effectLst/>
              <a:latin typeface="+mn-lt"/>
              <a:ea typeface="+mn-ea"/>
              <a:cs typeface="+mn-cs"/>
            </a:endParaRPr>
          </a:p>
          <a:p>
            <a:pPr marL="171450" indent="-171450">
              <a:buFontTx/>
              <a:buChar char="-"/>
            </a:pPr>
            <a:r>
              <a:rPr lang="en-GB" sz="1200" b="0" i="0" kern="1200" dirty="0" smtClean="0">
                <a:solidFill>
                  <a:schemeClr val="tx1"/>
                </a:solidFill>
                <a:effectLst/>
                <a:latin typeface="+mn-lt"/>
                <a:ea typeface="+mn-ea"/>
                <a:cs typeface="+mn-cs"/>
              </a:rPr>
              <a:t>At each stage, the course aims to assist learning with exercises and worked examples. </a:t>
            </a:r>
          </a:p>
          <a:p>
            <a:pPr marL="171450" indent="-171450">
              <a:buFontTx/>
              <a:buChar char="-"/>
            </a:pPr>
            <a:r>
              <a:rPr lang="en-GB" sz="1200" b="0" i="0" kern="1200" dirty="0" smtClean="0">
                <a:solidFill>
                  <a:schemeClr val="tx1"/>
                </a:solidFill>
                <a:effectLst/>
                <a:latin typeface="+mn-lt"/>
                <a:ea typeface="+mn-ea"/>
                <a:cs typeface="+mn-cs"/>
              </a:rPr>
              <a:t>We will assume a basic working knowledge of Python. </a:t>
            </a:r>
          </a:p>
          <a:p>
            <a:pPr marL="171450" indent="-171450">
              <a:buFontTx/>
              <a:buChar char="-"/>
            </a:pPr>
            <a:r>
              <a:rPr lang="en-GB" sz="1200" b="0" i="0" kern="1200" dirty="0" err="1" smtClean="0">
                <a:solidFill>
                  <a:schemeClr val="tx1"/>
                </a:solidFill>
                <a:effectLst/>
                <a:latin typeface="+mn-lt"/>
                <a:ea typeface="+mn-ea"/>
                <a:cs typeface="+mn-cs"/>
              </a:rPr>
              <a:t>genie_python</a:t>
            </a:r>
            <a:r>
              <a:rPr lang="en-GB" sz="1200" b="0" i="0" kern="1200" dirty="0" smtClean="0">
                <a:solidFill>
                  <a:schemeClr val="tx1"/>
                </a:solidFill>
                <a:effectLst/>
                <a:latin typeface="+mn-lt"/>
                <a:ea typeface="+mn-ea"/>
                <a:cs typeface="+mn-cs"/>
              </a:rPr>
              <a:t> does not cover data analysis. If you want to do analysis that can't be achieved with basic Python, we recommend the </a:t>
            </a:r>
            <a:r>
              <a:rPr lang="en-GB" sz="1200" b="0" i="0" u="none" strike="noStrike" kern="1200" dirty="0" err="1" smtClean="0">
                <a:solidFill>
                  <a:schemeClr val="tx1"/>
                </a:solidFill>
                <a:effectLst/>
                <a:latin typeface="+mn-lt"/>
                <a:ea typeface="+mn-ea"/>
                <a:cs typeface="+mn-cs"/>
                <a:hlinkClick r:id="rId3"/>
              </a:rPr>
              <a:t>Mantid</a:t>
            </a:r>
            <a:r>
              <a:rPr lang="en-GB" sz="1200" b="0" i="0" u="none" strike="noStrike" kern="1200" dirty="0" smtClean="0">
                <a:solidFill>
                  <a:schemeClr val="tx1"/>
                </a:solidFill>
                <a:effectLst/>
                <a:latin typeface="+mn-lt"/>
                <a:ea typeface="+mn-ea"/>
                <a:cs typeface="+mn-cs"/>
                <a:hlinkClick r:id="rId3"/>
              </a:rPr>
              <a:t> with Python training course</a:t>
            </a:r>
            <a:r>
              <a:rPr lang="en-GB" sz="1200" b="0" i="0" kern="1200" dirty="0" smtClean="0">
                <a:solidFill>
                  <a:schemeClr val="tx1"/>
                </a:solidFill>
                <a:effectLst/>
                <a:latin typeface="+mn-lt"/>
                <a:ea typeface="+mn-ea"/>
                <a:cs typeface="+mn-cs"/>
              </a:rPr>
              <a:t>.</a:t>
            </a:r>
          </a:p>
          <a:p>
            <a:pPr marL="0" lvl="0" indent="0">
              <a:buFont typeface="Arial" panose="020B0604020202020204" pitchFamily="34" charset="0"/>
              <a:buNone/>
            </a:pPr>
            <a:endParaRPr lang="en-GB" baseline="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2</a:t>
            </a:fld>
            <a:endParaRPr lang="en-GB" dirty="0"/>
          </a:p>
        </p:txBody>
      </p:sp>
    </p:spTree>
    <p:extLst>
      <p:ext uri="{BB962C8B-B14F-4D97-AF65-F5344CB8AC3E}">
        <p14:creationId xmlns:p14="http://schemas.microsoft.com/office/powerpoint/2010/main" val="7056361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chemeClr val="tx1"/>
                </a:solidFill>
                <a:effectLst/>
                <a:latin typeface="+mn-lt"/>
                <a:ea typeface="+mn-ea"/>
                <a:cs typeface="+mn-cs"/>
              </a:rPr>
              <a:t>NOTE</a:t>
            </a:r>
            <a:r>
              <a:rPr lang="en-GB" sz="1200" b="0" i="0" kern="1200" dirty="0" smtClean="0">
                <a:solidFill>
                  <a:schemeClr val="tx1"/>
                </a:solidFill>
                <a:effectLst/>
                <a:latin typeface="+mn-lt"/>
                <a:ea typeface="+mn-ea"/>
                <a:cs typeface="+mn-cs"/>
              </a:rPr>
              <a:t> Python is case sensitive and the arguments, apart from the block name, are in lower case</a:t>
            </a:r>
            <a:endParaRPr lang="en-GB" b="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20</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effectLst/>
                <a:latin typeface="+mn-lt"/>
                <a:ea typeface="+mn-ea"/>
                <a:cs typeface="+mn-cs"/>
              </a:rPr>
              <a:t>Go</a:t>
            </a:r>
            <a:r>
              <a:rPr lang="en-GB" sz="1200" b="0" i="0" kern="1200" baseline="0" dirty="0" smtClean="0">
                <a:solidFill>
                  <a:schemeClr val="tx1"/>
                </a:solidFill>
                <a:effectLst/>
                <a:latin typeface="+mn-lt"/>
                <a:ea typeface="+mn-ea"/>
                <a:cs typeface="+mn-cs"/>
              </a:rPr>
              <a:t> through this step-by step with the attendees so they’re happy with the conversion process:</a:t>
            </a:r>
          </a:p>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https://</a:t>
            </a:r>
            <a:r>
              <a:rPr lang="en-GB" b="0" dirty="0" smtClean="0"/>
              <a:t>github.com/ISISComputingGroup/IBEX_user_manual/wiki/genie_python-and-IBEX-</a:t>
            </a:r>
            <a:r>
              <a:rPr lang="en-GB" b="0" dirty="0" smtClean="0"/>
              <a:t>%</a:t>
            </a:r>
            <a:r>
              <a:rPr lang="en-GB" b="0" dirty="0" smtClean="0"/>
              <a:t>28Converting-from- Open GENIE%29</a:t>
            </a:r>
            <a:endParaRPr lang="en-GB" b="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21</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200" b="0" i="0" kern="1200" dirty="0" smtClean="0">
                <a:solidFill>
                  <a:schemeClr val="tx1"/>
                </a:solidFill>
                <a:effectLst/>
                <a:latin typeface="+mn-lt"/>
                <a:ea typeface="+mn-ea"/>
                <a:cs typeface="+mn-cs"/>
              </a:rPr>
              <a:t>Rather than use the value 10 for the number of minutes to wait, we've set it as a variable. That means if we change the value, we only need to change it in one place.</a:t>
            </a:r>
          </a:p>
          <a:p>
            <a:pPr marL="171450" indent="-171450">
              <a:buFont typeface="Arial" panose="020B0604020202020204" pitchFamily="34" charset="0"/>
              <a:buChar char="•"/>
            </a:pPr>
            <a:r>
              <a:rPr lang="en-GB" sz="1200" b="0" i="0" kern="1200" dirty="0" smtClean="0">
                <a:solidFill>
                  <a:schemeClr val="tx1"/>
                </a:solidFill>
                <a:effectLst/>
                <a:latin typeface="+mn-lt"/>
                <a:ea typeface="+mn-ea"/>
                <a:cs typeface="+mn-cs"/>
              </a:rPr>
              <a:t>We've used the minutes argument in </a:t>
            </a:r>
            <a:r>
              <a:rPr lang="en-GB" sz="1200" b="0" i="0" kern="1200" dirty="0" err="1" smtClean="0">
                <a:solidFill>
                  <a:schemeClr val="tx1"/>
                </a:solidFill>
                <a:effectLst/>
                <a:latin typeface="+mn-lt"/>
                <a:ea typeface="+mn-ea"/>
                <a:cs typeface="+mn-cs"/>
              </a:rPr>
              <a:t>waitfor_time</a:t>
            </a:r>
            <a:r>
              <a:rPr lang="en-GB" sz="1200" b="0" i="0" kern="1200" dirty="0" smtClean="0">
                <a:solidFill>
                  <a:schemeClr val="tx1"/>
                </a:solidFill>
                <a:effectLst/>
                <a:latin typeface="+mn-lt"/>
                <a:ea typeface="+mn-ea"/>
                <a:cs typeface="+mn-cs"/>
              </a:rPr>
              <a:t> rather than having to apply the conversion factor between minutes and seconds ourselves.</a:t>
            </a:r>
          </a:p>
          <a:p>
            <a:pPr marL="171450" indent="-171450">
              <a:buFont typeface="Arial" panose="020B0604020202020204" pitchFamily="34" charset="0"/>
              <a:buChar char="•"/>
            </a:pPr>
            <a:r>
              <a:rPr lang="en-GB" sz="1200" b="0" i="0" kern="1200" dirty="0" smtClean="0">
                <a:solidFill>
                  <a:schemeClr val="tx1"/>
                </a:solidFill>
                <a:effectLst/>
                <a:latin typeface="+mn-lt"/>
                <a:ea typeface="+mn-ea"/>
                <a:cs typeface="+mn-cs"/>
              </a:rPr>
              <a:t>We've used the syntax "...".format(arg1, arg2) to build our output strings. There are lots of ways to build strings in Python. Alternatively you can just use "..." + </a:t>
            </a:r>
            <a:r>
              <a:rPr lang="en-GB" sz="1200" b="0" i="0" kern="1200" dirty="0" err="1" smtClean="0">
                <a:solidFill>
                  <a:schemeClr val="tx1"/>
                </a:solidFill>
                <a:effectLst/>
                <a:latin typeface="+mn-lt"/>
                <a:ea typeface="+mn-ea"/>
                <a:cs typeface="+mn-cs"/>
              </a:rPr>
              <a:t>str</a:t>
            </a:r>
            <a:r>
              <a:rPr lang="en-GB" sz="1200" b="0" i="0" kern="1200" dirty="0" smtClean="0">
                <a:solidFill>
                  <a:schemeClr val="tx1"/>
                </a:solidFill>
                <a:effectLst/>
                <a:latin typeface="+mn-lt"/>
                <a:ea typeface="+mn-ea"/>
                <a:cs typeface="+mn-cs"/>
              </a:rPr>
              <a:t>(arg1) + "..." + </a:t>
            </a:r>
            <a:r>
              <a:rPr lang="en-GB" sz="1200" b="0" i="0" kern="1200" dirty="0" err="1" smtClean="0">
                <a:solidFill>
                  <a:schemeClr val="tx1"/>
                </a:solidFill>
                <a:effectLst/>
                <a:latin typeface="+mn-lt"/>
                <a:ea typeface="+mn-ea"/>
                <a:cs typeface="+mn-cs"/>
              </a:rPr>
              <a:t>str</a:t>
            </a:r>
            <a:r>
              <a:rPr lang="en-GB" sz="1200" b="0" i="0" kern="1200" dirty="0" smtClean="0">
                <a:solidFill>
                  <a:schemeClr val="tx1"/>
                </a:solidFill>
                <a:effectLst/>
                <a:latin typeface="+mn-lt"/>
                <a:ea typeface="+mn-ea"/>
                <a:cs typeface="+mn-cs"/>
              </a:rPr>
              <a:t>(arg2) + "..." but we like this way because it makes it easier to read and you don't have to remember to use </a:t>
            </a:r>
            <a:r>
              <a:rPr lang="en-GB" sz="1200" b="0" i="0" kern="1200" dirty="0" err="1" smtClean="0">
                <a:solidFill>
                  <a:schemeClr val="tx1"/>
                </a:solidFill>
                <a:effectLst/>
                <a:latin typeface="+mn-lt"/>
                <a:ea typeface="+mn-ea"/>
                <a:cs typeface="+mn-cs"/>
              </a:rPr>
              <a:t>str</a:t>
            </a:r>
            <a:r>
              <a:rPr lang="en-GB" sz="1200" b="0" i="0" kern="1200" dirty="0" smtClean="0">
                <a:solidFill>
                  <a:schemeClr val="tx1"/>
                </a:solidFill>
                <a:effectLst/>
                <a:latin typeface="+mn-lt"/>
                <a:ea typeface="+mn-ea"/>
                <a:cs typeface="+mn-cs"/>
              </a:rPr>
              <a:t>(...) to convert the types</a:t>
            </a:r>
          </a:p>
          <a:p>
            <a:pPr marL="171450" indent="-171450">
              <a:buFont typeface="Arial" panose="020B0604020202020204" pitchFamily="34" charset="0"/>
              <a:buChar char="•"/>
            </a:pPr>
            <a:r>
              <a:rPr lang="en-GB" sz="1200" b="0" i="0" kern="1200" dirty="0" smtClean="0">
                <a:solidFill>
                  <a:schemeClr val="tx1"/>
                </a:solidFill>
                <a:effectLst/>
                <a:latin typeface="+mn-lt"/>
                <a:ea typeface="+mn-ea"/>
                <a:cs typeface="+mn-cs"/>
              </a:rPr>
              <a:t>Full conversion steps at: https://</a:t>
            </a:r>
            <a:r>
              <a:rPr lang="en-GB" sz="1200" b="0" i="0" kern="1200" dirty="0" smtClean="0">
                <a:solidFill>
                  <a:schemeClr val="tx1"/>
                </a:solidFill>
                <a:effectLst/>
                <a:latin typeface="+mn-lt"/>
                <a:ea typeface="+mn-ea"/>
                <a:cs typeface="+mn-cs"/>
              </a:rPr>
              <a:t>github.com/ISISComputingGroup/IBEX_user_manual/wiki/genie_python-and-IBEX-</a:t>
            </a:r>
            <a:r>
              <a:rPr lang="en-GB" sz="1200" b="0" i="0" kern="1200" dirty="0" smtClean="0">
                <a:solidFill>
                  <a:schemeClr val="tx1"/>
                </a:solidFill>
                <a:effectLst/>
                <a:latin typeface="+mn-lt"/>
                <a:ea typeface="+mn-ea"/>
                <a:cs typeface="+mn-cs"/>
              </a:rPr>
              <a:t>%</a:t>
            </a:r>
            <a:r>
              <a:rPr lang="en-GB" sz="1200" b="0" i="0" kern="1200" dirty="0" smtClean="0">
                <a:solidFill>
                  <a:schemeClr val="tx1"/>
                </a:solidFill>
                <a:effectLst/>
                <a:latin typeface="+mn-lt"/>
                <a:ea typeface="+mn-ea"/>
                <a:cs typeface="+mn-cs"/>
              </a:rPr>
              <a:t>28Converting-from- Open GENIE%29</a:t>
            </a:r>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AEECE71-DBFB-4B75-8F10-14EC87FCE1EC}" type="slidenum">
              <a:rPr lang="en-GB" smtClean="0"/>
              <a:t>22</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User manual and genie</a:t>
            </a:r>
            <a:r>
              <a:rPr lang="en-GB" baseline="0" dirty="0" smtClean="0"/>
              <a:t> python manual</a:t>
            </a:r>
          </a:p>
          <a:p>
            <a:endParaRPr lang="en-GB" dirty="0"/>
          </a:p>
        </p:txBody>
      </p:sp>
      <p:sp>
        <p:nvSpPr>
          <p:cNvPr id="4" name="Slide Number Placeholder 3"/>
          <p:cNvSpPr>
            <a:spLocks noGrp="1"/>
          </p:cNvSpPr>
          <p:nvPr>
            <p:ph type="sldNum" sz="quarter" idx="10"/>
          </p:nvPr>
        </p:nvSpPr>
        <p:spPr/>
        <p:txBody>
          <a:bodyPr/>
          <a:lstStyle/>
          <a:p>
            <a:fld id="{EAEECE71-DBFB-4B75-8F10-14EC87FCE1EC}" type="slidenum">
              <a:rPr lang="en-GB" smtClean="0"/>
              <a:t>23</a:t>
            </a:fld>
            <a:endParaRPr lang="en-GB" dirty="0"/>
          </a:p>
        </p:txBody>
      </p:sp>
    </p:spTree>
    <p:extLst>
      <p:ext uri="{BB962C8B-B14F-4D97-AF65-F5344CB8AC3E}">
        <p14:creationId xmlns:p14="http://schemas.microsoft.com/office/powerpoint/2010/main" val="3481677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sz="1200" b="0" i="0" kern="1200" dirty="0" smtClean="0">
                <a:solidFill>
                  <a:schemeClr val="tx1"/>
                </a:solidFill>
                <a:effectLst/>
                <a:latin typeface="+mn-lt"/>
                <a:ea typeface="+mn-ea"/>
                <a:cs typeface="+mn-cs"/>
              </a:rPr>
              <a:t>The best way to run </a:t>
            </a:r>
            <a:r>
              <a:rPr lang="en-GB" sz="1200" b="0" i="0" kern="1200" dirty="0" err="1" smtClean="0">
                <a:solidFill>
                  <a:schemeClr val="tx1"/>
                </a:solidFill>
                <a:effectLst/>
                <a:latin typeface="+mn-lt"/>
                <a:ea typeface="+mn-ea"/>
                <a:cs typeface="+mn-cs"/>
              </a:rPr>
              <a:t>genie_python</a:t>
            </a:r>
            <a:r>
              <a:rPr lang="en-GB" sz="1200" b="0" i="0" kern="1200" dirty="0" smtClean="0">
                <a:solidFill>
                  <a:schemeClr val="tx1"/>
                </a:solidFill>
                <a:effectLst/>
                <a:latin typeface="+mn-lt"/>
                <a:ea typeface="+mn-ea"/>
                <a:cs typeface="+mn-cs"/>
              </a:rPr>
              <a:t> commands is from the scripting perspective of the </a:t>
            </a:r>
            <a:r>
              <a:rPr lang="en-GB" sz="1200" b="0" i="0" kern="1200" dirty="0" smtClean="0">
                <a:solidFill>
                  <a:schemeClr val="tx1"/>
                </a:solidFill>
                <a:effectLst/>
                <a:latin typeface="+mn-lt"/>
                <a:ea typeface="+mn-ea"/>
                <a:cs typeface="+mn-cs"/>
              </a:rPr>
              <a:t>IBEX </a:t>
            </a:r>
            <a:r>
              <a:rPr lang="en-GB" sz="1200" b="0" i="0" kern="1200" dirty="0" smtClean="0">
                <a:solidFill>
                  <a:schemeClr val="tx1"/>
                </a:solidFill>
                <a:effectLst/>
                <a:latin typeface="+mn-lt"/>
                <a:ea typeface="+mn-ea"/>
                <a:cs typeface="+mn-cs"/>
              </a:rPr>
              <a:t>client.</a:t>
            </a:r>
          </a:p>
          <a:p>
            <a:pPr marL="171450" indent="-171450">
              <a:buFontTx/>
              <a:buChar char="-"/>
            </a:pPr>
            <a:r>
              <a:rPr lang="en-GB" sz="1200" b="0" i="0" kern="1200" dirty="0" smtClean="0">
                <a:solidFill>
                  <a:schemeClr val="tx1"/>
                </a:solidFill>
                <a:effectLst/>
                <a:latin typeface="+mn-lt"/>
                <a:ea typeface="+mn-ea"/>
                <a:cs typeface="+mn-cs"/>
              </a:rPr>
              <a:t>To open a scripting window:</a:t>
            </a:r>
          </a:p>
          <a:p>
            <a:pPr marL="628650" lvl="1" indent="-171450">
              <a:buFontTx/>
              <a:buChar char="-"/>
            </a:pPr>
            <a:r>
              <a:rPr lang="en-GB" sz="1200" b="0" i="0" kern="1200" dirty="0" smtClean="0">
                <a:solidFill>
                  <a:schemeClr val="tx1"/>
                </a:solidFill>
                <a:effectLst/>
                <a:latin typeface="+mn-lt"/>
                <a:ea typeface="+mn-ea"/>
                <a:cs typeface="+mn-cs"/>
              </a:rPr>
              <a:t>Start the </a:t>
            </a:r>
            <a:r>
              <a:rPr lang="en-GB" sz="1200" b="0" i="0" kern="1200" dirty="0" smtClean="0">
                <a:solidFill>
                  <a:schemeClr val="tx1"/>
                </a:solidFill>
                <a:effectLst/>
                <a:latin typeface="+mn-lt"/>
                <a:ea typeface="+mn-ea"/>
                <a:cs typeface="+mn-cs"/>
              </a:rPr>
              <a:t>IBEX </a:t>
            </a:r>
            <a:r>
              <a:rPr lang="en-GB" sz="1200" b="0" i="0" kern="1200" dirty="0" smtClean="0">
                <a:solidFill>
                  <a:schemeClr val="tx1"/>
                </a:solidFill>
                <a:effectLst/>
                <a:latin typeface="+mn-lt"/>
                <a:ea typeface="+mn-ea"/>
                <a:cs typeface="+mn-cs"/>
              </a:rPr>
              <a:t>client </a:t>
            </a:r>
          </a:p>
          <a:p>
            <a:pPr marL="628650" lvl="1" indent="-171450">
              <a:buFontTx/>
              <a:buChar char="-"/>
            </a:pPr>
            <a:r>
              <a:rPr lang="en-GB" sz="1200" b="0" i="0" kern="1200" dirty="0" smtClean="0">
                <a:solidFill>
                  <a:schemeClr val="tx1"/>
                </a:solidFill>
                <a:effectLst/>
                <a:latin typeface="+mn-lt"/>
                <a:ea typeface="+mn-ea"/>
                <a:cs typeface="+mn-cs"/>
              </a:rPr>
              <a:t>Open the scripting perspective</a:t>
            </a:r>
          </a:p>
          <a:p>
            <a:endParaRPr lang="en-GB" sz="1200" b="0" i="0" kern="1200" dirty="0" smtClean="0">
              <a:solidFill>
                <a:schemeClr val="tx1"/>
              </a:solidFill>
              <a:effectLst/>
              <a:latin typeface="+mn-lt"/>
              <a:ea typeface="+mn-ea"/>
              <a:cs typeface="+mn-cs"/>
            </a:endParaRPr>
          </a:p>
          <a:p>
            <a:pPr marL="171450" indent="-171450">
              <a:buFontTx/>
              <a:buChar char="-"/>
            </a:pPr>
            <a:r>
              <a:rPr lang="en-GB" sz="1200" b="0" i="0" kern="1200" dirty="0" smtClean="0">
                <a:solidFill>
                  <a:schemeClr val="tx1"/>
                </a:solidFill>
                <a:effectLst/>
                <a:latin typeface="+mn-lt"/>
                <a:ea typeface="+mn-ea"/>
                <a:cs typeface="+mn-cs"/>
              </a:rPr>
              <a:t>The exercise is mostly a warm up to make sure:</a:t>
            </a:r>
          </a:p>
          <a:p>
            <a:pPr marL="628650" lvl="1" indent="-171450">
              <a:buFontTx/>
              <a:buChar char="-"/>
            </a:pPr>
            <a:r>
              <a:rPr lang="en-GB" sz="1200" b="0" i="0" kern="1200" dirty="0" smtClean="0">
                <a:solidFill>
                  <a:schemeClr val="tx1"/>
                </a:solidFill>
                <a:effectLst/>
                <a:latin typeface="+mn-lt"/>
                <a:ea typeface="+mn-ea"/>
                <a:cs typeface="+mn-cs"/>
              </a:rPr>
              <a:t>People</a:t>
            </a:r>
            <a:r>
              <a:rPr lang="en-GB" sz="1200" b="0" i="0" kern="1200" baseline="0" dirty="0" smtClean="0">
                <a:solidFill>
                  <a:schemeClr val="tx1"/>
                </a:solidFill>
                <a:effectLst/>
                <a:latin typeface="+mn-lt"/>
                <a:ea typeface="+mn-ea"/>
                <a:cs typeface="+mn-cs"/>
              </a:rPr>
              <a:t> are comfortable with their PC setup</a:t>
            </a:r>
          </a:p>
          <a:p>
            <a:pPr marL="628650" lvl="1" indent="-171450">
              <a:buFontTx/>
              <a:buChar char="-"/>
            </a:pPr>
            <a:r>
              <a:rPr lang="en-GB" sz="1200" b="0" i="0" kern="1200" baseline="0" dirty="0" smtClean="0">
                <a:solidFill>
                  <a:schemeClr val="tx1"/>
                </a:solidFill>
                <a:effectLst/>
                <a:latin typeface="+mn-lt"/>
                <a:ea typeface="+mn-ea"/>
                <a:cs typeface="+mn-cs"/>
              </a:rPr>
              <a:t>Their server is running</a:t>
            </a:r>
          </a:p>
          <a:p>
            <a:pPr marL="628650" lvl="1" indent="-171450">
              <a:buFontTx/>
              <a:buChar char="-"/>
            </a:pPr>
            <a:r>
              <a:rPr lang="en-GB" sz="1200" b="0" i="0" kern="1200" baseline="0" dirty="0" smtClean="0">
                <a:solidFill>
                  <a:schemeClr val="tx1"/>
                </a:solidFill>
                <a:effectLst/>
                <a:latin typeface="+mn-lt"/>
                <a:ea typeface="+mn-ea"/>
                <a:cs typeface="+mn-cs"/>
              </a:rPr>
              <a:t>They have prerequisite Python knowledge</a:t>
            </a:r>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AEECE71-DBFB-4B75-8F10-14EC87FCE1EC}" type="slidenum">
              <a:rPr lang="en-GB" smtClean="0"/>
              <a:t>3</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Functions accessed via the ``g`` namespace</a:t>
            </a:r>
          </a:p>
          <a:p>
            <a:pPr marL="171450" indent="-171450">
              <a:buFontTx/>
              <a:buChar char="-"/>
            </a:pPr>
            <a:r>
              <a:rPr lang="en-GB" dirty="0" smtClean="0"/>
              <a:t>You should have noticed immediately after you typed ``g.`` that an auto-complete window appeared:</a:t>
            </a:r>
          </a:p>
          <a:p>
            <a:pPr marL="171450" indent="-171450">
              <a:buFontTx/>
              <a:buChar char="-"/>
            </a:pPr>
            <a:r>
              <a:rPr lang="en-GB" dirty="0" smtClean="0"/>
              <a:t>The window lists the available commands, and the arguments they take, in brackets. </a:t>
            </a:r>
          </a:p>
          <a:p>
            <a:pPr marL="171450" indent="-171450">
              <a:buFontTx/>
              <a:buChar char="-"/>
            </a:pPr>
            <a:r>
              <a:rPr lang="en-GB" dirty="0" smtClean="0"/>
              <a:t>A description of the highlighted functions and its arguments is also given. </a:t>
            </a:r>
          </a:p>
          <a:p>
            <a:pPr marL="171450" indent="-171450">
              <a:buFontTx/>
              <a:buChar char="-"/>
            </a:pPr>
            <a:r>
              <a:rPr lang="en-GB" dirty="0" smtClean="0"/>
              <a:t>The list will be refined as you type more characters.</a:t>
            </a:r>
          </a:p>
        </p:txBody>
      </p:sp>
      <p:sp>
        <p:nvSpPr>
          <p:cNvPr id="4" name="Slide Number Placeholder 3"/>
          <p:cNvSpPr>
            <a:spLocks noGrp="1"/>
          </p:cNvSpPr>
          <p:nvPr>
            <p:ph type="sldNum" sz="quarter" idx="10"/>
          </p:nvPr>
        </p:nvSpPr>
        <p:spPr/>
        <p:txBody>
          <a:bodyPr/>
          <a:lstStyle/>
          <a:p>
            <a:fld id="{EAEECE71-DBFB-4B75-8F10-14EC87FCE1EC}" type="slidenum">
              <a:rPr lang="en-GB" smtClean="0"/>
              <a:t>4</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Run</a:t>
            </a:r>
            <a:r>
              <a:rPr lang="en-GB" baseline="0" dirty="0" smtClean="0"/>
              <a:t> through the basic run state commands</a:t>
            </a:r>
          </a:p>
          <a:p>
            <a:pPr marL="171450" indent="-171450">
              <a:buFontTx/>
              <a:buChar char="-"/>
            </a:pPr>
            <a:r>
              <a:rPr lang="en-GB" dirty="0" smtClean="0"/>
              <a:t>Warn</a:t>
            </a:r>
            <a:r>
              <a:rPr lang="en-GB" baseline="0" dirty="0" smtClean="0"/>
              <a:t> users </a:t>
            </a:r>
            <a:r>
              <a:rPr lang="en-GB" dirty="0" smtClean="0"/>
              <a:t>not to assume the resultant state when using these commands. For example, you may run ``</a:t>
            </a:r>
            <a:r>
              <a:rPr lang="en-GB" dirty="0" err="1" smtClean="0"/>
              <a:t>g.begin</a:t>
            </a:r>
            <a:r>
              <a:rPr lang="en-GB" dirty="0" smtClean="0"/>
              <a:t>()`` and then expect the instrument to be running. That may be true, but it could also be waiting, vetoing, or still setup. It's a good idea to put checks into your scripts that you've reached the expected state.</a:t>
            </a:r>
          </a:p>
        </p:txBody>
      </p:sp>
      <p:sp>
        <p:nvSpPr>
          <p:cNvPr id="4" name="Slide Number Placeholder 3"/>
          <p:cNvSpPr>
            <a:spLocks noGrp="1"/>
          </p:cNvSpPr>
          <p:nvPr>
            <p:ph type="sldNum" sz="quarter" idx="10"/>
          </p:nvPr>
        </p:nvSpPr>
        <p:spPr/>
        <p:txBody>
          <a:bodyPr/>
          <a:lstStyle/>
          <a:p>
            <a:fld id="{EAEECE71-DBFB-4B75-8F10-14EC87FCE1EC}" type="slidenum">
              <a:rPr lang="en-GB" smtClean="0"/>
              <a:t>5</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a:t>
            </a:r>
            <a:r>
              <a:rPr lang="en-GB" dirty="0" err="1" smtClean="0"/>
              <a:t>g.waitfor_time</a:t>
            </a:r>
            <a:r>
              <a:rPr lang="en-GB" dirty="0" smtClean="0"/>
              <a:t>(seconds=10)``. Wait for 10 seconds</a:t>
            </a:r>
          </a:p>
          <a:p>
            <a:pPr marL="171450" indent="-171450">
              <a:buFontTx/>
              <a:buChar char="-"/>
            </a:pPr>
            <a:r>
              <a:rPr lang="en-GB" dirty="0" smtClean="0"/>
              <a:t>``</a:t>
            </a:r>
            <a:r>
              <a:rPr lang="en-GB" dirty="0" err="1" smtClean="0"/>
              <a:t>g.waitfor_time</a:t>
            </a:r>
            <a:r>
              <a:rPr lang="en-GB" dirty="0" smtClean="0"/>
              <a:t>(minutes=10)``. Wait for 10 minutes</a:t>
            </a:r>
          </a:p>
          <a:p>
            <a:pPr marL="171450" indent="-171450">
              <a:buFontTx/>
              <a:buChar char="-"/>
            </a:pPr>
            <a:r>
              <a:rPr lang="en-GB" dirty="0" smtClean="0"/>
              <a:t>``</a:t>
            </a:r>
            <a:r>
              <a:rPr lang="en-GB" dirty="0" err="1" smtClean="0"/>
              <a:t>g.waitfor_uamps</a:t>
            </a:r>
            <a:r>
              <a:rPr lang="en-GB" dirty="0" smtClean="0"/>
              <a:t>(10)``. Wait for the total received current to reach 10 </a:t>
            </a:r>
            <a:r>
              <a:rPr lang="en-GB" dirty="0" err="1" smtClean="0"/>
              <a:t>uamps</a:t>
            </a:r>
            <a:endParaRPr lang="en-GB" dirty="0" smtClean="0"/>
          </a:p>
          <a:p>
            <a:pPr marL="171450" indent="-171450">
              <a:buFontTx/>
              <a:buChar char="-"/>
            </a:pPr>
            <a:r>
              <a:rPr lang="en-GB" dirty="0" smtClean="0"/>
              <a:t>``</a:t>
            </a:r>
            <a:r>
              <a:rPr lang="en-GB" dirty="0" err="1" smtClean="0"/>
              <a:t>g.waitfor_block</a:t>
            </a:r>
            <a:r>
              <a:rPr lang="en-GB" dirty="0" smtClean="0"/>
              <a:t>(block="MY_BLOCK", </a:t>
            </a:r>
            <a:r>
              <a:rPr lang="en-GB" dirty="0" err="1" smtClean="0"/>
              <a:t>lowlimit</a:t>
            </a:r>
            <a:r>
              <a:rPr lang="en-GB" dirty="0" smtClean="0"/>
              <a:t>=10)``. Wait for the block "MY_BLOCK" to be greater than or equal to 10</a:t>
            </a:r>
          </a:p>
        </p:txBody>
      </p:sp>
      <p:sp>
        <p:nvSpPr>
          <p:cNvPr id="4" name="Slide Number Placeholder 3"/>
          <p:cNvSpPr>
            <a:spLocks noGrp="1"/>
          </p:cNvSpPr>
          <p:nvPr>
            <p:ph type="sldNum" sz="quarter" idx="10"/>
          </p:nvPr>
        </p:nvSpPr>
        <p:spPr/>
        <p:txBody>
          <a:bodyPr/>
          <a:lstStyle/>
          <a:p>
            <a:fld id="{EAEECE71-DBFB-4B75-8F10-14EC87FCE1EC}" type="slidenum">
              <a:rPr lang="en-GB" smtClean="0"/>
              <a:t>6</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GB"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7</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GB"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8</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Use auto-complete or </a:t>
            </a:r>
            <a:r>
              <a:rPr lang="en-GB" dirty="0" err="1" smtClean="0"/>
              <a:t>genie_python</a:t>
            </a:r>
            <a:r>
              <a:rPr lang="en-GB" dirty="0" smtClean="0"/>
              <a:t> reference manual to look up</a:t>
            </a:r>
            <a:r>
              <a:rPr lang="en-GB" baseline="0" dirty="0" smtClean="0"/>
              <a:t> change commands</a:t>
            </a:r>
            <a:endParaRPr lang="en-GB"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9</a:t>
            </a:fld>
            <a:endParaRPr lang="en-GB" dirty="0"/>
          </a:p>
        </p:txBody>
      </p:sp>
    </p:spTree>
    <p:extLst>
      <p:ext uri="{BB962C8B-B14F-4D97-AF65-F5344CB8AC3E}">
        <p14:creationId xmlns:p14="http://schemas.microsoft.com/office/powerpoint/2010/main" val="1049264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C7766F2D-3BE0-4D50-ABC4-670ADDD5AA41}" type="datetimeFigureOut">
              <a:rPr lang="en-GB"/>
              <a:pPr>
                <a:defRPr/>
              </a:pPr>
              <a:t>19/07/2017</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F81FAD5B-4B07-4BEE-8E2A-7B226BE78F7D}" type="slidenum">
              <a:rPr lang="en-GB"/>
              <a:pPr>
                <a:defRPr/>
              </a:pPr>
              <a:t>‹#›</a:t>
            </a:fld>
            <a:endParaRPr lang="en-GB" dirty="0"/>
          </a:p>
        </p:txBody>
      </p:sp>
    </p:spTree>
    <p:extLst>
      <p:ext uri="{BB962C8B-B14F-4D97-AF65-F5344CB8AC3E}">
        <p14:creationId xmlns:p14="http://schemas.microsoft.com/office/powerpoint/2010/main" val="1505527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D6AF17D1-C6D6-4BEF-B0C8-5CCF813AA6F7}" type="datetimeFigureOut">
              <a:rPr lang="en-GB"/>
              <a:pPr>
                <a:defRPr/>
              </a:pPr>
              <a:t>19/07/2017</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012CE1FB-D798-4745-947F-69739FEA1845}" type="slidenum">
              <a:rPr lang="en-GB"/>
              <a:pPr>
                <a:defRPr/>
              </a:pPr>
              <a:t>‹#›</a:t>
            </a:fld>
            <a:endParaRPr lang="en-GB" dirty="0"/>
          </a:p>
        </p:txBody>
      </p:sp>
    </p:spTree>
    <p:extLst>
      <p:ext uri="{BB962C8B-B14F-4D97-AF65-F5344CB8AC3E}">
        <p14:creationId xmlns:p14="http://schemas.microsoft.com/office/powerpoint/2010/main" val="4036490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D93DB41F-5725-493E-951D-1F77D5F4827D}" type="datetimeFigureOut">
              <a:rPr lang="en-GB"/>
              <a:pPr>
                <a:defRPr/>
              </a:pPr>
              <a:t>19/07/2017</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E463B3E4-F4D7-4168-8235-33E3AD0DFE65}" type="slidenum">
              <a:rPr lang="en-GB"/>
              <a:pPr>
                <a:defRPr/>
              </a:pPr>
              <a:t>‹#›</a:t>
            </a:fld>
            <a:endParaRPr lang="en-GB" dirty="0"/>
          </a:p>
        </p:txBody>
      </p:sp>
    </p:spTree>
    <p:extLst>
      <p:ext uri="{BB962C8B-B14F-4D97-AF65-F5344CB8AC3E}">
        <p14:creationId xmlns:p14="http://schemas.microsoft.com/office/powerpoint/2010/main" val="3784633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F46A35AE-1511-422B-B340-11F73645775D}" type="datetimeFigureOut">
              <a:rPr lang="en-GB"/>
              <a:pPr>
                <a:defRPr/>
              </a:pPr>
              <a:t>19/07/2017</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0355C2A1-9770-416C-A6C8-5EE4A9E2A436}" type="slidenum">
              <a:rPr lang="en-GB"/>
              <a:pPr>
                <a:defRPr/>
              </a:pPr>
              <a:t>‹#›</a:t>
            </a:fld>
            <a:endParaRPr lang="en-GB" dirty="0"/>
          </a:p>
        </p:txBody>
      </p:sp>
    </p:spTree>
    <p:extLst>
      <p:ext uri="{BB962C8B-B14F-4D97-AF65-F5344CB8AC3E}">
        <p14:creationId xmlns:p14="http://schemas.microsoft.com/office/powerpoint/2010/main" val="3979887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A3F4CD39-D622-464F-91CE-B55592B34520}" type="datetimeFigureOut">
              <a:rPr lang="en-GB"/>
              <a:pPr>
                <a:defRPr/>
              </a:pPr>
              <a:t>19/07/2017</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D4D66B81-AA55-4E0D-BEF0-ADFF4CAC9EFD}" type="slidenum">
              <a:rPr lang="en-GB"/>
              <a:pPr>
                <a:defRPr/>
              </a:pPr>
              <a:t>‹#›</a:t>
            </a:fld>
            <a:endParaRPr lang="en-GB" dirty="0"/>
          </a:p>
        </p:txBody>
      </p:sp>
    </p:spTree>
    <p:extLst>
      <p:ext uri="{BB962C8B-B14F-4D97-AF65-F5344CB8AC3E}">
        <p14:creationId xmlns:p14="http://schemas.microsoft.com/office/powerpoint/2010/main" val="2223476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3"/>
          <p:cNvSpPr>
            <a:spLocks noGrp="1"/>
          </p:cNvSpPr>
          <p:nvPr>
            <p:ph type="dt" sz="half" idx="10"/>
          </p:nvPr>
        </p:nvSpPr>
        <p:spPr/>
        <p:txBody>
          <a:bodyPr/>
          <a:lstStyle>
            <a:lvl1pPr>
              <a:defRPr/>
            </a:lvl1pPr>
          </a:lstStyle>
          <a:p>
            <a:pPr>
              <a:defRPr/>
            </a:pPr>
            <a:fld id="{30D80BBB-28EA-4D6F-87B2-C29B30C4F18A}" type="datetimeFigureOut">
              <a:rPr lang="en-GB"/>
              <a:pPr>
                <a:defRPr/>
              </a:pPr>
              <a:t>19/07/2017</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dirty="0"/>
          </a:p>
        </p:txBody>
      </p:sp>
      <p:sp>
        <p:nvSpPr>
          <p:cNvPr id="7" name="Slide Number Placeholder 5"/>
          <p:cNvSpPr>
            <a:spLocks noGrp="1"/>
          </p:cNvSpPr>
          <p:nvPr>
            <p:ph type="sldNum" sz="quarter" idx="12"/>
          </p:nvPr>
        </p:nvSpPr>
        <p:spPr/>
        <p:txBody>
          <a:bodyPr/>
          <a:lstStyle>
            <a:lvl1pPr>
              <a:defRPr/>
            </a:lvl1pPr>
          </a:lstStyle>
          <a:p>
            <a:pPr>
              <a:defRPr/>
            </a:pPr>
            <a:fld id="{E61227F3-8673-4DB8-9A95-3FCCF6986BC5}" type="slidenum">
              <a:rPr lang="en-GB"/>
              <a:pPr>
                <a:defRPr/>
              </a:pPr>
              <a:t>‹#›</a:t>
            </a:fld>
            <a:endParaRPr lang="en-GB" dirty="0"/>
          </a:p>
        </p:txBody>
      </p:sp>
    </p:spTree>
    <p:extLst>
      <p:ext uri="{BB962C8B-B14F-4D97-AF65-F5344CB8AC3E}">
        <p14:creationId xmlns:p14="http://schemas.microsoft.com/office/powerpoint/2010/main" val="1975260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3"/>
          <p:cNvSpPr>
            <a:spLocks noGrp="1"/>
          </p:cNvSpPr>
          <p:nvPr>
            <p:ph type="dt" sz="half" idx="10"/>
          </p:nvPr>
        </p:nvSpPr>
        <p:spPr/>
        <p:txBody>
          <a:bodyPr/>
          <a:lstStyle>
            <a:lvl1pPr>
              <a:defRPr/>
            </a:lvl1pPr>
          </a:lstStyle>
          <a:p>
            <a:pPr>
              <a:defRPr/>
            </a:pPr>
            <a:fld id="{805B603D-3B9B-4C02-9336-D635967E5F5C}" type="datetimeFigureOut">
              <a:rPr lang="en-GB"/>
              <a:pPr>
                <a:defRPr/>
              </a:pPr>
              <a:t>19/07/2017</a:t>
            </a:fld>
            <a:endParaRPr lang="en-GB" dirty="0"/>
          </a:p>
        </p:txBody>
      </p:sp>
      <p:sp>
        <p:nvSpPr>
          <p:cNvPr id="8" name="Footer Placeholder 4"/>
          <p:cNvSpPr>
            <a:spLocks noGrp="1"/>
          </p:cNvSpPr>
          <p:nvPr>
            <p:ph type="ftr" sz="quarter" idx="11"/>
          </p:nvPr>
        </p:nvSpPr>
        <p:spPr/>
        <p:txBody>
          <a:bodyPr/>
          <a:lstStyle>
            <a:lvl1pPr>
              <a:defRPr/>
            </a:lvl1pPr>
          </a:lstStyle>
          <a:p>
            <a:pPr>
              <a:defRPr/>
            </a:pPr>
            <a:endParaRPr lang="en-GB" dirty="0"/>
          </a:p>
        </p:txBody>
      </p:sp>
      <p:sp>
        <p:nvSpPr>
          <p:cNvPr id="9" name="Slide Number Placeholder 5"/>
          <p:cNvSpPr>
            <a:spLocks noGrp="1"/>
          </p:cNvSpPr>
          <p:nvPr>
            <p:ph type="sldNum" sz="quarter" idx="12"/>
          </p:nvPr>
        </p:nvSpPr>
        <p:spPr/>
        <p:txBody>
          <a:bodyPr/>
          <a:lstStyle>
            <a:lvl1pPr>
              <a:defRPr/>
            </a:lvl1pPr>
          </a:lstStyle>
          <a:p>
            <a:pPr>
              <a:defRPr/>
            </a:pPr>
            <a:fld id="{B8DEB736-26DB-4A88-8CED-9BFE43CAE7C6}" type="slidenum">
              <a:rPr lang="en-GB"/>
              <a:pPr>
                <a:defRPr/>
              </a:pPr>
              <a:t>‹#›</a:t>
            </a:fld>
            <a:endParaRPr lang="en-GB" dirty="0"/>
          </a:p>
        </p:txBody>
      </p:sp>
    </p:spTree>
    <p:extLst>
      <p:ext uri="{BB962C8B-B14F-4D97-AF65-F5344CB8AC3E}">
        <p14:creationId xmlns:p14="http://schemas.microsoft.com/office/powerpoint/2010/main" val="3219719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1A1E9B2C-A02D-4EA3-BD75-CDC4103043C2}" type="datetimeFigureOut">
              <a:rPr lang="en-GB"/>
              <a:pPr>
                <a:defRPr/>
              </a:pPr>
              <a:t>19/07/2017</a:t>
            </a:fld>
            <a:endParaRPr lang="en-GB" dirty="0"/>
          </a:p>
        </p:txBody>
      </p:sp>
      <p:sp>
        <p:nvSpPr>
          <p:cNvPr id="4" name="Footer Placeholder 4"/>
          <p:cNvSpPr>
            <a:spLocks noGrp="1"/>
          </p:cNvSpPr>
          <p:nvPr>
            <p:ph type="ftr" sz="quarter" idx="11"/>
          </p:nvPr>
        </p:nvSpPr>
        <p:spPr/>
        <p:txBody>
          <a:bodyPr/>
          <a:lstStyle>
            <a:lvl1pPr>
              <a:defRPr/>
            </a:lvl1pPr>
          </a:lstStyle>
          <a:p>
            <a:pPr>
              <a:defRPr/>
            </a:pPr>
            <a:endParaRPr lang="en-GB" dirty="0"/>
          </a:p>
        </p:txBody>
      </p:sp>
      <p:sp>
        <p:nvSpPr>
          <p:cNvPr id="5" name="Slide Number Placeholder 5"/>
          <p:cNvSpPr>
            <a:spLocks noGrp="1"/>
          </p:cNvSpPr>
          <p:nvPr>
            <p:ph type="sldNum" sz="quarter" idx="12"/>
          </p:nvPr>
        </p:nvSpPr>
        <p:spPr/>
        <p:txBody>
          <a:bodyPr/>
          <a:lstStyle>
            <a:lvl1pPr>
              <a:defRPr/>
            </a:lvl1pPr>
          </a:lstStyle>
          <a:p>
            <a:pPr>
              <a:defRPr/>
            </a:pPr>
            <a:fld id="{5B4557C3-C627-4B31-9D56-CF2D6547E74B}" type="slidenum">
              <a:rPr lang="en-GB"/>
              <a:pPr>
                <a:defRPr/>
              </a:pPr>
              <a:t>‹#›</a:t>
            </a:fld>
            <a:endParaRPr lang="en-GB" dirty="0"/>
          </a:p>
        </p:txBody>
      </p:sp>
    </p:spTree>
    <p:extLst>
      <p:ext uri="{BB962C8B-B14F-4D97-AF65-F5344CB8AC3E}">
        <p14:creationId xmlns:p14="http://schemas.microsoft.com/office/powerpoint/2010/main" val="1996720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27B5D7E-B0C8-44D7-9A84-28D0E0034AE2}" type="datetimeFigureOut">
              <a:rPr lang="en-GB"/>
              <a:pPr>
                <a:defRPr/>
              </a:pPr>
              <a:t>19/07/2017</a:t>
            </a:fld>
            <a:endParaRPr lang="en-GB" dirty="0"/>
          </a:p>
        </p:txBody>
      </p:sp>
      <p:sp>
        <p:nvSpPr>
          <p:cNvPr id="3" name="Footer Placeholder 4"/>
          <p:cNvSpPr>
            <a:spLocks noGrp="1"/>
          </p:cNvSpPr>
          <p:nvPr>
            <p:ph type="ftr" sz="quarter" idx="11"/>
          </p:nvPr>
        </p:nvSpPr>
        <p:spPr/>
        <p:txBody>
          <a:bodyPr/>
          <a:lstStyle>
            <a:lvl1pPr>
              <a:defRPr/>
            </a:lvl1pPr>
          </a:lstStyle>
          <a:p>
            <a:pPr>
              <a:defRPr/>
            </a:pPr>
            <a:endParaRPr lang="en-GB" dirty="0"/>
          </a:p>
        </p:txBody>
      </p:sp>
      <p:sp>
        <p:nvSpPr>
          <p:cNvPr id="4" name="Slide Number Placeholder 5"/>
          <p:cNvSpPr>
            <a:spLocks noGrp="1"/>
          </p:cNvSpPr>
          <p:nvPr>
            <p:ph type="sldNum" sz="quarter" idx="12"/>
          </p:nvPr>
        </p:nvSpPr>
        <p:spPr/>
        <p:txBody>
          <a:bodyPr/>
          <a:lstStyle>
            <a:lvl1pPr>
              <a:defRPr/>
            </a:lvl1pPr>
          </a:lstStyle>
          <a:p>
            <a:pPr>
              <a:defRPr/>
            </a:pPr>
            <a:fld id="{FAA6D5B0-ABFB-4F35-8012-9ECB8FA7DB95}" type="slidenum">
              <a:rPr lang="en-GB"/>
              <a:pPr>
                <a:defRPr/>
              </a:pPr>
              <a:t>‹#›</a:t>
            </a:fld>
            <a:endParaRPr lang="en-GB" dirty="0"/>
          </a:p>
        </p:txBody>
      </p:sp>
    </p:spTree>
    <p:extLst>
      <p:ext uri="{BB962C8B-B14F-4D97-AF65-F5344CB8AC3E}">
        <p14:creationId xmlns:p14="http://schemas.microsoft.com/office/powerpoint/2010/main" val="4115661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9DE5C8A-8797-4B9B-9B56-FBA5AE36ECF6}" type="datetimeFigureOut">
              <a:rPr lang="en-GB"/>
              <a:pPr>
                <a:defRPr/>
              </a:pPr>
              <a:t>19/07/2017</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dirty="0"/>
          </a:p>
        </p:txBody>
      </p:sp>
      <p:sp>
        <p:nvSpPr>
          <p:cNvPr id="7" name="Slide Number Placeholder 5"/>
          <p:cNvSpPr>
            <a:spLocks noGrp="1"/>
          </p:cNvSpPr>
          <p:nvPr>
            <p:ph type="sldNum" sz="quarter" idx="12"/>
          </p:nvPr>
        </p:nvSpPr>
        <p:spPr/>
        <p:txBody>
          <a:bodyPr/>
          <a:lstStyle>
            <a:lvl1pPr>
              <a:defRPr/>
            </a:lvl1pPr>
          </a:lstStyle>
          <a:p>
            <a:pPr>
              <a:defRPr/>
            </a:pPr>
            <a:fld id="{02FC7B8A-7682-4436-8EDC-CA20DE076EF8}" type="slidenum">
              <a:rPr lang="en-GB"/>
              <a:pPr>
                <a:defRPr/>
              </a:pPr>
              <a:t>‹#›</a:t>
            </a:fld>
            <a:endParaRPr lang="en-GB" dirty="0"/>
          </a:p>
        </p:txBody>
      </p:sp>
    </p:spTree>
    <p:extLst>
      <p:ext uri="{BB962C8B-B14F-4D97-AF65-F5344CB8AC3E}">
        <p14:creationId xmlns:p14="http://schemas.microsoft.com/office/powerpoint/2010/main" val="3488119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992D419-C04C-469E-AA83-0B47896FFCFB}" type="datetimeFigureOut">
              <a:rPr lang="en-GB"/>
              <a:pPr>
                <a:defRPr/>
              </a:pPr>
              <a:t>19/07/2017</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dirty="0"/>
          </a:p>
        </p:txBody>
      </p:sp>
      <p:sp>
        <p:nvSpPr>
          <p:cNvPr id="7" name="Slide Number Placeholder 5"/>
          <p:cNvSpPr>
            <a:spLocks noGrp="1"/>
          </p:cNvSpPr>
          <p:nvPr>
            <p:ph type="sldNum" sz="quarter" idx="12"/>
          </p:nvPr>
        </p:nvSpPr>
        <p:spPr/>
        <p:txBody>
          <a:bodyPr/>
          <a:lstStyle>
            <a:lvl1pPr>
              <a:defRPr/>
            </a:lvl1pPr>
          </a:lstStyle>
          <a:p>
            <a:pPr>
              <a:defRPr/>
            </a:pPr>
            <a:fld id="{B074D9A3-7015-437D-A143-8703ECD58853}" type="slidenum">
              <a:rPr lang="en-GB"/>
              <a:pPr>
                <a:defRPr/>
              </a:pPr>
              <a:t>‹#›</a:t>
            </a:fld>
            <a:endParaRPr lang="en-GB" dirty="0"/>
          </a:p>
        </p:txBody>
      </p:sp>
    </p:spTree>
    <p:extLst>
      <p:ext uri="{BB962C8B-B14F-4D97-AF65-F5344CB8AC3E}">
        <p14:creationId xmlns:p14="http://schemas.microsoft.com/office/powerpoint/2010/main" val="1570888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GB" altLang="en-US" smtClean="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GB" alt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DE2CD38F-1821-465A-96EA-49DD4AC10D9B}" type="datetimeFigureOut">
              <a:rPr lang="en-GB"/>
              <a:pPr>
                <a:defRPr/>
              </a:pPr>
              <a:t>19/07/2017</a:t>
            </a:fld>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B54EF482-4009-468A-80CD-4FF36BAA09A7}" type="slidenum">
              <a:rPr lang="en-GB"/>
              <a:pPr>
                <a:defRPr/>
              </a:pPr>
              <a:t>‹#›</a:t>
            </a:fld>
            <a:endParaRPr lang="en-GB" dirty="0"/>
          </a:p>
        </p:txBody>
      </p:sp>
      <p:pic>
        <p:nvPicPr>
          <p:cNvPr id="1031" name="Picture 2" descr="isissmallbottom"/>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360988"/>
            <a:ext cx="9144000" cy="149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ISISComputingGroup/ibex_user_manual/wiki"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hyperlink" Target="http://shadow.nd.rl.ac.uk/genie_python/sphinx/genie_python.html" TargetMode="External"/><Relationship Id="rId5" Type="http://schemas.openxmlformats.org/officeDocument/2006/relationships/hyperlink" Target="http://shadow.nd.rl.ac.uk/ibex_user_manual/genie_python-and-Ibex-(Introduction)" TargetMode="External"/><Relationship Id="rId4" Type="http://schemas.openxmlformats.org/officeDocument/2006/relationships/hyperlink" Target="http://shadow.nd.rl.ac.uk/ibex_user_manual/Home"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357908" y="3789040"/>
            <a:ext cx="6400800" cy="1449660"/>
          </a:xfrm>
        </p:spPr>
        <p:txBody>
          <a:bodyPr/>
          <a:lstStyle/>
          <a:p>
            <a:r>
              <a:rPr lang="en-GB" sz="3600" b="1" dirty="0" err="1" smtClean="0">
                <a:solidFill>
                  <a:schemeClr val="tx1"/>
                </a:solidFill>
              </a:rPr>
              <a:t>genie_python</a:t>
            </a:r>
            <a:r>
              <a:rPr lang="en-GB" sz="3600" b="1" dirty="0" smtClean="0">
                <a:solidFill>
                  <a:schemeClr val="tx1"/>
                </a:solidFill>
              </a:rPr>
              <a:t> and </a:t>
            </a:r>
            <a:r>
              <a:rPr lang="en-GB" sz="3600" b="1" dirty="0" smtClean="0">
                <a:solidFill>
                  <a:schemeClr val="tx1"/>
                </a:solidFill>
              </a:rPr>
              <a:t>IBEX</a:t>
            </a:r>
            <a:endParaRPr lang="en-GB" sz="3600" b="1" dirty="0" smtClean="0">
              <a:solidFill>
                <a:schemeClr val="tx1"/>
              </a:solidFill>
            </a:endParaRPr>
          </a:p>
          <a:p>
            <a:r>
              <a:rPr lang="en-GB" sz="3600" b="1" dirty="0" smtClean="0">
                <a:solidFill>
                  <a:schemeClr val="tx1"/>
                </a:solidFill>
              </a:rPr>
              <a:t>Introduction for LSS</a:t>
            </a:r>
            <a:br>
              <a:rPr lang="en-GB" sz="3600" b="1" dirty="0" smtClean="0">
                <a:solidFill>
                  <a:schemeClr val="tx1"/>
                </a:solidFill>
              </a:rPr>
            </a:br>
            <a:r>
              <a:rPr lang="en-GB" dirty="0" smtClean="0"/>
              <a:t>Experimental Controls Team</a:t>
            </a:r>
            <a:br>
              <a:rPr lang="en-GB" dirty="0" smtClean="0"/>
            </a:br>
            <a:r>
              <a:rPr lang="en-GB" dirty="0" smtClean="0"/>
              <a:t>ISIS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7784" y="15627"/>
            <a:ext cx="3861048" cy="3861048"/>
          </a:xfrm>
          <a:prstGeom prst="rect">
            <a:avLst/>
          </a:prstGeom>
        </p:spPr>
      </p:pic>
    </p:spTree>
    <p:extLst>
      <p:ext uri="{BB962C8B-B14F-4D97-AF65-F5344CB8AC3E}">
        <p14:creationId xmlns:p14="http://schemas.microsoft.com/office/powerpoint/2010/main" val="12385616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t>Experiment setup</a:t>
            </a:r>
            <a:endParaRPr lang="en-GB" dirty="0"/>
          </a:p>
        </p:txBody>
      </p:sp>
      <p:sp>
        <p:nvSpPr>
          <p:cNvPr id="4" name="TextBox 3"/>
          <p:cNvSpPr txBox="1"/>
          <p:nvPr/>
        </p:nvSpPr>
        <p:spPr>
          <a:xfrm>
            <a:off x="395536" y="1844824"/>
            <a:ext cx="8496944" cy="3416320"/>
          </a:xfrm>
          <a:prstGeom prst="rect">
            <a:avLst/>
          </a:prstGeom>
          <a:noFill/>
        </p:spPr>
        <p:txBody>
          <a:bodyPr wrap="square" rtlCol="0">
            <a:spAutoFit/>
          </a:bodyPr>
          <a:lstStyle/>
          <a:p>
            <a:r>
              <a:rPr lang="en-GB" dirty="0"/>
              <a:t>You can change various elements of the experiment setup using </a:t>
            </a:r>
            <a:r>
              <a:rPr lang="en-GB" i="1" dirty="0" err="1"/>
              <a:t>genie_python</a:t>
            </a:r>
            <a:r>
              <a:rPr lang="en-GB" dirty="0"/>
              <a:t>. For example</a:t>
            </a:r>
            <a:r>
              <a:rPr lang="en-GB" dirty="0" smtClean="0"/>
              <a:t>:</a:t>
            </a:r>
          </a:p>
          <a:p>
            <a:pPr marL="285750" indent="-285750">
              <a:buFont typeface="Arial" panose="020B0604020202020204" pitchFamily="34" charset="0"/>
              <a:buChar char="•"/>
            </a:pPr>
            <a:endParaRPr lang="en-GB" i="1" dirty="0"/>
          </a:p>
          <a:p>
            <a:pPr marL="285750" indent="-285750">
              <a:buFont typeface="Arial" panose="020B0604020202020204" pitchFamily="34" charset="0"/>
              <a:buChar char="•"/>
            </a:pPr>
            <a:r>
              <a:rPr lang="en-GB" dirty="0" err="1">
                <a:solidFill>
                  <a:schemeClr val="accent2"/>
                </a:solidFill>
                <a:latin typeface="Consolas" panose="020B0609020204030204" pitchFamily="49" charset="0"/>
                <a:cs typeface="Consolas" panose="020B0609020204030204" pitchFamily="49" charset="0"/>
              </a:rPr>
              <a:t>change_tcb</a:t>
            </a:r>
            <a:r>
              <a:rPr lang="en-GB" dirty="0"/>
              <a:t>: Change the time channel binning</a:t>
            </a:r>
          </a:p>
          <a:p>
            <a:pPr marL="285750" indent="-285750">
              <a:buFont typeface="Arial" panose="020B0604020202020204" pitchFamily="34" charset="0"/>
              <a:buChar char="•"/>
            </a:pPr>
            <a:r>
              <a:rPr lang="en-GB" dirty="0" err="1">
                <a:solidFill>
                  <a:schemeClr val="accent2"/>
                </a:solidFill>
                <a:latin typeface="Consolas" panose="020B0609020204030204" pitchFamily="49" charset="0"/>
                <a:cs typeface="Consolas" panose="020B0609020204030204" pitchFamily="49" charset="0"/>
              </a:rPr>
              <a:t>change_tables</a:t>
            </a:r>
            <a:r>
              <a:rPr lang="en-GB" dirty="0"/>
              <a:t>: Change the wiring, spectra and detector table locations</a:t>
            </a:r>
          </a:p>
          <a:p>
            <a:pPr marL="285750" indent="-285750">
              <a:buFont typeface="Arial" panose="020B0604020202020204" pitchFamily="34" charset="0"/>
              <a:buChar char="•"/>
            </a:pPr>
            <a:r>
              <a:rPr lang="en-GB" dirty="0" err="1">
                <a:solidFill>
                  <a:schemeClr val="accent2"/>
                </a:solidFill>
                <a:latin typeface="Consolas" panose="020B0609020204030204" pitchFamily="49" charset="0"/>
                <a:cs typeface="Consolas" panose="020B0609020204030204" pitchFamily="49" charset="0"/>
              </a:rPr>
              <a:t>change_monitor</a:t>
            </a:r>
            <a:r>
              <a:rPr lang="en-GB" dirty="0"/>
              <a:t>: Change the monitor to a specified spectrum and </a:t>
            </a:r>
            <a:r>
              <a:rPr lang="en-GB" dirty="0" smtClean="0"/>
              <a:t>range</a:t>
            </a:r>
          </a:p>
          <a:p>
            <a:pPr marL="285750" indent="-285750">
              <a:buFont typeface="Arial" panose="020B0604020202020204" pitchFamily="34" charset="0"/>
              <a:buChar char="•"/>
            </a:pPr>
            <a:endParaRPr lang="en-GB" dirty="0"/>
          </a:p>
          <a:p>
            <a:r>
              <a:rPr lang="en-GB" dirty="0" smtClean="0"/>
              <a:t>If you use the following commands, you can stop a run from starting while you’re still applying changes: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err="1">
                <a:solidFill>
                  <a:schemeClr val="accent2"/>
                </a:solidFill>
                <a:latin typeface="Consolas" panose="020B0609020204030204" pitchFamily="49" charset="0"/>
                <a:cs typeface="Consolas" panose="020B0609020204030204" pitchFamily="49" charset="0"/>
              </a:rPr>
              <a:t>change_start</a:t>
            </a:r>
            <a:r>
              <a:rPr lang="en-GB" dirty="0"/>
              <a:t>: Marks the start of a change</a:t>
            </a:r>
          </a:p>
          <a:p>
            <a:pPr marL="285750" indent="-285750">
              <a:buFont typeface="Arial" panose="020B0604020202020204" pitchFamily="34" charset="0"/>
              <a:buChar char="•"/>
            </a:pPr>
            <a:r>
              <a:rPr lang="en-GB" dirty="0" err="1">
                <a:solidFill>
                  <a:schemeClr val="accent2"/>
                </a:solidFill>
                <a:latin typeface="Consolas" panose="020B0609020204030204" pitchFamily="49" charset="0"/>
                <a:cs typeface="Consolas" panose="020B0609020204030204" pitchFamily="49" charset="0"/>
              </a:rPr>
              <a:t>change_finish</a:t>
            </a:r>
            <a:r>
              <a:rPr lang="en-GB" dirty="0"/>
              <a:t>: Marks that the current set of changes is complete</a:t>
            </a:r>
            <a:r>
              <a:rPr lang="en-GB" dirty="0" smtClean="0"/>
              <a:t>.</a:t>
            </a:r>
            <a:endParaRPr lang="en-GB" dirty="0"/>
          </a:p>
        </p:txBody>
      </p:sp>
    </p:spTree>
    <p:extLst>
      <p:ext uri="{BB962C8B-B14F-4D97-AF65-F5344CB8AC3E}">
        <p14:creationId xmlns:p14="http://schemas.microsoft.com/office/powerpoint/2010/main" val="13801735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Scripting</a:t>
            </a:r>
            <a:br>
              <a:rPr lang="en-GB" dirty="0" smtClean="0"/>
            </a:br>
            <a:r>
              <a:rPr lang="en-GB" dirty="0" smtClean="0"/>
              <a:t>Create</a:t>
            </a:r>
            <a:endParaRPr lang="en-GB" dirty="0">
              <a:solidFill>
                <a:srgbClr val="00B050"/>
              </a:solidFill>
            </a:endParaRPr>
          </a:p>
        </p:txBody>
      </p:sp>
      <p:sp>
        <p:nvSpPr>
          <p:cNvPr id="4" name="TextBox 3"/>
          <p:cNvSpPr txBox="1"/>
          <p:nvPr/>
        </p:nvSpPr>
        <p:spPr>
          <a:xfrm>
            <a:off x="395536" y="1844824"/>
            <a:ext cx="8496944" cy="3139321"/>
          </a:xfrm>
          <a:prstGeom prst="rect">
            <a:avLst/>
          </a:prstGeom>
          <a:noFill/>
        </p:spPr>
        <p:txBody>
          <a:bodyPr wrap="square" rtlCol="0">
            <a:spAutoFit/>
          </a:bodyPr>
          <a:lstStyle/>
          <a:p>
            <a:pPr marL="342900" indent="-342900">
              <a:buFont typeface="Arial" panose="020B0604020202020204" pitchFamily="34" charset="0"/>
              <a:buChar char="•"/>
            </a:pPr>
            <a:r>
              <a:rPr lang="en-GB" dirty="0"/>
              <a:t>Python scripts have the extension .</a:t>
            </a:r>
            <a:r>
              <a:rPr lang="en-GB" dirty="0" err="1"/>
              <a:t>py</a:t>
            </a:r>
            <a:r>
              <a:rPr lang="en-GB" dirty="0"/>
              <a:t>. </a:t>
            </a:r>
            <a:endParaRPr lang="en-GB" dirty="0" smtClean="0"/>
          </a:p>
          <a:p>
            <a:pPr marL="342900" indent="-342900">
              <a:buFont typeface="Arial" panose="020B0604020202020204" pitchFamily="34" charset="0"/>
              <a:buChar char="•"/>
            </a:pPr>
            <a:r>
              <a:rPr lang="en-GB" dirty="0" smtClean="0"/>
              <a:t>Many editors available. We like Notepad++</a:t>
            </a:r>
            <a:endParaRPr lang="en-GB" dirty="0"/>
          </a:p>
          <a:p>
            <a:pPr marL="342900" indent="-342900">
              <a:buFont typeface="Arial" panose="020B0604020202020204" pitchFamily="34" charset="0"/>
              <a:buChar char="•"/>
            </a:pPr>
            <a:r>
              <a:rPr lang="en-GB" dirty="0" smtClean="0"/>
              <a:t>Two types of script:</a:t>
            </a:r>
          </a:p>
          <a:p>
            <a:pPr marL="800100" lvl="1" indent="-342900">
              <a:buFont typeface="Arial" panose="020B0604020202020204" pitchFamily="34" charset="0"/>
              <a:buChar char="•"/>
            </a:pPr>
            <a:r>
              <a:rPr lang="en-GB" b="1" dirty="0" smtClean="0"/>
              <a:t>Instrument </a:t>
            </a:r>
            <a:r>
              <a:rPr lang="en-GB" b="1" dirty="0"/>
              <a:t>scripts</a:t>
            </a:r>
            <a:r>
              <a:rPr lang="en-GB" dirty="0"/>
              <a:t>. </a:t>
            </a:r>
            <a:r>
              <a:rPr lang="en-GB" dirty="0" smtClean="0"/>
              <a:t>Aimed </a:t>
            </a:r>
            <a:r>
              <a:rPr lang="en-GB" dirty="0"/>
              <a:t>at instrument scientists, or </a:t>
            </a:r>
            <a:r>
              <a:rPr lang="en-GB" dirty="0" smtClean="0"/>
              <a:t>an instrument-specific functions that </a:t>
            </a:r>
            <a:r>
              <a:rPr lang="en-GB" dirty="0"/>
              <a:t>multiple users may wish to </a:t>
            </a:r>
            <a:r>
              <a:rPr lang="en-GB" dirty="0" smtClean="0"/>
              <a:t>access.</a:t>
            </a:r>
          </a:p>
          <a:p>
            <a:pPr marL="800100" lvl="1" indent="-342900">
              <a:buFont typeface="Arial" panose="020B0604020202020204" pitchFamily="34" charset="0"/>
              <a:buChar char="•"/>
            </a:pPr>
            <a:r>
              <a:rPr lang="en-GB" b="1" dirty="0" smtClean="0"/>
              <a:t>User </a:t>
            </a:r>
            <a:r>
              <a:rPr lang="en-GB" b="1" dirty="0"/>
              <a:t>scripts</a:t>
            </a:r>
            <a:r>
              <a:rPr lang="en-GB" dirty="0"/>
              <a:t>. </a:t>
            </a:r>
            <a:r>
              <a:rPr lang="en-GB" dirty="0" smtClean="0"/>
              <a:t>Specific </a:t>
            </a:r>
            <a:r>
              <a:rPr lang="en-GB" dirty="0"/>
              <a:t>users need for particular experiments</a:t>
            </a:r>
            <a:r>
              <a:rPr lang="en-GB" dirty="0" smtClean="0"/>
              <a:t>.</a:t>
            </a:r>
          </a:p>
          <a:p>
            <a:pPr marL="342900" indent="-342900">
              <a:buFont typeface="Arial" panose="020B0604020202020204" pitchFamily="34" charset="0"/>
              <a:buChar char="•"/>
            </a:pPr>
            <a:r>
              <a:rPr lang="en-GB" dirty="0" smtClean="0"/>
              <a:t>IBEX </a:t>
            </a:r>
            <a:r>
              <a:rPr lang="en-GB" dirty="0"/>
              <a:t>puts all </a:t>
            </a:r>
            <a:r>
              <a:rPr lang="en-GB" b="1" dirty="0" smtClean="0"/>
              <a:t>Instrument </a:t>
            </a:r>
            <a:r>
              <a:rPr lang="en-GB" b="1" dirty="0"/>
              <a:t>scripts</a:t>
            </a:r>
            <a:r>
              <a:rPr lang="en-GB" dirty="0"/>
              <a:t> under version control</a:t>
            </a:r>
            <a:r>
              <a:rPr lang="en-GB" dirty="0" smtClean="0"/>
              <a:t>.</a:t>
            </a:r>
            <a:endParaRPr lang="en-GB" dirty="0"/>
          </a:p>
          <a:p>
            <a:pPr marL="342900" indent="-342900">
              <a:buFont typeface="Arial" panose="020B0604020202020204" pitchFamily="34" charset="0"/>
              <a:buChar char="•"/>
            </a:pPr>
            <a:r>
              <a:rPr lang="en-GB" dirty="0"/>
              <a:t>Instrument </a:t>
            </a:r>
            <a:r>
              <a:rPr lang="en-GB" dirty="0" smtClean="0"/>
              <a:t>scripts are in:</a:t>
            </a:r>
            <a:r>
              <a:rPr lang="en-GB" dirty="0"/>
              <a:t> </a:t>
            </a:r>
            <a:endParaRPr lang="en-GB" dirty="0" smtClean="0"/>
          </a:p>
          <a:p>
            <a:pPr marL="800100" lvl="1" indent="-342900">
              <a:buFont typeface="Arial" panose="020B0604020202020204" pitchFamily="34" charset="0"/>
              <a:buChar char="•"/>
            </a:pPr>
            <a:r>
              <a:rPr lang="en-GB" dirty="0" smtClean="0"/>
              <a:t>C</a:t>
            </a:r>
            <a:r>
              <a:rPr lang="en-GB" dirty="0"/>
              <a:t>:\Instrument\Settings\config\NDX[Instrument name]\Python\</a:t>
            </a:r>
            <a:r>
              <a:rPr lang="en-GB" dirty="0" err="1"/>
              <a:t>inst</a:t>
            </a:r>
            <a:endParaRPr lang="en-GB" dirty="0"/>
          </a:p>
          <a:p>
            <a:pPr marL="342900" indent="-342900">
              <a:buFont typeface="Arial" panose="020B0604020202020204" pitchFamily="34" charset="0"/>
              <a:buChar char="•"/>
            </a:pPr>
            <a:r>
              <a:rPr lang="en-GB" dirty="0"/>
              <a:t>User scripts are </a:t>
            </a:r>
            <a:r>
              <a:rPr lang="en-GB" dirty="0" smtClean="0"/>
              <a:t>in</a:t>
            </a:r>
            <a:r>
              <a:rPr lang="en-GB" dirty="0"/>
              <a:t>: </a:t>
            </a:r>
            <a:endParaRPr lang="en-GB" dirty="0" smtClean="0"/>
          </a:p>
          <a:p>
            <a:pPr marL="800100" lvl="1" indent="-342900">
              <a:buFont typeface="Arial" panose="020B0604020202020204" pitchFamily="34" charset="0"/>
              <a:buChar char="•"/>
            </a:pPr>
            <a:r>
              <a:rPr lang="en-GB" dirty="0" smtClean="0"/>
              <a:t>C</a:t>
            </a:r>
            <a:r>
              <a:rPr lang="en-GB" dirty="0"/>
              <a:t>:\</a:t>
            </a:r>
            <a:r>
              <a:rPr lang="en-GB" dirty="0" smtClean="0"/>
              <a:t>scripts</a:t>
            </a:r>
            <a:endParaRPr lang="en-GB" dirty="0"/>
          </a:p>
        </p:txBody>
      </p:sp>
    </p:spTree>
    <p:extLst>
      <p:ext uri="{BB962C8B-B14F-4D97-AF65-F5344CB8AC3E}">
        <p14:creationId xmlns:p14="http://schemas.microsoft.com/office/powerpoint/2010/main" val="7309558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Scripting</a:t>
            </a:r>
            <a:br>
              <a:rPr lang="en-GB" dirty="0" smtClean="0"/>
            </a:br>
            <a:r>
              <a:rPr lang="en-GB" dirty="0" smtClean="0"/>
              <a:t>Write</a:t>
            </a:r>
            <a:endParaRPr lang="en-GB" dirty="0">
              <a:solidFill>
                <a:srgbClr val="00B050"/>
              </a:solidFill>
            </a:endParaRPr>
          </a:p>
        </p:txBody>
      </p:sp>
      <p:sp>
        <p:nvSpPr>
          <p:cNvPr id="4" name="TextBox 3"/>
          <p:cNvSpPr txBox="1"/>
          <p:nvPr/>
        </p:nvSpPr>
        <p:spPr>
          <a:xfrm>
            <a:off x="395536" y="1844824"/>
            <a:ext cx="8496944" cy="1569660"/>
          </a:xfrm>
          <a:prstGeom prst="rect">
            <a:avLst/>
          </a:prstGeom>
          <a:noFill/>
        </p:spPr>
        <p:txBody>
          <a:bodyPr wrap="square" rtlCol="0">
            <a:spAutoFit/>
          </a:bodyPr>
          <a:lstStyle/>
          <a:p>
            <a:pPr marL="285750" indent="-285750">
              <a:buFont typeface="Arial" panose="020B0604020202020204" pitchFamily="34" charset="0"/>
              <a:buChar char="•"/>
            </a:pPr>
            <a:r>
              <a:rPr lang="en-GB" sz="1600" dirty="0" smtClean="0"/>
              <a:t>Scripts can </a:t>
            </a:r>
            <a:r>
              <a:rPr lang="en-GB" sz="1600" dirty="0"/>
              <a:t>use any Python and </a:t>
            </a:r>
            <a:r>
              <a:rPr lang="en-GB" sz="1600" i="1" dirty="0" err="1"/>
              <a:t>genie_python</a:t>
            </a:r>
            <a:r>
              <a:rPr lang="en-GB" sz="1600" dirty="0"/>
              <a:t> functionality that you've already learnt.</a:t>
            </a:r>
          </a:p>
          <a:p>
            <a:pPr marL="285750" indent="-285750">
              <a:buFont typeface="Arial" panose="020B0604020202020204" pitchFamily="34" charset="0"/>
              <a:buChar char="•"/>
            </a:pPr>
            <a:r>
              <a:rPr lang="en-GB" sz="1600" dirty="0" smtClean="0"/>
              <a:t>We recommend </a:t>
            </a:r>
            <a:r>
              <a:rPr lang="en-GB" sz="1600" dirty="0"/>
              <a:t>all executable code within a script should be contained within functions and classes. For example</a:t>
            </a:r>
            <a:r>
              <a:rPr lang="en-GB" sz="1600" dirty="0" smtClean="0"/>
              <a:t>:</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endParaRPr lang="en-GB" sz="1600" dirty="0" smtClean="0"/>
          </a:p>
          <a:p>
            <a:pPr marL="285750" indent="-285750">
              <a:buFont typeface="Arial" panose="020B0604020202020204" pitchFamily="34" charset="0"/>
              <a:buChar char="•"/>
            </a:pPr>
            <a:endParaRPr lang="en-GB" sz="16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796" y="2839957"/>
            <a:ext cx="8388424" cy="6271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75638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Scripting</a:t>
            </a:r>
            <a:br>
              <a:rPr lang="en-GB" dirty="0" smtClean="0"/>
            </a:br>
            <a:r>
              <a:rPr lang="en-GB" dirty="0" smtClean="0"/>
              <a:t>Load</a:t>
            </a:r>
            <a:endParaRPr lang="en-GB" dirty="0">
              <a:solidFill>
                <a:srgbClr val="00B050"/>
              </a:solidFill>
            </a:endParaRPr>
          </a:p>
        </p:txBody>
      </p:sp>
      <p:sp>
        <p:nvSpPr>
          <p:cNvPr id="4" name="TextBox 3"/>
          <p:cNvSpPr txBox="1"/>
          <p:nvPr/>
        </p:nvSpPr>
        <p:spPr>
          <a:xfrm>
            <a:off x="395536" y="1844824"/>
            <a:ext cx="8496944" cy="1938992"/>
          </a:xfrm>
          <a:prstGeom prst="rect">
            <a:avLst/>
          </a:prstGeom>
          <a:noFill/>
        </p:spPr>
        <p:txBody>
          <a:bodyPr wrap="square" rtlCol="0">
            <a:spAutoFit/>
          </a:bodyPr>
          <a:lstStyle/>
          <a:p>
            <a:pPr marL="285750" indent="-285750">
              <a:buFont typeface="Arial" panose="020B0604020202020204" pitchFamily="34" charset="0"/>
              <a:buChar char="•"/>
            </a:pPr>
            <a:r>
              <a:rPr lang="en-GB" sz="2400" b="1" dirty="0" smtClean="0"/>
              <a:t>Instrument </a:t>
            </a:r>
            <a:r>
              <a:rPr lang="en-GB" sz="2400" b="1" dirty="0"/>
              <a:t>scripts</a:t>
            </a:r>
            <a:r>
              <a:rPr lang="en-GB" sz="2400" dirty="0"/>
              <a:t> are loaded automatically when you open the scripting perspective</a:t>
            </a:r>
          </a:p>
          <a:p>
            <a:pPr marL="285750" indent="-285750">
              <a:buFont typeface="Arial" panose="020B0604020202020204" pitchFamily="34" charset="0"/>
              <a:buChar char="•"/>
            </a:pPr>
            <a:r>
              <a:rPr lang="en-GB" sz="2400" b="1" dirty="0"/>
              <a:t>User scripts</a:t>
            </a:r>
            <a:r>
              <a:rPr lang="en-GB" sz="2400" dirty="0"/>
              <a:t> can be loaded by using the </a:t>
            </a:r>
            <a:r>
              <a:rPr lang="en-GB" sz="2400" dirty="0" err="1">
                <a:solidFill>
                  <a:schemeClr val="accent2"/>
                </a:solidFill>
                <a:latin typeface="Consolas" panose="020B0609020204030204" pitchFamily="49" charset="0"/>
                <a:cs typeface="Consolas" panose="020B0609020204030204" pitchFamily="49" charset="0"/>
              </a:rPr>
              <a:t>load_script</a:t>
            </a:r>
            <a:r>
              <a:rPr lang="en-GB" sz="2400" dirty="0"/>
              <a:t> </a:t>
            </a:r>
            <a:r>
              <a:rPr lang="en-GB" sz="2400" dirty="0" smtClean="0"/>
              <a:t>function, e.g. </a:t>
            </a:r>
            <a:r>
              <a:rPr lang="en-GB" sz="2400" dirty="0" err="1" smtClean="0">
                <a:solidFill>
                  <a:schemeClr val="accent2"/>
                </a:solidFill>
                <a:latin typeface="Consolas" panose="020B0609020204030204" pitchFamily="49" charset="0"/>
                <a:cs typeface="Consolas" panose="020B0609020204030204" pitchFamily="49" charset="0"/>
              </a:rPr>
              <a:t>g.load_script</a:t>
            </a:r>
            <a:r>
              <a:rPr lang="en-GB" sz="2400" dirty="0">
                <a:solidFill>
                  <a:schemeClr val="accent2"/>
                </a:solidFill>
                <a:latin typeface="Consolas" panose="020B0609020204030204" pitchFamily="49" charset="0"/>
                <a:cs typeface="Consolas" panose="020B0609020204030204" pitchFamily="49" charset="0"/>
              </a:rPr>
              <a:t>('C:\script\my_script.py</a:t>
            </a:r>
            <a:r>
              <a:rPr lang="en-GB" sz="2400" dirty="0" smtClean="0">
                <a:solidFill>
                  <a:schemeClr val="accent2"/>
                </a:solidFill>
                <a:latin typeface="Consolas" panose="020B0609020204030204" pitchFamily="49" charset="0"/>
                <a:cs typeface="Consolas" panose="020B0609020204030204" pitchFamily="49" charset="0"/>
              </a:rPr>
              <a:t>')</a:t>
            </a:r>
            <a:endParaRPr lang="en-GB" sz="2400" dirty="0">
              <a:solidFill>
                <a:schemeClr val="accent2"/>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961242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Scripting</a:t>
            </a:r>
            <a:br>
              <a:rPr lang="en-GB" dirty="0" smtClean="0"/>
            </a:br>
            <a:r>
              <a:rPr lang="en-GB" dirty="0" smtClean="0"/>
              <a:t>Run</a:t>
            </a:r>
            <a:endParaRPr lang="en-GB" dirty="0">
              <a:solidFill>
                <a:srgbClr val="00B050"/>
              </a:solidFill>
            </a:endParaRPr>
          </a:p>
        </p:txBody>
      </p:sp>
      <p:sp>
        <p:nvSpPr>
          <p:cNvPr id="4" name="TextBox 3"/>
          <p:cNvSpPr txBox="1"/>
          <p:nvPr/>
        </p:nvSpPr>
        <p:spPr>
          <a:xfrm>
            <a:off x="395536" y="1844824"/>
            <a:ext cx="8496944" cy="2308324"/>
          </a:xfrm>
          <a:prstGeom prst="rect">
            <a:avLst/>
          </a:prstGeom>
          <a:noFill/>
        </p:spPr>
        <p:txBody>
          <a:bodyPr wrap="square" rtlCol="0">
            <a:spAutoFit/>
          </a:bodyPr>
          <a:lstStyle/>
          <a:p>
            <a:pPr marL="342900" indent="-342900">
              <a:buFont typeface="Arial" panose="020B0604020202020204" pitchFamily="34" charset="0"/>
              <a:buChar char="•"/>
            </a:pPr>
            <a:r>
              <a:rPr lang="en-GB" sz="2400" dirty="0"/>
              <a:t>I</a:t>
            </a:r>
            <a:r>
              <a:rPr lang="en-GB" sz="2400" dirty="0" smtClean="0"/>
              <a:t>nstrument script functions can be called with </a:t>
            </a:r>
            <a:r>
              <a:rPr lang="en-GB" sz="2400" dirty="0">
                <a:solidFill>
                  <a:schemeClr val="accent2"/>
                </a:solidFill>
                <a:latin typeface="Consolas" panose="020B0609020204030204" pitchFamily="49" charset="0"/>
                <a:cs typeface="Consolas" panose="020B0609020204030204" pitchFamily="49" charset="0"/>
              </a:rPr>
              <a:t>inst.[</a:t>
            </a:r>
            <a:r>
              <a:rPr lang="en-GB" sz="2400" dirty="0" err="1">
                <a:solidFill>
                  <a:schemeClr val="accent2"/>
                </a:solidFill>
                <a:latin typeface="Consolas" panose="020B0609020204030204" pitchFamily="49" charset="0"/>
                <a:cs typeface="Consolas" panose="020B0609020204030204" pitchFamily="49" charset="0"/>
              </a:rPr>
              <a:t>function_name</a:t>
            </a:r>
            <a:r>
              <a:rPr lang="en-GB" sz="2400" dirty="0">
                <a:solidFill>
                  <a:schemeClr val="accent2"/>
                </a:solidFill>
                <a:latin typeface="Consolas" panose="020B0609020204030204" pitchFamily="49" charset="0"/>
                <a:cs typeface="Consolas" panose="020B0609020204030204" pitchFamily="49" charset="0"/>
              </a:rPr>
              <a:t>](</a:t>
            </a:r>
            <a:r>
              <a:rPr lang="en-GB" sz="2400" dirty="0" err="1" smtClean="0">
                <a:solidFill>
                  <a:schemeClr val="accent2"/>
                </a:solidFill>
                <a:latin typeface="Consolas" panose="020B0609020204030204" pitchFamily="49" charset="0"/>
                <a:cs typeface="Consolas" panose="020B0609020204030204" pitchFamily="49" charset="0"/>
              </a:rPr>
              <a:t>args</a:t>
            </a:r>
            <a:r>
              <a:rPr lang="en-GB" sz="2400" dirty="0" smtClean="0">
                <a:solidFill>
                  <a:schemeClr val="accent2"/>
                </a:solidFill>
                <a:latin typeface="Consolas" panose="020B0609020204030204" pitchFamily="49" charset="0"/>
                <a:cs typeface="Consolas" panose="020B0609020204030204" pitchFamily="49" charset="0"/>
              </a:rPr>
              <a:t>)</a:t>
            </a:r>
            <a:r>
              <a:rPr lang="en-GB" sz="2400" i="1" dirty="0" smtClean="0"/>
              <a:t>, </a:t>
            </a:r>
            <a:r>
              <a:rPr lang="en-GB" sz="2400" dirty="0" smtClean="0"/>
              <a:t>for example:</a:t>
            </a:r>
          </a:p>
          <a:p>
            <a:pPr marL="800100" lvl="1" indent="-342900">
              <a:buFont typeface="Arial" panose="020B0604020202020204" pitchFamily="34" charset="0"/>
              <a:buChar char="•"/>
            </a:pPr>
            <a:r>
              <a:rPr lang="en-GB" sz="2400" dirty="0" err="1">
                <a:solidFill>
                  <a:schemeClr val="accent2"/>
                </a:solidFill>
                <a:latin typeface="Consolas" panose="020B0609020204030204" pitchFamily="49" charset="0"/>
                <a:cs typeface="Consolas" panose="020B0609020204030204" pitchFamily="49" charset="0"/>
              </a:rPr>
              <a:t>inst.my_method</a:t>
            </a:r>
            <a:r>
              <a:rPr lang="en-GB" sz="2400" dirty="0">
                <a:solidFill>
                  <a:schemeClr val="accent2"/>
                </a:solidFill>
                <a:latin typeface="Consolas" panose="020B0609020204030204" pitchFamily="49" charset="0"/>
                <a:cs typeface="Consolas" panose="020B0609020204030204" pitchFamily="49" charset="0"/>
              </a:rPr>
              <a:t>("MY_BLOCK") </a:t>
            </a:r>
          </a:p>
          <a:p>
            <a:pPr marL="342900" indent="-342900">
              <a:buFont typeface="Arial" panose="020B0604020202020204" pitchFamily="34" charset="0"/>
              <a:buChar char="•"/>
            </a:pPr>
            <a:r>
              <a:rPr lang="en-GB" sz="2400" dirty="0" smtClean="0"/>
              <a:t>The </a:t>
            </a:r>
            <a:r>
              <a:rPr lang="en-GB" sz="2400" dirty="0" smtClean="0"/>
              <a:t>IBEX </a:t>
            </a:r>
            <a:r>
              <a:rPr lang="en-GB" sz="2400" dirty="0"/>
              <a:t>scripting perspective will provide auto-completion for instrument methods so you can see what is </a:t>
            </a:r>
            <a:r>
              <a:rPr lang="en-GB" sz="2400" dirty="0" smtClean="0"/>
              <a:t>available</a:t>
            </a:r>
          </a:p>
        </p:txBody>
      </p:sp>
    </p:spTree>
    <p:extLst>
      <p:ext uri="{BB962C8B-B14F-4D97-AF65-F5344CB8AC3E}">
        <p14:creationId xmlns:p14="http://schemas.microsoft.com/office/powerpoint/2010/main" val="28465684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Scripting</a:t>
            </a:r>
            <a:br>
              <a:rPr lang="en-GB" dirty="0" smtClean="0"/>
            </a:br>
            <a:r>
              <a:rPr lang="en-GB" dirty="0" smtClean="0"/>
              <a:t>Run</a:t>
            </a:r>
            <a:endParaRPr lang="en-GB" dirty="0">
              <a:solidFill>
                <a:srgbClr val="00B050"/>
              </a:solidFill>
            </a:endParaRPr>
          </a:p>
        </p:txBody>
      </p:sp>
      <p:sp>
        <p:nvSpPr>
          <p:cNvPr id="4" name="TextBox 3"/>
          <p:cNvSpPr txBox="1"/>
          <p:nvPr/>
        </p:nvSpPr>
        <p:spPr>
          <a:xfrm>
            <a:off x="395536" y="1844824"/>
            <a:ext cx="8496944" cy="2308324"/>
          </a:xfrm>
          <a:prstGeom prst="rect">
            <a:avLst/>
          </a:prstGeom>
          <a:noFill/>
        </p:spPr>
        <p:txBody>
          <a:bodyPr wrap="square" rtlCol="0">
            <a:spAutoFit/>
          </a:bodyPr>
          <a:lstStyle/>
          <a:p>
            <a:pPr marL="342900" indent="-342900">
              <a:buFont typeface="Arial" panose="020B0604020202020204" pitchFamily="34" charset="0"/>
              <a:buChar char="•"/>
            </a:pPr>
            <a:r>
              <a:rPr lang="en-GB" sz="2400" dirty="0"/>
              <a:t>Functions loaded from user scripts using </a:t>
            </a:r>
            <a:r>
              <a:rPr lang="en-GB" sz="2400" dirty="0" err="1">
                <a:solidFill>
                  <a:schemeClr val="accent2"/>
                </a:solidFill>
                <a:latin typeface="Consolas" panose="020B0609020204030204" pitchFamily="49" charset="0"/>
                <a:cs typeface="Consolas" panose="020B0609020204030204" pitchFamily="49" charset="0"/>
              </a:rPr>
              <a:t>g.load_script</a:t>
            </a:r>
            <a:r>
              <a:rPr lang="en-GB" sz="2400" dirty="0">
                <a:solidFill>
                  <a:schemeClr val="accent2"/>
                </a:solidFill>
                <a:latin typeface="Consolas" panose="020B0609020204030204" pitchFamily="49" charset="0"/>
                <a:cs typeface="Consolas" panose="020B0609020204030204" pitchFamily="49" charset="0"/>
              </a:rPr>
              <a:t>(...)</a:t>
            </a:r>
            <a:r>
              <a:rPr lang="en-GB" sz="2400" dirty="0"/>
              <a:t> </a:t>
            </a:r>
            <a:r>
              <a:rPr lang="en-GB" sz="2400" dirty="0" smtClean="0"/>
              <a:t>will </a:t>
            </a:r>
            <a:r>
              <a:rPr lang="en-GB" sz="2400" dirty="0"/>
              <a:t>be available to call like any other </a:t>
            </a:r>
            <a:r>
              <a:rPr lang="en-GB" sz="2400" dirty="0" smtClean="0"/>
              <a:t>function</a:t>
            </a:r>
            <a:r>
              <a:rPr lang="en-GB" sz="2400" dirty="0"/>
              <a:t>. For </a:t>
            </a:r>
            <a:r>
              <a:rPr lang="en-GB" sz="2400" dirty="0" smtClean="0"/>
              <a:t>example:</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endParaRPr lang="en-GB" sz="2400" dirty="0" smtClean="0"/>
          </a:p>
          <a:p>
            <a:pPr marL="342900" indent="-342900">
              <a:buFont typeface="Arial" panose="020B0604020202020204" pitchFamily="34" charset="0"/>
              <a:buChar char="•"/>
            </a:pPr>
            <a:endParaRPr lang="en-GB" sz="2400" dirty="0" smtClean="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3140968"/>
            <a:ext cx="4572000" cy="933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319647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from </a:t>
            </a:r>
            <a:r>
              <a:rPr lang="en-GB" dirty="0" smtClean="0"/>
              <a:t> Open GENIE</a:t>
            </a:r>
            <a:r>
              <a:rPr lang="en-GB" dirty="0" smtClean="0"/>
              <a:t/>
            </a:r>
            <a:br>
              <a:rPr lang="en-GB" dirty="0" smtClean="0"/>
            </a:br>
            <a:r>
              <a:rPr lang="en-GB" dirty="0" smtClean="0"/>
              <a:t>Procedures vs. functions</a:t>
            </a:r>
            <a:endParaRPr lang="en-GB" dirty="0"/>
          </a:p>
        </p:txBody>
      </p:sp>
      <p:sp>
        <p:nvSpPr>
          <p:cNvPr id="3" name="Left Arrow 2"/>
          <p:cNvSpPr/>
          <p:nvPr/>
        </p:nvSpPr>
        <p:spPr>
          <a:xfrm rot="16200000">
            <a:off x="3996690" y="3410050"/>
            <a:ext cx="1080120" cy="397939"/>
          </a:xfrm>
          <a:prstGeom prst="leftArrow">
            <a:avLst>
              <a:gd name="adj1" fmla="val 31103"/>
              <a:gd name="adj2" fmla="val 556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9863" y="1857375"/>
            <a:ext cx="3533775" cy="104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8512" y="4365104"/>
            <a:ext cx="2276475"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33813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from </a:t>
            </a:r>
            <a:r>
              <a:rPr lang="en-GB" dirty="0" smtClean="0"/>
              <a:t> Open GENIE</a:t>
            </a:r>
            <a:r>
              <a:rPr lang="en-GB" dirty="0" smtClean="0"/>
              <a:t/>
            </a:r>
            <a:br>
              <a:rPr lang="en-GB" dirty="0" smtClean="0"/>
            </a:br>
            <a:r>
              <a:rPr lang="en-GB" dirty="0" smtClean="0"/>
              <a:t>Procedures vs. functions</a:t>
            </a:r>
            <a:endParaRPr lang="en-GB" dirty="0"/>
          </a:p>
        </p:txBody>
      </p:sp>
      <p:pic>
        <p:nvPicPr>
          <p:cNvPr id="1946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9639" y="4365104"/>
            <a:ext cx="2733675" cy="89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6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2838" y="1844824"/>
            <a:ext cx="4867275"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Left Arrow 2"/>
          <p:cNvSpPr/>
          <p:nvPr/>
        </p:nvSpPr>
        <p:spPr>
          <a:xfrm rot="16200000">
            <a:off x="3996691" y="3554066"/>
            <a:ext cx="1080120" cy="397939"/>
          </a:xfrm>
          <a:prstGeom prst="leftArrow">
            <a:avLst>
              <a:gd name="adj1" fmla="val 31103"/>
              <a:gd name="adj2" fmla="val 556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940324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from </a:t>
            </a:r>
            <a:r>
              <a:rPr lang="en-GB" dirty="0" smtClean="0"/>
              <a:t> Open GENIE</a:t>
            </a:r>
            <a:r>
              <a:rPr lang="en-GB" dirty="0" smtClean="0"/>
              <a:t/>
            </a:r>
            <a:br>
              <a:rPr lang="en-GB" dirty="0" smtClean="0"/>
            </a:br>
            <a:r>
              <a:rPr lang="en-GB" dirty="0" smtClean="0"/>
              <a:t>Loops</a:t>
            </a:r>
            <a:endParaRPr lang="en-GB" dirty="0"/>
          </a:p>
        </p:txBody>
      </p:sp>
      <p:sp>
        <p:nvSpPr>
          <p:cNvPr id="3" name="Left Arrow 2"/>
          <p:cNvSpPr/>
          <p:nvPr/>
        </p:nvSpPr>
        <p:spPr>
          <a:xfrm rot="16200000">
            <a:off x="3996692" y="3338042"/>
            <a:ext cx="1080120" cy="397939"/>
          </a:xfrm>
          <a:prstGeom prst="leftArrow">
            <a:avLst>
              <a:gd name="adj1" fmla="val 31103"/>
              <a:gd name="adj2" fmla="val 556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1823" y="1772816"/>
            <a:ext cx="294322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5114" y="4293096"/>
            <a:ext cx="3343275" cy="80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514200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from </a:t>
            </a:r>
            <a:r>
              <a:rPr lang="en-GB" dirty="0" smtClean="0"/>
              <a:t> Open GENIE</a:t>
            </a:r>
            <a:r>
              <a:rPr lang="en-GB" dirty="0" smtClean="0"/>
              <a:t/>
            </a:r>
            <a:br>
              <a:rPr lang="en-GB" dirty="0" smtClean="0"/>
            </a:br>
            <a:r>
              <a:rPr lang="en-GB" dirty="0" smtClean="0"/>
              <a:t>Conditionals</a:t>
            </a:r>
            <a:endParaRPr lang="en-GB" dirty="0"/>
          </a:p>
        </p:txBody>
      </p:sp>
      <p:sp>
        <p:nvSpPr>
          <p:cNvPr id="3" name="Left Arrow 2"/>
          <p:cNvSpPr/>
          <p:nvPr/>
        </p:nvSpPr>
        <p:spPr>
          <a:xfrm rot="16200000">
            <a:off x="4009069" y="3554066"/>
            <a:ext cx="1080120" cy="397939"/>
          </a:xfrm>
          <a:prstGeom prst="leftArrow">
            <a:avLst>
              <a:gd name="adj1" fmla="val 31103"/>
              <a:gd name="adj2" fmla="val 556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6975" y="1520576"/>
            <a:ext cx="2924175" cy="1476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5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4284" y="4437112"/>
            <a:ext cx="2571750" cy="133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26779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Contents</a:t>
            </a:r>
            <a:endParaRPr lang="en-GB" dirty="0"/>
          </a:p>
        </p:txBody>
      </p:sp>
      <p:sp>
        <p:nvSpPr>
          <p:cNvPr id="3" name="Content Placeholder 2"/>
          <p:cNvSpPr>
            <a:spLocks noGrp="1"/>
          </p:cNvSpPr>
          <p:nvPr>
            <p:ph idx="1"/>
          </p:nvPr>
        </p:nvSpPr>
        <p:spPr/>
        <p:txBody>
          <a:bodyPr>
            <a:normAutofit/>
          </a:bodyPr>
          <a:lstStyle/>
          <a:p>
            <a:r>
              <a:rPr lang="en-GB" dirty="0" smtClean="0"/>
              <a:t>Getting started</a:t>
            </a:r>
          </a:p>
          <a:p>
            <a:r>
              <a:rPr lang="en-GB" dirty="0" smtClean="0"/>
              <a:t>Common commands</a:t>
            </a:r>
          </a:p>
          <a:p>
            <a:r>
              <a:rPr lang="en-GB" dirty="0" smtClean="0"/>
              <a:t>Scripting</a:t>
            </a:r>
          </a:p>
          <a:p>
            <a:r>
              <a:rPr lang="en-GB" dirty="0" smtClean="0"/>
              <a:t>Converting from </a:t>
            </a:r>
            <a:r>
              <a:rPr lang="en-GB" dirty="0" smtClean="0"/>
              <a:t> Open GENIE</a:t>
            </a:r>
            <a:endParaRPr lang="en-GB" dirty="0" smtClean="0"/>
          </a:p>
        </p:txBody>
      </p:sp>
    </p:spTree>
    <p:extLst>
      <p:ext uri="{BB962C8B-B14F-4D97-AF65-F5344CB8AC3E}">
        <p14:creationId xmlns:p14="http://schemas.microsoft.com/office/powerpoint/2010/main" val="21043757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from </a:t>
            </a:r>
            <a:r>
              <a:rPr lang="en-GB" dirty="0" smtClean="0"/>
              <a:t> Open GENIE</a:t>
            </a:r>
            <a:r>
              <a:rPr lang="en-GB" dirty="0" smtClean="0"/>
              <a:t/>
            </a:r>
            <a:br>
              <a:rPr lang="en-GB" dirty="0" smtClean="0"/>
            </a:br>
            <a:r>
              <a:rPr lang="en-GB" dirty="0" smtClean="0"/>
              <a:t>Commands</a:t>
            </a:r>
            <a:endParaRPr lang="en-GB" dirty="0"/>
          </a:p>
        </p:txBody>
      </p:sp>
      <p:sp>
        <p:nvSpPr>
          <p:cNvPr id="6" name="TextBox 5"/>
          <p:cNvSpPr txBox="1"/>
          <p:nvPr/>
        </p:nvSpPr>
        <p:spPr>
          <a:xfrm>
            <a:off x="395536" y="1844824"/>
            <a:ext cx="8496944" cy="2308324"/>
          </a:xfrm>
          <a:prstGeom prst="rect">
            <a:avLst/>
          </a:prstGeom>
          <a:noFill/>
        </p:spPr>
        <p:txBody>
          <a:bodyPr wrap="square" rtlCol="0">
            <a:spAutoFit/>
          </a:bodyPr>
          <a:lstStyle/>
          <a:p>
            <a:pPr marL="342900" indent="-342900">
              <a:buFont typeface="Arial" panose="020B0604020202020204" pitchFamily="34" charset="0"/>
              <a:buChar char="•"/>
            </a:pPr>
            <a:r>
              <a:rPr lang="en-GB" dirty="0"/>
              <a:t>The majority of </a:t>
            </a:r>
            <a:r>
              <a:rPr lang="en-GB" dirty="0" smtClean="0"/>
              <a:t> Open GENIE</a:t>
            </a:r>
            <a:r>
              <a:rPr lang="en-GB" dirty="0"/>
              <a:t> </a:t>
            </a:r>
            <a:r>
              <a:rPr lang="en-GB" dirty="0" smtClean="0"/>
              <a:t>commands </a:t>
            </a:r>
            <a:r>
              <a:rPr lang="en-GB" dirty="0"/>
              <a:t>have a very close equivalent in </a:t>
            </a:r>
            <a:r>
              <a:rPr lang="en-GB" dirty="0" err="1" smtClean="0"/>
              <a:t>genie_python</a:t>
            </a:r>
            <a:r>
              <a:rPr lang="en-GB" dirty="0" smtClean="0"/>
              <a:t>:</a:t>
            </a:r>
          </a:p>
          <a:p>
            <a:pPr marL="800100" lvl="1" indent="-342900">
              <a:buFont typeface="Arial" panose="020B0604020202020204" pitchFamily="34" charset="0"/>
              <a:buChar char="•"/>
            </a:pPr>
            <a:r>
              <a:rPr lang="en-GB" dirty="0" smtClean="0">
                <a:solidFill>
                  <a:schemeClr val="accent4"/>
                </a:solidFill>
                <a:latin typeface="Consolas" panose="020B0609020204030204" pitchFamily="49" charset="0"/>
                <a:cs typeface="Consolas" panose="020B0609020204030204" pitchFamily="49" charset="0"/>
              </a:rPr>
              <a:t>BEGIN</a:t>
            </a:r>
            <a:r>
              <a:rPr lang="en-GB" dirty="0" smtClean="0"/>
              <a:t> becomes </a:t>
            </a:r>
            <a:r>
              <a:rPr lang="en-GB" dirty="0" err="1">
                <a:solidFill>
                  <a:schemeClr val="accent2"/>
                </a:solidFill>
                <a:latin typeface="Consolas" panose="020B0609020204030204" pitchFamily="49" charset="0"/>
                <a:cs typeface="Consolas" panose="020B0609020204030204" pitchFamily="49" charset="0"/>
              </a:rPr>
              <a:t>g.begin</a:t>
            </a:r>
            <a:r>
              <a:rPr lang="en-GB" dirty="0">
                <a:solidFill>
                  <a:schemeClr val="accent2"/>
                </a:solidFill>
                <a:latin typeface="Consolas" panose="020B0609020204030204" pitchFamily="49" charset="0"/>
                <a:cs typeface="Consolas" panose="020B0609020204030204" pitchFamily="49" charset="0"/>
              </a:rPr>
              <a:t>()</a:t>
            </a:r>
          </a:p>
          <a:p>
            <a:pPr marL="800100" lvl="1" indent="-342900">
              <a:buFont typeface="Arial" panose="020B0604020202020204" pitchFamily="34" charset="0"/>
              <a:buChar char="•"/>
            </a:pPr>
            <a:r>
              <a:rPr lang="en-GB" dirty="0">
                <a:solidFill>
                  <a:schemeClr val="accent4"/>
                </a:solidFill>
                <a:latin typeface="Consolas" panose="020B0609020204030204" pitchFamily="49" charset="0"/>
                <a:cs typeface="Consolas" panose="020B0609020204030204" pitchFamily="49" charset="0"/>
              </a:rPr>
              <a:t>CHANGE TITLE=‘New title’ </a:t>
            </a:r>
            <a:r>
              <a:rPr lang="en-GB" dirty="0" smtClean="0"/>
              <a:t>becomes </a:t>
            </a:r>
            <a:r>
              <a:rPr lang="en-GB" dirty="0" err="1">
                <a:solidFill>
                  <a:schemeClr val="accent2"/>
                </a:solidFill>
                <a:latin typeface="Consolas" panose="020B0609020204030204" pitchFamily="49" charset="0"/>
                <a:cs typeface="Consolas" panose="020B0609020204030204" pitchFamily="49" charset="0"/>
              </a:rPr>
              <a:t>g.change_title</a:t>
            </a:r>
            <a:r>
              <a:rPr lang="en-GB" dirty="0">
                <a:solidFill>
                  <a:schemeClr val="accent2"/>
                </a:solidFill>
                <a:latin typeface="Consolas" panose="020B0609020204030204" pitchFamily="49" charset="0"/>
                <a:cs typeface="Consolas" panose="020B0609020204030204" pitchFamily="49" charset="0"/>
              </a:rPr>
              <a:t>(“New title”)</a:t>
            </a:r>
          </a:p>
          <a:p>
            <a:pPr marL="342900" indent="-342900">
              <a:buFont typeface="Arial" panose="020B0604020202020204" pitchFamily="34" charset="0"/>
              <a:buChar char="•"/>
            </a:pPr>
            <a:r>
              <a:rPr lang="en-GB" dirty="0"/>
              <a:t>Similarly, most arguments will be very </a:t>
            </a:r>
            <a:r>
              <a:rPr lang="en-GB" dirty="0" smtClean="0"/>
              <a:t>similar between</a:t>
            </a:r>
            <a:r>
              <a:rPr lang="en-GB" dirty="0"/>
              <a:t> </a:t>
            </a:r>
            <a:r>
              <a:rPr lang="en-GB" dirty="0" smtClean="0"/>
              <a:t> Open GENIE </a:t>
            </a:r>
            <a:r>
              <a:rPr lang="en-GB" dirty="0" smtClean="0"/>
              <a:t>and</a:t>
            </a:r>
            <a:r>
              <a:rPr lang="en-GB" dirty="0"/>
              <a:t> </a:t>
            </a:r>
            <a:r>
              <a:rPr lang="en-GB" dirty="0" err="1" smtClean="0"/>
              <a:t>genie_python</a:t>
            </a:r>
            <a:r>
              <a:rPr lang="en-GB" dirty="0" smtClean="0"/>
              <a:t>:</a:t>
            </a:r>
          </a:p>
          <a:p>
            <a:pPr marL="800100" lvl="1" indent="-342900">
              <a:buFont typeface="Arial" panose="020B0604020202020204" pitchFamily="34" charset="0"/>
              <a:buChar char="•"/>
            </a:pPr>
            <a:r>
              <a:rPr lang="en-GB" dirty="0">
                <a:solidFill>
                  <a:schemeClr val="accent4"/>
                </a:solidFill>
                <a:latin typeface="Consolas" panose="020B0609020204030204" pitchFamily="49" charset="0"/>
                <a:cs typeface="Consolas" panose="020B0609020204030204" pitchFamily="49" charset="0"/>
              </a:rPr>
              <a:t>CSET/CONTROL TEMP1=5 LOWLIMIT=1 HIGHLIMIT=10 </a:t>
            </a:r>
            <a:r>
              <a:rPr lang="en-GB" dirty="0"/>
              <a:t>becomes </a:t>
            </a:r>
            <a:r>
              <a:rPr lang="en-GB" dirty="0" err="1">
                <a:solidFill>
                  <a:schemeClr val="accent2"/>
                </a:solidFill>
                <a:latin typeface="Consolas" panose="020B0609020204030204" pitchFamily="49" charset="0"/>
                <a:cs typeface="Consolas" panose="020B0609020204030204" pitchFamily="49" charset="0"/>
              </a:rPr>
              <a:t>g.cset</a:t>
            </a:r>
            <a:r>
              <a:rPr lang="en-GB" dirty="0">
                <a:solidFill>
                  <a:schemeClr val="accent2"/>
                </a:solidFill>
                <a:latin typeface="Consolas" panose="020B0609020204030204" pitchFamily="49" charset="0"/>
                <a:cs typeface="Consolas" panose="020B0609020204030204" pitchFamily="49" charset="0"/>
              </a:rPr>
              <a:t>(TEMP1=5, </a:t>
            </a:r>
            <a:r>
              <a:rPr lang="en-GB" dirty="0" err="1">
                <a:solidFill>
                  <a:schemeClr val="accent2"/>
                </a:solidFill>
                <a:latin typeface="Consolas" panose="020B0609020204030204" pitchFamily="49" charset="0"/>
                <a:cs typeface="Consolas" panose="020B0609020204030204" pitchFamily="49" charset="0"/>
              </a:rPr>
              <a:t>runcontrol</a:t>
            </a:r>
            <a:r>
              <a:rPr lang="en-GB" dirty="0">
                <a:solidFill>
                  <a:schemeClr val="accent2"/>
                </a:solidFill>
                <a:latin typeface="Consolas" panose="020B0609020204030204" pitchFamily="49" charset="0"/>
                <a:cs typeface="Consolas" panose="020B0609020204030204" pitchFamily="49" charset="0"/>
              </a:rPr>
              <a:t>=True, </a:t>
            </a:r>
            <a:r>
              <a:rPr lang="en-GB" dirty="0" err="1">
                <a:solidFill>
                  <a:schemeClr val="accent2"/>
                </a:solidFill>
                <a:latin typeface="Consolas" panose="020B0609020204030204" pitchFamily="49" charset="0"/>
                <a:cs typeface="Consolas" panose="020B0609020204030204" pitchFamily="49" charset="0"/>
              </a:rPr>
              <a:t>lowlimit</a:t>
            </a:r>
            <a:r>
              <a:rPr lang="en-GB" dirty="0">
                <a:solidFill>
                  <a:schemeClr val="accent2"/>
                </a:solidFill>
                <a:latin typeface="Consolas" panose="020B0609020204030204" pitchFamily="49" charset="0"/>
                <a:cs typeface="Consolas" panose="020B0609020204030204" pitchFamily="49" charset="0"/>
              </a:rPr>
              <a:t>=1, </a:t>
            </a:r>
            <a:r>
              <a:rPr lang="en-GB" dirty="0" err="1">
                <a:solidFill>
                  <a:schemeClr val="accent2"/>
                </a:solidFill>
                <a:latin typeface="Consolas" panose="020B0609020204030204" pitchFamily="49" charset="0"/>
                <a:cs typeface="Consolas" panose="020B0609020204030204" pitchFamily="49" charset="0"/>
              </a:rPr>
              <a:t>highlimit</a:t>
            </a:r>
            <a:r>
              <a:rPr lang="en-GB" dirty="0">
                <a:solidFill>
                  <a:schemeClr val="accent2"/>
                </a:solidFill>
                <a:latin typeface="Consolas" panose="020B0609020204030204" pitchFamily="49" charset="0"/>
                <a:cs typeface="Consolas" panose="020B0609020204030204" pitchFamily="49" charset="0"/>
              </a:rPr>
              <a:t>=10)</a:t>
            </a:r>
          </a:p>
        </p:txBody>
      </p:sp>
    </p:spTree>
    <p:extLst>
      <p:ext uri="{BB962C8B-B14F-4D97-AF65-F5344CB8AC3E}">
        <p14:creationId xmlns:p14="http://schemas.microsoft.com/office/powerpoint/2010/main" val="38766932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from </a:t>
            </a:r>
            <a:r>
              <a:rPr lang="en-GB" dirty="0" smtClean="0"/>
              <a:t> Open GENIE</a:t>
            </a:r>
            <a:r>
              <a:rPr lang="en-GB" dirty="0" smtClean="0"/>
              <a:t/>
            </a:r>
            <a:br>
              <a:rPr lang="en-GB" dirty="0" smtClean="0"/>
            </a:br>
            <a:r>
              <a:rPr lang="en-GB" dirty="0" smtClean="0">
                <a:solidFill>
                  <a:srgbClr val="00B050"/>
                </a:solidFill>
              </a:rPr>
              <a:t>Worked example</a:t>
            </a:r>
            <a:endParaRPr lang="en-GB" dirty="0">
              <a:solidFill>
                <a:srgbClr val="00B050"/>
              </a:solidFill>
            </a:endParaRPr>
          </a:p>
        </p:txBody>
      </p:sp>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1676717"/>
            <a:ext cx="4896544" cy="49238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74522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from </a:t>
            </a:r>
            <a:r>
              <a:rPr lang="en-GB" dirty="0" smtClean="0"/>
              <a:t> Open GENIE</a:t>
            </a:r>
            <a:r>
              <a:rPr lang="en-GB" dirty="0" smtClean="0"/>
              <a:t/>
            </a:r>
            <a:br>
              <a:rPr lang="en-GB" dirty="0" smtClean="0"/>
            </a:br>
            <a:r>
              <a:rPr lang="en-GB" dirty="0" smtClean="0">
                <a:solidFill>
                  <a:srgbClr val="00B050"/>
                </a:solidFill>
              </a:rPr>
              <a:t>Worked example</a:t>
            </a:r>
            <a:endParaRPr lang="en-GB" dirty="0">
              <a:solidFill>
                <a:srgbClr val="00B050"/>
              </a:solidFill>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9" y="1628801"/>
            <a:ext cx="6048672" cy="44662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00642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a:t>
            </a:r>
            <a:endParaRPr lang="en-GB" dirty="0"/>
          </a:p>
        </p:txBody>
      </p:sp>
      <p:sp>
        <p:nvSpPr>
          <p:cNvPr id="3" name="Content Placeholder 2"/>
          <p:cNvSpPr>
            <a:spLocks noGrp="1"/>
          </p:cNvSpPr>
          <p:nvPr>
            <p:ph idx="1"/>
          </p:nvPr>
        </p:nvSpPr>
        <p:spPr/>
        <p:txBody>
          <a:bodyPr/>
          <a:lstStyle/>
          <a:p>
            <a:r>
              <a:rPr lang="en-GB" dirty="0" smtClean="0">
                <a:hlinkClick r:id="rId3"/>
              </a:rPr>
              <a:t>User Manual</a:t>
            </a:r>
          </a:p>
          <a:p>
            <a:pPr lvl="1"/>
            <a:r>
              <a:rPr lang="en-GB" sz="2000" u="sng" dirty="0">
                <a:hlinkClick r:id="rId4"/>
              </a:rPr>
              <a:t>http://</a:t>
            </a:r>
            <a:r>
              <a:rPr lang="en-GB" sz="2000" u="sng" dirty="0" smtClean="0">
                <a:hlinkClick r:id="rId4"/>
              </a:rPr>
              <a:t>shadow.nd.rl.ac.uk/IBEX_user_manual/Home</a:t>
            </a:r>
            <a:endParaRPr lang="en-GB" sz="2000" u="sng" dirty="0"/>
          </a:p>
          <a:p>
            <a:r>
              <a:rPr lang="en-GB" dirty="0" smtClean="0">
                <a:hlinkClick r:id="rId3"/>
              </a:rPr>
              <a:t>Course notes</a:t>
            </a:r>
          </a:p>
          <a:p>
            <a:pPr lvl="1"/>
            <a:r>
              <a:rPr lang="en-GB" sz="2000" u="sng" dirty="0">
                <a:hlinkClick r:id="rId5"/>
              </a:rPr>
              <a:t>http://</a:t>
            </a:r>
            <a:r>
              <a:rPr lang="en-GB" sz="2000" u="sng" dirty="0" smtClean="0">
                <a:hlinkClick r:id="rId5"/>
              </a:rPr>
              <a:t>shadow.nd.rl.ac.uk/IBEX_user_manual/genie_python-and-IBEX-</a:t>
            </a:r>
            <a:r>
              <a:rPr lang="en-GB" sz="2000" u="sng" dirty="0">
                <a:hlinkClick r:id="rId5"/>
              </a:rPr>
              <a:t>(Introduction</a:t>
            </a:r>
            <a:r>
              <a:rPr lang="en-GB" sz="2000" u="sng" dirty="0" smtClean="0">
                <a:hlinkClick r:id="rId5"/>
              </a:rPr>
              <a:t>)</a:t>
            </a:r>
            <a:endParaRPr lang="en-GB" sz="2000" u="sng" dirty="0" smtClean="0"/>
          </a:p>
          <a:p>
            <a:r>
              <a:rPr lang="en-GB" dirty="0" smtClean="0">
                <a:hlinkClick r:id="rId6"/>
              </a:rPr>
              <a:t>Genie Python Manual</a:t>
            </a:r>
          </a:p>
          <a:p>
            <a:pPr lvl="1"/>
            <a:r>
              <a:rPr lang="en-GB" sz="2000" dirty="0" smtClean="0">
                <a:hlinkClick r:id="rId6"/>
              </a:rPr>
              <a:t>http</a:t>
            </a:r>
            <a:r>
              <a:rPr lang="en-GB" sz="2000" dirty="0">
                <a:hlinkClick r:id="rId6"/>
              </a:rPr>
              <a:t>://</a:t>
            </a:r>
            <a:r>
              <a:rPr lang="en-GB" sz="2000" dirty="0" smtClean="0">
                <a:hlinkClick r:id="rId6"/>
              </a:rPr>
              <a:t>shadow.nd.rl.ac.uk/genie_python/sphinx/genie_python.html</a:t>
            </a:r>
            <a:r>
              <a:rPr lang="en-GB" sz="2000" dirty="0" smtClean="0"/>
              <a:t> </a:t>
            </a:r>
            <a:endParaRPr lang="en-GB" sz="2000" dirty="0"/>
          </a:p>
          <a:p>
            <a:endParaRPr lang="en-GB" dirty="0"/>
          </a:p>
        </p:txBody>
      </p:sp>
    </p:spTree>
    <p:extLst>
      <p:ext uri="{BB962C8B-B14F-4D97-AF65-F5344CB8AC3E}">
        <p14:creationId xmlns:p14="http://schemas.microsoft.com/office/powerpoint/2010/main" val="23985650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Getting started</a:t>
            </a:r>
            <a:endParaRPr lang="en-GB" dirty="0"/>
          </a:p>
        </p:txBody>
      </p:sp>
      <p:pic>
        <p:nvPicPr>
          <p:cNvPr id="1026" name="Picture 2" descr="C:\Instrument\Docs\ibex_user_manual.wiki\genie_python_and_ibex\OpenTheScriptingPerspectiv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2687" y="1254671"/>
            <a:ext cx="4547195" cy="3531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19902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t>Calling functions</a:t>
            </a:r>
            <a:endParaRPr lang="en-GB" dirty="0"/>
          </a:p>
        </p:txBody>
      </p:sp>
      <p:sp>
        <p:nvSpPr>
          <p:cNvPr id="3" name="TextBox 2"/>
          <p:cNvSpPr txBox="1"/>
          <p:nvPr/>
        </p:nvSpPr>
        <p:spPr>
          <a:xfrm>
            <a:off x="395536" y="1844824"/>
            <a:ext cx="8496944" cy="1200329"/>
          </a:xfrm>
          <a:prstGeom prst="rect">
            <a:avLst/>
          </a:prstGeom>
          <a:noFill/>
        </p:spPr>
        <p:txBody>
          <a:bodyPr wrap="square" rtlCol="0">
            <a:spAutoFit/>
          </a:bodyPr>
          <a:lstStyle/>
          <a:p>
            <a:pPr marL="285750" indent="-285750">
              <a:buFontTx/>
              <a:buChar char="-"/>
            </a:pPr>
            <a:r>
              <a:rPr lang="en-GB" sz="2400" dirty="0" smtClean="0"/>
              <a:t>Access functions </a:t>
            </a:r>
            <a:r>
              <a:rPr lang="en-GB" sz="2400" dirty="0"/>
              <a:t>via the </a:t>
            </a:r>
            <a:r>
              <a:rPr lang="en-GB" sz="2400" dirty="0" smtClean="0"/>
              <a:t>‘</a:t>
            </a:r>
            <a:r>
              <a:rPr lang="en-GB" sz="2400" dirty="0" smtClean="0">
                <a:solidFill>
                  <a:schemeClr val="accent2"/>
                </a:solidFill>
                <a:latin typeface="Consolas" panose="020B0609020204030204" pitchFamily="49" charset="0"/>
                <a:cs typeface="Consolas" panose="020B0609020204030204" pitchFamily="49" charset="0"/>
              </a:rPr>
              <a:t>g</a:t>
            </a:r>
            <a:r>
              <a:rPr lang="en-GB" sz="2400" dirty="0" smtClean="0"/>
              <a:t>’ namespace</a:t>
            </a:r>
            <a:r>
              <a:rPr lang="en-GB" sz="2400" dirty="0"/>
              <a:t>. </a:t>
            </a:r>
            <a:endParaRPr lang="en-GB" sz="2400" dirty="0" smtClean="0"/>
          </a:p>
          <a:p>
            <a:pPr marL="742950" lvl="1" indent="-285750">
              <a:buFontTx/>
              <a:buChar char="-"/>
            </a:pPr>
            <a:r>
              <a:rPr lang="en-GB" sz="2400" dirty="0" smtClean="0"/>
              <a:t>For </a:t>
            </a:r>
            <a:r>
              <a:rPr lang="en-GB" sz="2400" dirty="0"/>
              <a:t>example: </a:t>
            </a:r>
            <a:r>
              <a:rPr lang="en-GB" sz="2400" dirty="0" err="1" smtClean="0">
                <a:solidFill>
                  <a:schemeClr val="accent2"/>
                </a:solidFill>
                <a:latin typeface="Consolas" panose="020B0609020204030204" pitchFamily="49" charset="0"/>
                <a:cs typeface="Consolas" panose="020B0609020204030204" pitchFamily="49" charset="0"/>
              </a:rPr>
              <a:t>g.get_version</a:t>
            </a:r>
            <a:r>
              <a:rPr lang="en-GB" sz="2400" dirty="0" smtClean="0">
                <a:solidFill>
                  <a:schemeClr val="accent2"/>
                </a:solidFill>
                <a:latin typeface="Consolas" panose="020B0609020204030204" pitchFamily="49" charset="0"/>
                <a:cs typeface="Consolas" panose="020B0609020204030204" pitchFamily="49" charset="0"/>
              </a:rPr>
              <a:t>()</a:t>
            </a:r>
            <a:endParaRPr lang="en-GB" sz="2400" dirty="0">
              <a:solidFill>
                <a:schemeClr val="accent2"/>
              </a:solidFill>
            </a:endParaRPr>
          </a:p>
          <a:p>
            <a:pPr marL="742950" lvl="1" indent="-285750">
              <a:buFontTx/>
              <a:buChar char="-"/>
            </a:pPr>
            <a:r>
              <a:rPr lang="en-GB" sz="2400" dirty="0" smtClean="0"/>
              <a:t>Autocomplete will suggest available functions:</a:t>
            </a:r>
          </a:p>
        </p:txBody>
      </p:sp>
      <p:pic>
        <p:nvPicPr>
          <p:cNvPr id="2050" name="Picture 2" descr="C:\Instrument\Docs\ibex_user_manual.wiki\genie_python_and_ibex\AutoCompleteWindowBasi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670" y="3070280"/>
            <a:ext cx="7625754" cy="2885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26163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t>Switching run states</a:t>
            </a:r>
            <a:endParaRPr lang="en-GB" dirty="0"/>
          </a:p>
        </p:txBody>
      </p:sp>
      <p:sp>
        <p:nvSpPr>
          <p:cNvPr id="3" name="TextBox 2"/>
          <p:cNvSpPr txBox="1"/>
          <p:nvPr/>
        </p:nvSpPr>
        <p:spPr>
          <a:xfrm>
            <a:off x="395536" y="1844824"/>
            <a:ext cx="8496944" cy="2677656"/>
          </a:xfrm>
          <a:prstGeom prst="rect">
            <a:avLst/>
          </a:prstGeom>
          <a:noFill/>
        </p:spPr>
        <p:txBody>
          <a:bodyPr wrap="square" rtlCol="0">
            <a:spAutoFit/>
          </a:bodyPr>
          <a:lstStyle/>
          <a:p>
            <a:pPr marL="342900" indent="-342900">
              <a:buFont typeface="Arial" panose="020B0604020202020204" pitchFamily="34" charset="0"/>
              <a:buChar char="•"/>
            </a:pPr>
            <a:r>
              <a:rPr lang="en-GB" sz="2800" dirty="0">
                <a:solidFill>
                  <a:schemeClr val="accent2"/>
                </a:solidFill>
                <a:latin typeface="Consolas" panose="020B0609020204030204" pitchFamily="49" charset="0"/>
                <a:cs typeface="Consolas" panose="020B0609020204030204" pitchFamily="49" charset="0"/>
              </a:rPr>
              <a:t>begin</a:t>
            </a:r>
            <a:r>
              <a:rPr lang="en-GB" sz="2800" dirty="0" smtClean="0"/>
              <a:t>: </a:t>
            </a:r>
            <a:r>
              <a:rPr lang="en-GB" sz="2800" dirty="0"/>
              <a:t>Begins a new run</a:t>
            </a:r>
          </a:p>
          <a:p>
            <a:pPr marL="342900" indent="-342900">
              <a:buFont typeface="Arial" panose="020B0604020202020204" pitchFamily="34" charset="0"/>
              <a:buChar char="•"/>
            </a:pPr>
            <a:r>
              <a:rPr lang="en-GB" sz="2800" dirty="0">
                <a:solidFill>
                  <a:schemeClr val="accent2"/>
                </a:solidFill>
                <a:latin typeface="Consolas" panose="020B0609020204030204" pitchFamily="49" charset="0"/>
                <a:cs typeface="Consolas" panose="020B0609020204030204" pitchFamily="49" charset="0"/>
              </a:rPr>
              <a:t>pause</a:t>
            </a:r>
            <a:r>
              <a:rPr lang="en-GB" sz="2800" dirty="0" smtClean="0"/>
              <a:t>: </a:t>
            </a:r>
            <a:r>
              <a:rPr lang="en-GB" sz="2800" dirty="0"/>
              <a:t>Pauses the current run</a:t>
            </a:r>
          </a:p>
          <a:p>
            <a:pPr marL="342900" indent="-342900">
              <a:buFont typeface="Arial" panose="020B0604020202020204" pitchFamily="34" charset="0"/>
              <a:buChar char="•"/>
            </a:pPr>
            <a:r>
              <a:rPr lang="en-GB" sz="2800" dirty="0">
                <a:solidFill>
                  <a:schemeClr val="accent2"/>
                </a:solidFill>
                <a:latin typeface="Consolas" panose="020B0609020204030204" pitchFamily="49" charset="0"/>
                <a:cs typeface="Consolas" panose="020B0609020204030204" pitchFamily="49" charset="0"/>
              </a:rPr>
              <a:t>resume</a:t>
            </a:r>
            <a:r>
              <a:rPr lang="en-GB" sz="2800" dirty="0" smtClean="0"/>
              <a:t>: </a:t>
            </a:r>
            <a:r>
              <a:rPr lang="en-GB" sz="2800" dirty="0"/>
              <a:t>Resumes the current run</a:t>
            </a:r>
          </a:p>
          <a:p>
            <a:pPr marL="342900" indent="-342900">
              <a:buFont typeface="Arial" panose="020B0604020202020204" pitchFamily="34" charset="0"/>
              <a:buChar char="•"/>
            </a:pPr>
            <a:r>
              <a:rPr lang="en-GB" sz="2800" dirty="0">
                <a:solidFill>
                  <a:schemeClr val="accent2"/>
                </a:solidFill>
                <a:latin typeface="Consolas" panose="020B0609020204030204" pitchFamily="49" charset="0"/>
                <a:cs typeface="Consolas" panose="020B0609020204030204" pitchFamily="49" charset="0"/>
              </a:rPr>
              <a:t>end</a:t>
            </a:r>
            <a:r>
              <a:rPr lang="en-GB" sz="2800" dirty="0" smtClean="0"/>
              <a:t>: </a:t>
            </a:r>
            <a:r>
              <a:rPr lang="en-GB" sz="2800" dirty="0"/>
              <a:t>Ends the current run</a:t>
            </a:r>
          </a:p>
          <a:p>
            <a:pPr marL="342900" indent="-342900">
              <a:buFont typeface="Arial" panose="020B0604020202020204" pitchFamily="34" charset="0"/>
              <a:buChar char="•"/>
            </a:pPr>
            <a:r>
              <a:rPr lang="en-GB" sz="2800" dirty="0">
                <a:solidFill>
                  <a:schemeClr val="accent2"/>
                </a:solidFill>
                <a:latin typeface="Consolas" panose="020B0609020204030204" pitchFamily="49" charset="0"/>
                <a:cs typeface="Consolas" panose="020B0609020204030204" pitchFamily="49" charset="0"/>
              </a:rPr>
              <a:t>abort</a:t>
            </a:r>
            <a:r>
              <a:rPr lang="en-GB" sz="2800" dirty="0" smtClean="0"/>
              <a:t>: </a:t>
            </a:r>
            <a:r>
              <a:rPr lang="en-GB" sz="2800" dirty="0"/>
              <a:t>Aborts the current </a:t>
            </a:r>
            <a:r>
              <a:rPr lang="en-GB" sz="2800" dirty="0" smtClean="0"/>
              <a:t>run</a:t>
            </a:r>
          </a:p>
          <a:p>
            <a:pPr marL="342900" indent="-342900">
              <a:buFont typeface="Arial" panose="020B0604020202020204" pitchFamily="34" charset="0"/>
              <a:buChar char="•"/>
            </a:pPr>
            <a:r>
              <a:rPr lang="en-GB" sz="2800" dirty="0" err="1">
                <a:solidFill>
                  <a:schemeClr val="accent2"/>
                </a:solidFill>
                <a:latin typeface="Consolas" panose="020B0609020204030204" pitchFamily="49" charset="0"/>
                <a:cs typeface="Consolas" panose="020B0609020204030204" pitchFamily="49" charset="0"/>
              </a:rPr>
              <a:t>get_runstate</a:t>
            </a:r>
            <a:r>
              <a:rPr lang="en-GB" sz="2800" dirty="0" smtClean="0"/>
              <a:t>: Gets the state of the current run</a:t>
            </a:r>
          </a:p>
        </p:txBody>
      </p:sp>
    </p:spTree>
    <p:extLst>
      <p:ext uri="{BB962C8B-B14F-4D97-AF65-F5344CB8AC3E}">
        <p14:creationId xmlns:p14="http://schemas.microsoft.com/office/powerpoint/2010/main" val="35319240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t>Waiting</a:t>
            </a:r>
            <a:endParaRPr lang="en-GB" dirty="0"/>
          </a:p>
        </p:txBody>
      </p:sp>
      <p:sp>
        <p:nvSpPr>
          <p:cNvPr id="3" name="TextBox 2"/>
          <p:cNvSpPr txBox="1"/>
          <p:nvPr/>
        </p:nvSpPr>
        <p:spPr>
          <a:xfrm>
            <a:off x="395536" y="1844824"/>
            <a:ext cx="8496944" cy="3416320"/>
          </a:xfrm>
          <a:prstGeom prst="rect">
            <a:avLst/>
          </a:prstGeom>
          <a:noFill/>
        </p:spPr>
        <p:txBody>
          <a:bodyPr wrap="square" rtlCol="0">
            <a:spAutoFit/>
          </a:bodyPr>
          <a:lstStyle/>
          <a:p>
            <a:pPr marL="342900" indent="-342900">
              <a:buFont typeface="Arial" panose="020B0604020202020204" pitchFamily="34" charset="0"/>
              <a:buChar char="•"/>
            </a:pPr>
            <a:r>
              <a:rPr lang="en-GB" sz="2400" dirty="0" smtClean="0"/>
              <a:t>Wait for a specific event before continuing. Use a “</a:t>
            </a:r>
            <a:r>
              <a:rPr lang="en-GB" sz="2400" i="1" dirty="0" err="1" smtClean="0"/>
              <a:t>waitfor</a:t>
            </a:r>
            <a:r>
              <a:rPr lang="en-GB" sz="2400" i="1" dirty="0" smtClean="0"/>
              <a:t>_...” </a:t>
            </a:r>
            <a:r>
              <a:rPr lang="en-GB" sz="2400" dirty="0" smtClean="0"/>
              <a:t>function:</a:t>
            </a:r>
          </a:p>
          <a:p>
            <a:pPr marL="342900" indent="-342900">
              <a:buFont typeface="Arial" panose="020B0604020202020204" pitchFamily="34" charset="0"/>
              <a:buChar char="•"/>
            </a:pPr>
            <a:r>
              <a:rPr lang="en-GB" sz="2400" dirty="0" smtClean="0">
                <a:solidFill>
                  <a:srgbClr val="00B050"/>
                </a:solidFill>
              </a:rPr>
              <a:t>What do you think the following commands do?</a:t>
            </a:r>
          </a:p>
          <a:p>
            <a:pPr marL="800100" lvl="1" indent="-342900">
              <a:buFont typeface="Arial" panose="020B0604020202020204" pitchFamily="34" charset="0"/>
              <a:buChar char="•"/>
            </a:pPr>
            <a:r>
              <a:rPr lang="en-GB" sz="2400" dirty="0" err="1">
                <a:solidFill>
                  <a:srgbClr val="00B050"/>
                </a:solidFill>
                <a:latin typeface="Consolas" panose="020B0609020204030204" pitchFamily="49" charset="0"/>
                <a:cs typeface="Consolas" panose="020B0609020204030204" pitchFamily="49" charset="0"/>
              </a:rPr>
              <a:t>g.waitfor_time</a:t>
            </a:r>
            <a:r>
              <a:rPr lang="en-GB" sz="2400" dirty="0">
                <a:solidFill>
                  <a:srgbClr val="00B050"/>
                </a:solidFill>
                <a:latin typeface="Consolas" panose="020B0609020204030204" pitchFamily="49" charset="0"/>
                <a:cs typeface="Consolas" panose="020B0609020204030204" pitchFamily="49" charset="0"/>
              </a:rPr>
              <a:t>(seconds=10)</a:t>
            </a:r>
          </a:p>
          <a:p>
            <a:pPr marL="800100" lvl="1" indent="-342900">
              <a:buFont typeface="Arial" panose="020B0604020202020204" pitchFamily="34" charset="0"/>
              <a:buChar char="•"/>
            </a:pPr>
            <a:r>
              <a:rPr lang="en-GB" sz="2400" dirty="0" err="1">
                <a:solidFill>
                  <a:srgbClr val="00B050"/>
                </a:solidFill>
                <a:latin typeface="Consolas" panose="020B0609020204030204" pitchFamily="49" charset="0"/>
                <a:cs typeface="Consolas" panose="020B0609020204030204" pitchFamily="49" charset="0"/>
              </a:rPr>
              <a:t>g.waitfor_time</a:t>
            </a:r>
            <a:r>
              <a:rPr lang="en-GB" sz="2400" dirty="0">
                <a:solidFill>
                  <a:srgbClr val="00B050"/>
                </a:solidFill>
                <a:latin typeface="Consolas" panose="020B0609020204030204" pitchFamily="49" charset="0"/>
                <a:cs typeface="Consolas" panose="020B0609020204030204" pitchFamily="49" charset="0"/>
              </a:rPr>
              <a:t>(minutes=10)</a:t>
            </a:r>
          </a:p>
          <a:p>
            <a:pPr marL="800100" lvl="1" indent="-342900">
              <a:buFont typeface="Arial" panose="020B0604020202020204" pitchFamily="34" charset="0"/>
              <a:buChar char="•"/>
            </a:pPr>
            <a:r>
              <a:rPr lang="en-GB" sz="2400" dirty="0" err="1">
                <a:solidFill>
                  <a:srgbClr val="00B050"/>
                </a:solidFill>
                <a:latin typeface="Consolas" panose="020B0609020204030204" pitchFamily="49" charset="0"/>
                <a:cs typeface="Consolas" panose="020B0609020204030204" pitchFamily="49" charset="0"/>
              </a:rPr>
              <a:t>g.waitfor_uamps</a:t>
            </a:r>
            <a:r>
              <a:rPr lang="en-GB" sz="2400" dirty="0">
                <a:solidFill>
                  <a:srgbClr val="00B050"/>
                </a:solidFill>
                <a:latin typeface="Consolas" panose="020B0609020204030204" pitchFamily="49" charset="0"/>
                <a:cs typeface="Consolas" panose="020B0609020204030204" pitchFamily="49" charset="0"/>
              </a:rPr>
              <a:t>(10) </a:t>
            </a:r>
          </a:p>
          <a:p>
            <a:pPr marL="800100" lvl="1" indent="-342900">
              <a:buFont typeface="Arial" panose="020B0604020202020204" pitchFamily="34" charset="0"/>
              <a:buChar char="•"/>
            </a:pPr>
            <a:r>
              <a:rPr lang="en-GB" sz="2400" dirty="0" err="1">
                <a:solidFill>
                  <a:srgbClr val="00B050"/>
                </a:solidFill>
                <a:latin typeface="Consolas" panose="020B0609020204030204" pitchFamily="49" charset="0"/>
                <a:cs typeface="Consolas" panose="020B0609020204030204" pitchFamily="49" charset="0"/>
              </a:rPr>
              <a:t>g.waitfor_block</a:t>
            </a:r>
            <a:r>
              <a:rPr lang="en-GB" sz="2400" dirty="0">
                <a:solidFill>
                  <a:srgbClr val="00B050"/>
                </a:solidFill>
                <a:latin typeface="Consolas" panose="020B0609020204030204" pitchFamily="49" charset="0"/>
                <a:cs typeface="Consolas" panose="020B0609020204030204" pitchFamily="49" charset="0"/>
              </a:rPr>
              <a:t>("MY_BLOCK", </a:t>
            </a:r>
            <a:r>
              <a:rPr lang="en-GB" sz="2400" dirty="0" err="1">
                <a:solidFill>
                  <a:srgbClr val="00B050"/>
                </a:solidFill>
                <a:latin typeface="Consolas" panose="020B0609020204030204" pitchFamily="49" charset="0"/>
                <a:cs typeface="Consolas" panose="020B0609020204030204" pitchFamily="49" charset="0"/>
              </a:rPr>
              <a:t>lowlimit</a:t>
            </a:r>
            <a:r>
              <a:rPr lang="en-GB" sz="2400" dirty="0">
                <a:solidFill>
                  <a:srgbClr val="00B050"/>
                </a:solidFill>
                <a:latin typeface="Consolas" panose="020B0609020204030204" pitchFamily="49" charset="0"/>
                <a:cs typeface="Consolas" panose="020B0609020204030204" pitchFamily="49" charset="0"/>
              </a:rPr>
              <a:t>=10)</a:t>
            </a:r>
          </a:p>
          <a:p>
            <a:pPr marL="800100" lvl="1" indent="-342900">
              <a:buFont typeface="Arial" panose="020B0604020202020204" pitchFamily="34" charset="0"/>
              <a:buChar char="•"/>
            </a:pPr>
            <a:r>
              <a:rPr lang="en-GB" sz="2400" dirty="0" err="1">
                <a:solidFill>
                  <a:srgbClr val="00B050"/>
                </a:solidFill>
                <a:latin typeface="Consolas" panose="020B0609020204030204" pitchFamily="49" charset="0"/>
                <a:cs typeface="Consolas" panose="020B0609020204030204" pitchFamily="49" charset="0"/>
              </a:rPr>
              <a:t>g.waitfor_move</a:t>
            </a:r>
            <a:r>
              <a:rPr lang="en-GB" sz="2400" dirty="0" smtClean="0">
                <a:solidFill>
                  <a:srgbClr val="00B050"/>
                </a:solidFill>
                <a:latin typeface="Consolas" panose="020B0609020204030204" pitchFamily="49" charset="0"/>
                <a:cs typeface="Consolas" panose="020B0609020204030204" pitchFamily="49" charset="0"/>
              </a:rPr>
              <a:t>()</a:t>
            </a:r>
          </a:p>
          <a:p>
            <a:pPr marL="800100" lvl="1" indent="-342900">
              <a:buFont typeface="Arial" panose="020B0604020202020204" pitchFamily="34" charset="0"/>
              <a:buChar char="•"/>
            </a:pPr>
            <a:r>
              <a:rPr lang="en-GB" sz="2400" dirty="0" err="1" smtClean="0">
                <a:solidFill>
                  <a:srgbClr val="00B050"/>
                </a:solidFill>
                <a:latin typeface="Consolas" panose="020B0609020204030204" pitchFamily="49" charset="0"/>
                <a:cs typeface="Consolas" panose="020B0609020204030204" pitchFamily="49" charset="0"/>
              </a:rPr>
              <a:t>g.waitfor_runstate</a:t>
            </a:r>
            <a:r>
              <a:rPr lang="en-GB" sz="2400" dirty="0" smtClean="0">
                <a:solidFill>
                  <a:srgbClr val="00B050"/>
                </a:solidFill>
                <a:latin typeface="Consolas" panose="020B0609020204030204" pitchFamily="49" charset="0"/>
                <a:cs typeface="Consolas" panose="020B0609020204030204" pitchFamily="49" charset="0"/>
              </a:rPr>
              <a:t>(“Running”, 60)</a:t>
            </a:r>
            <a:endParaRPr lang="en-GB" sz="2400" dirty="0">
              <a:solidFill>
                <a:srgbClr val="00B05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234933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t>Update and store</a:t>
            </a:r>
            <a:endParaRPr lang="en-GB" dirty="0"/>
          </a:p>
        </p:txBody>
      </p:sp>
      <p:sp>
        <p:nvSpPr>
          <p:cNvPr id="3" name="TextBox 2"/>
          <p:cNvSpPr txBox="1"/>
          <p:nvPr/>
        </p:nvSpPr>
        <p:spPr>
          <a:xfrm>
            <a:off x="395536" y="1844824"/>
            <a:ext cx="8496944" cy="3108543"/>
          </a:xfrm>
          <a:prstGeom prst="rect">
            <a:avLst/>
          </a:prstGeom>
          <a:noFill/>
        </p:spPr>
        <p:txBody>
          <a:bodyPr wrap="square" rtlCol="0">
            <a:spAutoFit/>
          </a:bodyPr>
          <a:lstStyle/>
          <a:p>
            <a:pPr marL="342900" indent="-342900">
              <a:buFont typeface="Arial" panose="020B0604020202020204" pitchFamily="34" charset="0"/>
              <a:buChar char="•"/>
            </a:pPr>
            <a:r>
              <a:rPr lang="en-GB" sz="2800" dirty="0"/>
              <a:t>You can update and store DAE results </a:t>
            </a:r>
            <a:r>
              <a:rPr lang="en-GB" sz="2800" dirty="0" smtClean="0"/>
              <a:t>using:</a:t>
            </a:r>
          </a:p>
          <a:p>
            <a:pPr marL="800100" lvl="1" indent="-342900">
              <a:buFont typeface="Arial" panose="020B0604020202020204" pitchFamily="34" charset="0"/>
              <a:buChar char="•"/>
            </a:pPr>
            <a:r>
              <a:rPr lang="en-GB" sz="2800" dirty="0">
                <a:solidFill>
                  <a:schemeClr val="accent2"/>
                </a:solidFill>
                <a:latin typeface="Consolas" panose="020B0609020204030204" pitchFamily="49" charset="0"/>
                <a:cs typeface="Consolas" panose="020B0609020204030204" pitchFamily="49" charset="0"/>
              </a:rPr>
              <a:t>update</a:t>
            </a:r>
            <a:r>
              <a:rPr lang="en-GB" sz="2800" dirty="0" smtClean="0"/>
              <a:t>: </a:t>
            </a:r>
            <a:r>
              <a:rPr lang="en-GB" sz="2800" dirty="0"/>
              <a:t>Load the data from the DAE into </a:t>
            </a:r>
            <a:r>
              <a:rPr lang="en-GB" sz="2800" dirty="0" smtClean="0"/>
              <a:t>memory</a:t>
            </a:r>
          </a:p>
          <a:p>
            <a:pPr marL="800100" lvl="1" indent="-342900">
              <a:buFont typeface="Arial" panose="020B0604020202020204" pitchFamily="34" charset="0"/>
              <a:buChar char="•"/>
            </a:pPr>
            <a:r>
              <a:rPr lang="en-GB" sz="2800" dirty="0">
                <a:solidFill>
                  <a:schemeClr val="accent2"/>
                </a:solidFill>
                <a:latin typeface="Consolas" panose="020B0609020204030204" pitchFamily="49" charset="0"/>
                <a:cs typeface="Consolas" panose="020B0609020204030204" pitchFamily="49" charset="0"/>
              </a:rPr>
              <a:t>store</a:t>
            </a:r>
            <a:r>
              <a:rPr lang="en-GB" sz="2800" dirty="0" smtClean="0"/>
              <a:t>: </a:t>
            </a:r>
            <a:r>
              <a:rPr lang="en-GB" sz="2800" dirty="0"/>
              <a:t>Write the updated DAE information to </a:t>
            </a:r>
            <a:r>
              <a:rPr lang="en-GB" sz="2800" dirty="0" smtClean="0"/>
              <a:t>disk</a:t>
            </a:r>
          </a:p>
          <a:p>
            <a:pPr marL="800100" lvl="1" indent="-342900">
              <a:buFont typeface="Arial" panose="020B0604020202020204" pitchFamily="34" charset="0"/>
              <a:buChar char="•"/>
            </a:pPr>
            <a:r>
              <a:rPr lang="en-GB" sz="2800" dirty="0" err="1">
                <a:solidFill>
                  <a:schemeClr val="accent2"/>
                </a:solidFill>
                <a:latin typeface="Consolas" panose="020B0609020204030204" pitchFamily="49" charset="0"/>
                <a:cs typeface="Consolas" panose="020B0609020204030204" pitchFamily="49" charset="0"/>
              </a:rPr>
              <a:t>updatestore</a:t>
            </a:r>
            <a:r>
              <a:rPr lang="en-GB" sz="2800" dirty="0" smtClean="0"/>
              <a:t>: </a:t>
            </a:r>
            <a:r>
              <a:rPr lang="en-GB" sz="2800" dirty="0"/>
              <a:t>Load the data from the DAE into memory and store it to disk</a:t>
            </a:r>
            <a:endParaRPr lang="en-GB" sz="2800" dirty="0">
              <a:solidFill>
                <a:srgbClr val="00B050"/>
              </a:solidFill>
            </a:endParaRPr>
          </a:p>
        </p:txBody>
      </p:sp>
    </p:spTree>
    <p:extLst>
      <p:ext uri="{BB962C8B-B14F-4D97-AF65-F5344CB8AC3E}">
        <p14:creationId xmlns:p14="http://schemas.microsoft.com/office/powerpoint/2010/main" val="126803176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t>Blocks</a:t>
            </a:r>
            <a:endParaRPr lang="en-GB" dirty="0"/>
          </a:p>
        </p:txBody>
      </p:sp>
      <p:sp>
        <p:nvSpPr>
          <p:cNvPr id="4" name="TextBox 3"/>
          <p:cNvSpPr txBox="1"/>
          <p:nvPr/>
        </p:nvSpPr>
        <p:spPr>
          <a:xfrm>
            <a:off x="395536" y="1844824"/>
            <a:ext cx="8496944" cy="3323987"/>
          </a:xfrm>
          <a:prstGeom prst="rect">
            <a:avLst/>
          </a:prstGeom>
          <a:noFill/>
        </p:spPr>
        <p:txBody>
          <a:bodyPr wrap="square" rtlCol="0">
            <a:spAutoFit/>
          </a:bodyPr>
          <a:lstStyle/>
          <a:p>
            <a:pPr marL="285750" indent="-285750">
              <a:buFont typeface="Arial" panose="020B0604020202020204" pitchFamily="34" charset="0"/>
              <a:buChar char="•"/>
            </a:pPr>
            <a:r>
              <a:rPr lang="en-GB" sz="1400" dirty="0" err="1">
                <a:solidFill>
                  <a:schemeClr val="accent2"/>
                </a:solidFill>
                <a:latin typeface="Consolas" panose="020B0609020204030204" pitchFamily="49" charset="0"/>
                <a:cs typeface="Consolas" panose="020B0609020204030204" pitchFamily="49" charset="0"/>
              </a:rPr>
              <a:t>get_blocks</a:t>
            </a:r>
            <a:r>
              <a:rPr lang="en-GB" sz="1400" dirty="0"/>
              <a:t>: Gets a list of the currently available blocks</a:t>
            </a:r>
          </a:p>
          <a:p>
            <a:pPr marL="285750" indent="-285750">
              <a:buFont typeface="Arial" panose="020B0604020202020204" pitchFamily="34" charset="0"/>
              <a:buChar char="•"/>
            </a:pPr>
            <a:r>
              <a:rPr lang="en-GB" sz="1400" dirty="0" err="1">
                <a:solidFill>
                  <a:schemeClr val="accent2"/>
                </a:solidFill>
                <a:latin typeface="Consolas" panose="020B0609020204030204" pitchFamily="49" charset="0"/>
                <a:cs typeface="Consolas" panose="020B0609020204030204" pitchFamily="49" charset="0"/>
              </a:rPr>
              <a:t>cshow</a:t>
            </a:r>
            <a:r>
              <a:rPr lang="en-GB" sz="1400" dirty="0"/>
              <a:t>: Shows the properties of a named block/all blocks</a:t>
            </a:r>
          </a:p>
          <a:p>
            <a:pPr marL="742950" lvl="1" indent="-285750">
              <a:buFont typeface="Arial" panose="020B0604020202020204" pitchFamily="34" charset="0"/>
              <a:buChar char="•"/>
            </a:pPr>
            <a:r>
              <a:rPr lang="en-GB" sz="1400" dirty="0"/>
              <a:t>If given a name (e.g. MY_BLOCK) it will return a string containing properties of the </a:t>
            </a:r>
            <a:r>
              <a:rPr lang="en-GB" sz="1400" dirty="0" smtClean="0"/>
              <a:t>block</a:t>
            </a:r>
          </a:p>
          <a:p>
            <a:pPr marL="742950" lvl="1" indent="-285750">
              <a:buFont typeface="Arial" panose="020B0604020202020204" pitchFamily="34" charset="0"/>
              <a:buChar char="•"/>
            </a:pPr>
            <a:r>
              <a:rPr lang="en-GB" sz="1400" dirty="0" smtClean="0"/>
              <a:t>If </a:t>
            </a:r>
            <a:r>
              <a:rPr lang="en-GB" sz="1400" dirty="0"/>
              <a:t>called without arguments, it will show the same information for all blocks, with each block on a new line</a:t>
            </a:r>
          </a:p>
          <a:p>
            <a:pPr marL="285750" indent="-285750">
              <a:buFont typeface="Arial" panose="020B0604020202020204" pitchFamily="34" charset="0"/>
              <a:buChar char="•"/>
            </a:pPr>
            <a:r>
              <a:rPr lang="en-GB" sz="1400" dirty="0" err="1">
                <a:solidFill>
                  <a:schemeClr val="accent2"/>
                </a:solidFill>
                <a:latin typeface="Consolas" panose="020B0609020204030204" pitchFamily="49" charset="0"/>
                <a:cs typeface="Consolas" panose="020B0609020204030204" pitchFamily="49" charset="0"/>
              </a:rPr>
              <a:t>cget</a:t>
            </a:r>
            <a:r>
              <a:rPr lang="en-GB" sz="1400" dirty="0"/>
              <a:t>: Gets properties of a named block as a dictionary of </a:t>
            </a:r>
            <a:r>
              <a:rPr lang="en-GB" sz="1400" dirty="0" smtClean="0"/>
              <a:t>values</a:t>
            </a:r>
          </a:p>
          <a:p>
            <a:pPr marL="742950" lvl="1" indent="-285750">
              <a:buFont typeface="Arial" panose="020B0604020202020204" pitchFamily="34" charset="0"/>
              <a:buChar char="•"/>
            </a:pPr>
            <a:r>
              <a:rPr lang="en-GB" sz="1400" dirty="0" smtClean="0"/>
              <a:t>Unlike</a:t>
            </a:r>
            <a:r>
              <a:rPr lang="en-GB" sz="1400" dirty="0"/>
              <a:t> </a:t>
            </a:r>
            <a:r>
              <a:rPr lang="en-GB" sz="1400" dirty="0" err="1">
                <a:solidFill>
                  <a:schemeClr val="accent2"/>
                </a:solidFill>
                <a:latin typeface="Consolas" panose="020B0609020204030204" pitchFamily="49" charset="0"/>
                <a:cs typeface="Consolas" panose="020B0609020204030204" pitchFamily="49" charset="0"/>
              </a:rPr>
              <a:t>cshow</a:t>
            </a:r>
            <a:r>
              <a:rPr lang="en-GB" sz="1400" dirty="0"/>
              <a:t>, a block name must be specified</a:t>
            </a:r>
          </a:p>
          <a:p>
            <a:pPr marL="742950" lvl="1" indent="-285750">
              <a:buFont typeface="Arial" panose="020B0604020202020204" pitchFamily="34" charset="0"/>
              <a:buChar char="•"/>
            </a:pPr>
            <a:r>
              <a:rPr lang="en-GB" sz="1400" dirty="0"/>
              <a:t>Properties can be accessed as standard </a:t>
            </a:r>
            <a:r>
              <a:rPr lang="en-GB" sz="1400" dirty="0" smtClean="0"/>
              <a:t>Python</a:t>
            </a:r>
            <a:endParaRPr lang="en-GB" sz="1400" dirty="0"/>
          </a:p>
          <a:p>
            <a:pPr marL="285750" indent="-285750">
              <a:buFont typeface="Arial" panose="020B0604020202020204" pitchFamily="34" charset="0"/>
              <a:buChar char="•"/>
            </a:pPr>
            <a:r>
              <a:rPr lang="en-GB" sz="1400" dirty="0" err="1">
                <a:solidFill>
                  <a:schemeClr val="accent2"/>
                </a:solidFill>
                <a:latin typeface="Consolas" panose="020B0609020204030204" pitchFamily="49" charset="0"/>
                <a:cs typeface="Consolas" panose="020B0609020204030204" pitchFamily="49" charset="0"/>
              </a:rPr>
              <a:t>cset</a:t>
            </a:r>
            <a:r>
              <a:rPr lang="en-GB" sz="1400" dirty="0"/>
              <a:t>: Sets the value for a particular block</a:t>
            </a:r>
          </a:p>
          <a:p>
            <a:pPr marL="742950" lvl="1" indent="-285750">
              <a:buFont typeface="Arial" panose="020B0604020202020204" pitchFamily="34" charset="0"/>
              <a:buChar char="•"/>
            </a:pPr>
            <a:r>
              <a:rPr lang="en-GB" sz="1400" dirty="0"/>
              <a:t>Assumes that either a </a:t>
            </a:r>
            <a:r>
              <a:rPr lang="en-GB" sz="1400" dirty="0" err="1"/>
              <a:t>setpoint</a:t>
            </a:r>
            <a:r>
              <a:rPr lang="en-GB" sz="1400" dirty="0"/>
              <a:t> exists for the underlying value or the block itself points at a </a:t>
            </a:r>
            <a:r>
              <a:rPr lang="en-GB" sz="1400" dirty="0" err="1"/>
              <a:t>setpoint</a:t>
            </a:r>
            <a:endParaRPr lang="en-GB" sz="1400" dirty="0"/>
          </a:p>
          <a:p>
            <a:pPr marL="742950" lvl="1" indent="-285750">
              <a:buFont typeface="Arial" panose="020B0604020202020204" pitchFamily="34" charset="0"/>
              <a:buChar char="•"/>
            </a:pPr>
            <a:r>
              <a:rPr lang="en-GB" sz="1400" dirty="0"/>
              <a:t>Can be called with block names as named arguments. This is useful for setting multiple blocks</a:t>
            </a:r>
          </a:p>
          <a:p>
            <a:pPr marL="1200150" lvl="2" indent="-285750">
              <a:buFont typeface="Arial" panose="020B0604020202020204" pitchFamily="34" charset="0"/>
              <a:buChar char="•"/>
            </a:pPr>
            <a:r>
              <a:rPr lang="en-GB" sz="1400" dirty="0" err="1" smtClean="0">
                <a:solidFill>
                  <a:schemeClr val="accent2"/>
                </a:solidFill>
                <a:latin typeface="Consolas" panose="020B0609020204030204" pitchFamily="49" charset="0"/>
                <a:cs typeface="Consolas" panose="020B0609020204030204" pitchFamily="49" charset="0"/>
              </a:rPr>
              <a:t>g.cset</a:t>
            </a:r>
            <a:r>
              <a:rPr lang="en-GB" sz="1400" dirty="0" smtClean="0">
                <a:solidFill>
                  <a:schemeClr val="accent2"/>
                </a:solidFill>
                <a:latin typeface="Consolas" panose="020B0609020204030204" pitchFamily="49" charset="0"/>
                <a:cs typeface="Consolas" panose="020B0609020204030204" pitchFamily="49" charset="0"/>
              </a:rPr>
              <a:t>(MY_BLOCK=1</a:t>
            </a:r>
            <a:r>
              <a:rPr lang="en-GB" sz="1400" dirty="0">
                <a:solidFill>
                  <a:schemeClr val="accent2"/>
                </a:solidFill>
                <a:latin typeface="Consolas" panose="020B0609020204030204" pitchFamily="49" charset="0"/>
                <a:cs typeface="Consolas" panose="020B0609020204030204" pitchFamily="49" charset="0"/>
              </a:rPr>
              <a:t>, MY_OTHER_BLOCK=2)</a:t>
            </a:r>
          </a:p>
          <a:p>
            <a:pPr marL="742950" lvl="1" indent="-285750">
              <a:buFont typeface="Arial" panose="020B0604020202020204" pitchFamily="34" charset="0"/>
              <a:buChar char="•"/>
            </a:pPr>
            <a:r>
              <a:rPr lang="en-GB" sz="1400" dirty="0"/>
              <a:t>The block can also be passed in by name. This is useful when setting advanced block properties</a:t>
            </a:r>
          </a:p>
          <a:p>
            <a:pPr marL="1200150" lvl="2" indent="-285750">
              <a:buFont typeface="Arial" panose="020B0604020202020204" pitchFamily="34" charset="0"/>
              <a:buChar char="•"/>
            </a:pPr>
            <a:r>
              <a:rPr lang="en-GB" sz="1400" dirty="0" err="1" smtClean="0">
                <a:solidFill>
                  <a:schemeClr val="accent2"/>
                </a:solidFill>
                <a:latin typeface="Consolas" panose="020B0609020204030204" pitchFamily="49" charset="0"/>
                <a:cs typeface="Consolas" panose="020B0609020204030204" pitchFamily="49" charset="0"/>
              </a:rPr>
              <a:t>g.cset</a:t>
            </a:r>
            <a:r>
              <a:rPr lang="en-GB" sz="1400" dirty="0">
                <a:solidFill>
                  <a:schemeClr val="accent2"/>
                </a:solidFill>
                <a:latin typeface="Consolas" panose="020B0609020204030204" pitchFamily="49" charset="0"/>
                <a:cs typeface="Consolas" panose="020B0609020204030204" pitchFamily="49" charset="0"/>
              </a:rPr>
              <a:t>("MY_BLOCK", </a:t>
            </a:r>
            <a:r>
              <a:rPr lang="en-GB" sz="1400" dirty="0" err="1">
                <a:solidFill>
                  <a:schemeClr val="accent2"/>
                </a:solidFill>
                <a:latin typeface="Consolas" panose="020B0609020204030204" pitchFamily="49" charset="0"/>
                <a:cs typeface="Consolas" panose="020B0609020204030204" pitchFamily="49" charset="0"/>
              </a:rPr>
              <a:t>lowlimit</a:t>
            </a:r>
            <a:r>
              <a:rPr lang="en-GB" sz="1400" dirty="0">
                <a:solidFill>
                  <a:schemeClr val="accent2"/>
                </a:solidFill>
                <a:latin typeface="Consolas" panose="020B0609020204030204" pitchFamily="49" charset="0"/>
                <a:cs typeface="Consolas" panose="020B0609020204030204" pitchFamily="49" charset="0"/>
              </a:rPr>
              <a:t>=1, </a:t>
            </a:r>
            <a:r>
              <a:rPr lang="en-GB" sz="1400" dirty="0" err="1">
                <a:solidFill>
                  <a:schemeClr val="accent2"/>
                </a:solidFill>
                <a:latin typeface="Consolas" panose="020B0609020204030204" pitchFamily="49" charset="0"/>
                <a:cs typeface="Consolas" panose="020B0609020204030204" pitchFamily="49" charset="0"/>
              </a:rPr>
              <a:t>highlimit</a:t>
            </a:r>
            <a:r>
              <a:rPr lang="en-GB" sz="1400" dirty="0">
                <a:solidFill>
                  <a:schemeClr val="accent2"/>
                </a:solidFill>
                <a:latin typeface="Consolas" panose="020B0609020204030204" pitchFamily="49" charset="0"/>
                <a:cs typeface="Consolas" panose="020B0609020204030204" pitchFamily="49" charset="0"/>
              </a:rPr>
              <a:t>=10, </a:t>
            </a:r>
            <a:r>
              <a:rPr lang="en-GB" sz="1400" dirty="0" err="1">
                <a:solidFill>
                  <a:schemeClr val="accent2"/>
                </a:solidFill>
                <a:latin typeface="Consolas" panose="020B0609020204030204" pitchFamily="49" charset="0"/>
                <a:cs typeface="Consolas" panose="020B0609020204030204" pitchFamily="49" charset="0"/>
              </a:rPr>
              <a:t>runcontrol</a:t>
            </a:r>
            <a:r>
              <a:rPr lang="en-GB" sz="1400" dirty="0">
                <a:solidFill>
                  <a:schemeClr val="accent2"/>
                </a:solidFill>
                <a:latin typeface="Consolas" panose="020B0609020204030204" pitchFamily="49" charset="0"/>
                <a:cs typeface="Consolas" panose="020B0609020204030204" pitchFamily="49" charset="0"/>
              </a:rPr>
              <a:t>=True)</a:t>
            </a:r>
          </a:p>
        </p:txBody>
      </p:sp>
    </p:spTree>
    <p:extLst>
      <p:ext uri="{BB962C8B-B14F-4D97-AF65-F5344CB8AC3E}">
        <p14:creationId xmlns:p14="http://schemas.microsoft.com/office/powerpoint/2010/main" val="1685247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t>Experiment details</a:t>
            </a:r>
            <a:endParaRPr lang="en-GB" dirty="0"/>
          </a:p>
        </p:txBody>
      </p:sp>
      <p:sp>
        <p:nvSpPr>
          <p:cNvPr id="4" name="TextBox 3"/>
          <p:cNvSpPr txBox="1"/>
          <p:nvPr/>
        </p:nvSpPr>
        <p:spPr>
          <a:xfrm>
            <a:off x="395536" y="1844824"/>
            <a:ext cx="8496944" cy="3416320"/>
          </a:xfrm>
          <a:prstGeom prst="rect">
            <a:avLst/>
          </a:prstGeom>
          <a:noFill/>
        </p:spPr>
        <p:txBody>
          <a:bodyPr wrap="square" rtlCol="0">
            <a:spAutoFit/>
          </a:bodyPr>
          <a:lstStyle/>
          <a:p>
            <a:r>
              <a:rPr lang="en-GB" dirty="0"/>
              <a:t>You can change various experiment details with </a:t>
            </a:r>
            <a:r>
              <a:rPr lang="en-GB" dirty="0" smtClean="0"/>
              <a:t>one of the</a:t>
            </a:r>
            <a:r>
              <a:rPr lang="en-GB" i="1" dirty="0" smtClean="0"/>
              <a:t> “</a:t>
            </a:r>
            <a:r>
              <a:rPr lang="en-GB" dirty="0">
                <a:solidFill>
                  <a:schemeClr val="accent2"/>
                </a:solidFill>
                <a:latin typeface="Consolas" panose="020B0609020204030204" pitchFamily="49" charset="0"/>
                <a:cs typeface="Consolas" panose="020B0609020204030204" pitchFamily="49" charset="0"/>
              </a:rPr>
              <a:t>change_...</a:t>
            </a:r>
            <a:r>
              <a:rPr lang="en-GB" dirty="0"/>
              <a:t>” </a:t>
            </a:r>
            <a:r>
              <a:rPr lang="en-GB" dirty="0" smtClean="0"/>
              <a:t>functions:</a:t>
            </a:r>
          </a:p>
          <a:p>
            <a:pPr lvl="1"/>
            <a:endParaRPr lang="en-GB" i="1" dirty="0" smtClean="0"/>
          </a:p>
          <a:p>
            <a:pPr marL="285750" indent="-285750">
              <a:buFont typeface="Arial" panose="020B0604020202020204" pitchFamily="34" charset="0"/>
              <a:buChar char="•"/>
            </a:pPr>
            <a:r>
              <a:rPr lang="en-GB" dirty="0" err="1">
                <a:solidFill>
                  <a:schemeClr val="accent2"/>
                </a:solidFill>
                <a:latin typeface="Consolas" panose="020B0609020204030204" pitchFamily="49" charset="0"/>
                <a:cs typeface="Consolas" panose="020B0609020204030204" pitchFamily="49" charset="0"/>
              </a:rPr>
              <a:t>g.change_title</a:t>
            </a:r>
            <a:r>
              <a:rPr lang="en-GB" dirty="0">
                <a:solidFill>
                  <a:schemeClr val="accent2"/>
                </a:solidFill>
                <a:latin typeface="Consolas" panose="020B0609020204030204" pitchFamily="49" charset="0"/>
                <a:cs typeface="Consolas" panose="020B0609020204030204" pitchFamily="49" charset="0"/>
              </a:rPr>
              <a:t>("New title")</a:t>
            </a:r>
          </a:p>
          <a:p>
            <a:pPr marL="285750" indent="-285750">
              <a:buFont typeface="Arial" panose="020B0604020202020204" pitchFamily="34" charset="0"/>
              <a:buChar char="•"/>
            </a:pPr>
            <a:r>
              <a:rPr lang="en-GB" dirty="0" err="1">
                <a:solidFill>
                  <a:schemeClr val="accent2"/>
                </a:solidFill>
                <a:latin typeface="Consolas" panose="020B0609020204030204" pitchFamily="49" charset="0"/>
                <a:cs typeface="Consolas" panose="020B0609020204030204" pitchFamily="49" charset="0"/>
              </a:rPr>
              <a:t>g.change_user</a:t>
            </a:r>
            <a:r>
              <a:rPr lang="en-GB" dirty="0">
                <a:solidFill>
                  <a:schemeClr val="accent2"/>
                </a:solidFill>
                <a:latin typeface="Consolas" panose="020B0609020204030204" pitchFamily="49" charset="0"/>
                <a:cs typeface="Consolas" panose="020B0609020204030204" pitchFamily="49" charset="0"/>
              </a:rPr>
              <a:t>(“Adrian and John")</a:t>
            </a:r>
          </a:p>
          <a:p>
            <a:pPr marL="285750" indent="-285750">
              <a:buFont typeface="Arial" panose="020B0604020202020204" pitchFamily="34" charset="0"/>
              <a:buChar char="•"/>
            </a:pPr>
            <a:r>
              <a:rPr lang="en-GB" dirty="0" err="1">
                <a:solidFill>
                  <a:schemeClr val="accent2"/>
                </a:solidFill>
                <a:latin typeface="Consolas" panose="020B0609020204030204" pitchFamily="49" charset="0"/>
                <a:cs typeface="Consolas" panose="020B0609020204030204" pitchFamily="49" charset="0"/>
              </a:rPr>
              <a:t>g.change_rb</a:t>
            </a:r>
            <a:r>
              <a:rPr lang="en-GB" dirty="0">
                <a:solidFill>
                  <a:schemeClr val="accent2"/>
                </a:solidFill>
                <a:latin typeface="Consolas" panose="020B0609020204030204" pitchFamily="49" charset="0"/>
                <a:cs typeface="Consolas" panose="020B0609020204030204" pitchFamily="49" charset="0"/>
              </a:rPr>
              <a:t>(10)</a:t>
            </a:r>
          </a:p>
          <a:p>
            <a:pPr lvl="1"/>
            <a:endParaRPr lang="en-GB" i="1" dirty="0" smtClean="0"/>
          </a:p>
          <a:p>
            <a:r>
              <a:rPr lang="en-GB" dirty="0" smtClean="0"/>
              <a:t>You can get properties using the equivalent </a:t>
            </a:r>
            <a:r>
              <a:rPr lang="en-GB" i="1" dirty="0" smtClean="0"/>
              <a:t>“</a:t>
            </a:r>
            <a:r>
              <a:rPr lang="en-GB" dirty="0">
                <a:solidFill>
                  <a:schemeClr val="accent2"/>
                </a:solidFill>
                <a:latin typeface="Consolas" panose="020B0609020204030204" pitchFamily="49" charset="0"/>
                <a:cs typeface="Consolas" panose="020B0609020204030204" pitchFamily="49" charset="0"/>
              </a:rPr>
              <a:t>get</a:t>
            </a:r>
            <a:r>
              <a:rPr lang="en-GB" dirty="0" smtClean="0">
                <a:solidFill>
                  <a:schemeClr val="accent2"/>
                </a:solidFill>
                <a:latin typeface="Consolas" panose="020B0609020204030204" pitchFamily="49" charset="0"/>
                <a:cs typeface="Consolas" panose="020B0609020204030204" pitchFamily="49" charset="0"/>
              </a:rPr>
              <a:t>_...</a:t>
            </a:r>
            <a:r>
              <a:rPr lang="en-GB" i="1" dirty="0" smtClean="0"/>
              <a:t>” </a:t>
            </a:r>
            <a:r>
              <a:rPr lang="en-GB" dirty="0" smtClean="0"/>
              <a:t>command:</a:t>
            </a:r>
          </a:p>
          <a:p>
            <a:endParaRPr lang="en-GB" dirty="0" smtClean="0"/>
          </a:p>
          <a:p>
            <a:pPr marL="285750" indent="-285750">
              <a:buFont typeface="Arial" panose="020B0604020202020204" pitchFamily="34" charset="0"/>
              <a:buChar char="•"/>
            </a:pPr>
            <a:r>
              <a:rPr lang="en-GB" dirty="0" err="1">
                <a:solidFill>
                  <a:schemeClr val="accent2"/>
                </a:solidFill>
                <a:latin typeface="Consolas" panose="020B0609020204030204" pitchFamily="49" charset="0"/>
                <a:cs typeface="Consolas" panose="020B0609020204030204" pitchFamily="49" charset="0"/>
              </a:rPr>
              <a:t>g.get_title</a:t>
            </a:r>
            <a:r>
              <a:rPr lang="en-GB" dirty="0">
                <a:solidFill>
                  <a:schemeClr val="accent2"/>
                </a:solidFill>
                <a:latin typeface="Consolas" panose="020B0609020204030204" pitchFamily="49" charset="0"/>
                <a:cs typeface="Consolas" panose="020B0609020204030204" pitchFamily="49" charset="0"/>
              </a:rPr>
              <a:t>()</a:t>
            </a:r>
          </a:p>
          <a:p>
            <a:pPr marL="285750" indent="-285750">
              <a:buFont typeface="Arial" panose="020B0604020202020204" pitchFamily="34" charset="0"/>
              <a:buChar char="•"/>
            </a:pPr>
            <a:r>
              <a:rPr lang="en-GB" dirty="0" err="1">
                <a:solidFill>
                  <a:schemeClr val="accent2"/>
                </a:solidFill>
                <a:latin typeface="Consolas" panose="020B0609020204030204" pitchFamily="49" charset="0"/>
                <a:cs typeface="Consolas" panose="020B0609020204030204" pitchFamily="49" charset="0"/>
              </a:rPr>
              <a:t>g.get_user</a:t>
            </a:r>
            <a:r>
              <a:rPr lang="en-GB" dirty="0">
                <a:solidFill>
                  <a:schemeClr val="accent2"/>
                </a:solidFill>
                <a:latin typeface="Consolas" panose="020B0609020204030204" pitchFamily="49" charset="0"/>
                <a:cs typeface="Consolas" panose="020B0609020204030204" pitchFamily="49" charset="0"/>
              </a:rPr>
              <a:t>()</a:t>
            </a:r>
          </a:p>
          <a:p>
            <a:pPr marL="285750" indent="-285750">
              <a:buFont typeface="Arial" panose="020B0604020202020204" pitchFamily="34" charset="0"/>
              <a:buChar char="•"/>
            </a:pPr>
            <a:r>
              <a:rPr lang="en-GB" dirty="0" err="1">
                <a:solidFill>
                  <a:schemeClr val="accent2"/>
                </a:solidFill>
                <a:latin typeface="Consolas" panose="020B0609020204030204" pitchFamily="49" charset="0"/>
                <a:cs typeface="Consolas" panose="020B0609020204030204" pitchFamily="49" charset="0"/>
              </a:rPr>
              <a:t>g.get_rb</a:t>
            </a:r>
            <a:r>
              <a:rPr lang="en-GB" dirty="0">
                <a:solidFill>
                  <a:schemeClr val="accent2"/>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1007115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8BDAAA291872E4C9CBDBAE9DC1F214B" ma:contentTypeVersion="0" ma:contentTypeDescription="Create a new document." ma:contentTypeScope="" ma:versionID="37718d931242bc0231cb88c3dc8184c7">
  <xsd:schema xmlns:xsd="http://www.w3.org/2001/XMLSchema" xmlns:xs="http://www.w3.org/2001/XMLSchema" xmlns:p="http://schemas.microsoft.com/office/2006/metadata/properties" targetNamespace="http://schemas.microsoft.com/office/2006/metadata/properties" ma:root="true" ma:fieldsID="8022916f55ab85163ee9a5069dec31d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D040A56-8D6F-4114-A272-42AE3B7D7E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D4D0713F-2886-4B1B-9132-0812576A847F}">
  <ds:schemaRefs>
    <ds:schemaRef ds:uri="http://schemas.microsoft.com/office/2006/documentManagement/types"/>
    <ds:schemaRef ds:uri="http://purl.org/dc/terms/"/>
    <ds:schemaRef ds:uri="http://schemas.microsoft.com/office/2006/metadata/properties"/>
    <ds:schemaRef ds:uri="http://purl.org/dc/elements/1.1/"/>
    <ds:schemaRef ds:uri="http://schemas.openxmlformats.org/package/2006/metadata/core-properties"/>
    <ds:schemaRef ds:uri="http://www.w3.org/XML/1998/namespace"/>
    <ds:schemaRef ds:uri="http://schemas.microsoft.com/office/infopath/2007/PartnerControls"/>
    <ds:schemaRef ds:uri="http://purl.org/dc/dcmitype/"/>
  </ds:schemaRefs>
</ds:datastoreItem>
</file>

<file path=customXml/itemProps3.xml><?xml version="1.0" encoding="utf-8"?>
<ds:datastoreItem xmlns:ds="http://schemas.openxmlformats.org/officeDocument/2006/customXml" ds:itemID="{1D176834-956F-4505-BD61-698C091AD5A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5475</TotalTime>
  <Words>820</Words>
  <Application>Microsoft Office PowerPoint</Application>
  <PresentationFormat>On-screen Show (4:3)</PresentationFormat>
  <Paragraphs>190</Paragraphs>
  <Slides>23</Slides>
  <Notes>23</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PowerPoint Presentation</vt:lpstr>
      <vt:lpstr>Contents</vt:lpstr>
      <vt:lpstr>Getting started</vt:lpstr>
      <vt:lpstr>Common commands:  Calling functions</vt:lpstr>
      <vt:lpstr>Common commands:  Switching run states</vt:lpstr>
      <vt:lpstr>Common commands:  Waiting</vt:lpstr>
      <vt:lpstr>Common commands:  Update and store</vt:lpstr>
      <vt:lpstr>Common commands:  Blocks</vt:lpstr>
      <vt:lpstr>Common commands:  Experiment details</vt:lpstr>
      <vt:lpstr>Common commands:  Experiment setup</vt:lpstr>
      <vt:lpstr>Scripting Create</vt:lpstr>
      <vt:lpstr>Scripting Write</vt:lpstr>
      <vt:lpstr>Scripting Load</vt:lpstr>
      <vt:lpstr>Scripting Run</vt:lpstr>
      <vt:lpstr>Scripting Run</vt:lpstr>
      <vt:lpstr>Converting from  Open GENIE Procedures vs. functions</vt:lpstr>
      <vt:lpstr>Converting from  Open GENIE Procedures vs. functions</vt:lpstr>
      <vt:lpstr>Converting from  Open GENIE Loops</vt:lpstr>
      <vt:lpstr>Converting from  Open GENIE Conditionals</vt:lpstr>
      <vt:lpstr>Converting from  Open GENIE Commands</vt:lpstr>
      <vt:lpstr>Converting from  Open GENIE Worked example</vt:lpstr>
      <vt:lpstr>Converting from  Open GENIE Worked example</vt:lpstr>
      <vt:lpstr>References</vt:lpstr>
    </vt:vector>
  </TitlesOfParts>
  <Company>STFC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IBEX Update</dc:title>
  <dc:subject>IBEX</dc:subject>
  <dc:creator>skn09965</dc:creator>
  <cp:keywords>IBEX EPICS Control System</cp:keywords>
  <cp:lastModifiedBy>Potter, Adrian (Tessella,RAL,ISIS)</cp:lastModifiedBy>
  <cp:revision>388</cp:revision>
  <dcterms:created xsi:type="dcterms:W3CDTF">2012-12-17T23:55:55Z</dcterms:created>
  <dcterms:modified xsi:type="dcterms:W3CDTF">2017-07-19T12:33:35Z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0x010100D8BDAAA291872E4C9CBDBAE9DC1F214B</vt:lpwstr>
  </property>
</Properties>
</file>