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55"/>
  </p:notesMasterIdLst>
  <p:sldIdLst>
    <p:sldId id="299" r:id="rId5"/>
    <p:sldId id="270" r:id="rId6"/>
    <p:sldId id="298" r:id="rId7"/>
    <p:sldId id="287" r:id="rId8"/>
    <p:sldId id="329" r:id="rId9"/>
    <p:sldId id="334" r:id="rId10"/>
    <p:sldId id="288" r:id="rId11"/>
    <p:sldId id="338" r:id="rId12"/>
    <p:sldId id="302" r:id="rId13"/>
    <p:sldId id="303" r:id="rId14"/>
    <p:sldId id="305" r:id="rId15"/>
    <p:sldId id="300" r:id="rId16"/>
    <p:sldId id="310" r:id="rId17"/>
    <p:sldId id="309" r:id="rId18"/>
    <p:sldId id="306" r:id="rId19"/>
    <p:sldId id="307" r:id="rId20"/>
    <p:sldId id="336" r:id="rId21"/>
    <p:sldId id="335" r:id="rId22"/>
    <p:sldId id="337" r:id="rId23"/>
    <p:sldId id="340" r:id="rId24"/>
    <p:sldId id="331" r:id="rId25"/>
    <p:sldId id="332" r:id="rId26"/>
    <p:sldId id="308" r:id="rId27"/>
    <p:sldId id="311" r:id="rId28"/>
    <p:sldId id="312" r:id="rId29"/>
    <p:sldId id="339" r:id="rId30"/>
    <p:sldId id="313" r:id="rId31"/>
    <p:sldId id="315" r:id="rId32"/>
    <p:sldId id="316" r:id="rId33"/>
    <p:sldId id="317" r:id="rId34"/>
    <p:sldId id="333" r:id="rId35"/>
    <p:sldId id="318" r:id="rId36"/>
    <p:sldId id="319" r:id="rId37"/>
    <p:sldId id="341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44" r:id="rId47"/>
    <p:sldId id="343" r:id="rId48"/>
    <p:sldId id="349" r:id="rId49"/>
    <p:sldId id="348" r:id="rId50"/>
    <p:sldId id="347" r:id="rId51"/>
    <p:sldId id="342" r:id="rId52"/>
    <p:sldId id="346" r:id="rId53"/>
    <p:sldId id="272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7364" autoAdjust="0"/>
  </p:normalViewPr>
  <p:slideViewPr>
    <p:cSldViewPr>
      <p:cViewPr>
        <p:scale>
          <a:sx n="108" d="100"/>
          <a:sy n="108" d="100"/>
        </p:scale>
        <p:origin x="-170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C53C-B82A-4351-B1EF-A4391C7B86A2}" type="datetimeFigureOut">
              <a:rPr lang="en-GB" smtClean="0"/>
              <a:t>31/10/2018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ECE71-DBFB-4B75-8F10-14EC87FCE1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63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tidproject.org/Python_In_Mantid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887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This</a:t>
            </a:r>
            <a:r>
              <a:rPr lang="en-GB" baseline="0" dirty="0" smtClean="0"/>
              <a:t> should all be review of how arguments are passed to functions. They should know this.</a:t>
            </a: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Arguments are passed to functions as a comma-separated list within brackets. For example ``</a:t>
            </a:r>
            <a:r>
              <a:rPr lang="en-GB" dirty="0" err="1" smtClean="0"/>
              <a:t>g.add_spectrum</a:t>
            </a:r>
            <a:r>
              <a:rPr lang="en-GB" dirty="0" smtClean="0"/>
              <a:t>(1, 2)``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Arguments may be named or not. For example ``</a:t>
            </a:r>
            <a:r>
              <a:rPr lang="en-GB" dirty="0" err="1" smtClean="0"/>
              <a:t>g.add_spectrum</a:t>
            </a:r>
            <a:r>
              <a:rPr lang="en-GB" dirty="0" smtClean="0"/>
              <a:t>(spectrum=1, period=2)``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Named and un-named arguments can be mixed but the named arguments must appear last. For example ``</a:t>
            </a:r>
            <a:r>
              <a:rPr lang="en-GB" dirty="0" err="1" smtClean="0"/>
              <a:t>g.add_spectrum</a:t>
            </a:r>
            <a:r>
              <a:rPr lang="en-GB" dirty="0" smtClean="0"/>
              <a:t>(1, period=2)``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Named arguments will be interpreted in the order of the function definition. Un-named arguments can be in any order. So ``</a:t>
            </a:r>
            <a:r>
              <a:rPr lang="en-GB" dirty="0" err="1" smtClean="0"/>
              <a:t>g.add_spectrum</a:t>
            </a:r>
            <a:r>
              <a:rPr lang="en-GB" dirty="0" smtClean="0"/>
              <a:t>(period=2, spectrum=1)`` would be valid but ``</a:t>
            </a:r>
            <a:r>
              <a:rPr lang="en-GB" dirty="0" err="1" smtClean="0"/>
              <a:t>g.add_spectrum</a:t>
            </a:r>
            <a:r>
              <a:rPr lang="en-GB" dirty="0" smtClean="0"/>
              <a:t>(2, spectrum=1)`` would not.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Some arguments may be defaulted in which case they do not need to be included in the argument list. For example ``</a:t>
            </a:r>
            <a:r>
              <a:rPr lang="en-GB" dirty="0" err="1" smtClean="0"/>
              <a:t>g.add_spectrum</a:t>
            </a:r>
            <a:r>
              <a:rPr lang="en-GB" dirty="0" smtClean="0"/>
              <a:t>(1)`` is equivalent to ``</a:t>
            </a:r>
            <a:r>
              <a:rPr lang="en-GB" dirty="0" err="1" smtClean="0"/>
              <a:t>g.add_spectrum</a:t>
            </a:r>
            <a:r>
              <a:rPr lang="en-GB" dirty="0" smtClean="0"/>
              <a:t>(1, 1)``.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The following three calls are all equivalent</a:t>
            </a:r>
          </a:p>
          <a:p>
            <a:pPr marL="628650" lvl="1" indent="-171450">
              <a:buFontTx/>
              <a:buChar char="-"/>
            </a:pPr>
            <a:r>
              <a:rPr lang="en-GB" dirty="0" smtClean="0"/>
              <a:t>g.begin()</a:t>
            </a:r>
          </a:p>
          <a:p>
            <a:pPr marL="628650" lvl="1" indent="-171450">
              <a:buFontTx/>
              <a:buChar char="-"/>
            </a:pPr>
            <a:r>
              <a:rPr lang="en-GB" dirty="0" err="1" smtClean="0"/>
              <a:t>g.begin</a:t>
            </a:r>
            <a:r>
              <a:rPr lang="en-GB" dirty="0" smtClean="0"/>
              <a:t>(False)</a:t>
            </a:r>
          </a:p>
          <a:p>
            <a:pPr marL="628650" lvl="1" indent="-171450">
              <a:buFontTx/>
              <a:buChar char="-"/>
            </a:pPr>
            <a:r>
              <a:rPr lang="en-GB" dirty="0" err="1" smtClean="0"/>
              <a:t>g.begin</a:t>
            </a:r>
            <a:r>
              <a:rPr lang="en-GB" dirty="0" smtClean="0"/>
              <a:t>(verbose=False)</a:t>
            </a:r>
          </a:p>
          <a:p>
            <a:pPr marL="171450" lvl="0" indent="-171450">
              <a:buFontTx/>
              <a:buChar char="-"/>
            </a:pPr>
            <a:r>
              <a:rPr lang="en-GB" dirty="0" smtClean="0"/>
              <a:t>I</a:t>
            </a:r>
            <a:r>
              <a:rPr lang="en-GB" baseline="0" dirty="0" smtClean="0"/>
              <a:t> would pick the first if I never want verbose output, I would choose the latter if I sometimes wanted verbose output and wanted to make my choice explicit. I would use the final syntax if the script was being read/modified by a novice user unfamiliar with what the argument is likely to mean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Use auto-complete or genie_python reference manual to look up</a:t>
            </a:r>
            <a:r>
              <a:rPr lang="en-GB" baseline="0" dirty="0" smtClean="0"/>
              <a:t> change commands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Get the attendees</a:t>
            </a:r>
            <a:r>
              <a:rPr lang="en-GB" baseline="0" dirty="0" smtClean="0"/>
              <a:t> to put the script in via the terminal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 smtClean="0"/>
              <a:t>Address genie_python</a:t>
            </a:r>
            <a:r>
              <a:rPr lang="en-GB" baseline="0" dirty="0" smtClean="0"/>
              <a:t> error for code outside functions – they do not need to worry about it for now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g.change_title("Exercise 2")</a:t>
            </a:r>
          </a:p>
          <a:p>
            <a:pPr marL="0" indent="0">
              <a:buFontTx/>
              <a:buNone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dirty="0" smtClean="0"/>
              <a:t>g.begin() </a:t>
            </a:r>
          </a:p>
          <a:p>
            <a:pPr marL="0" indent="0">
              <a:buFontTx/>
              <a:buNone/>
            </a:pPr>
            <a:r>
              <a:rPr lang="en-GB" dirty="0" err="1" smtClean="0"/>
              <a:t>g.waitfor</a:t>
            </a:r>
            <a:r>
              <a:rPr lang="en-GB" dirty="0" smtClean="0"/>
              <a:t>(</a:t>
            </a:r>
            <a:r>
              <a:rPr lang="en-GB" dirty="0" err="1" smtClean="0"/>
              <a:t>uamps</a:t>
            </a:r>
            <a:r>
              <a:rPr lang="en-GB" dirty="0" smtClean="0"/>
              <a:t>=1, </a:t>
            </a:r>
            <a:r>
              <a:rPr lang="en-GB" dirty="0" err="1" smtClean="0"/>
              <a:t>max_wait</a:t>
            </a:r>
            <a:r>
              <a:rPr lang="en-GB" dirty="0" smtClean="0"/>
              <a:t>=10) </a:t>
            </a:r>
          </a:p>
          <a:p>
            <a:pPr marL="0" indent="0">
              <a:buFontTx/>
              <a:buNone/>
            </a:pPr>
            <a:r>
              <a:rPr lang="en-GB" dirty="0" smtClean="0"/>
              <a:t>g.pause()</a:t>
            </a:r>
          </a:p>
          <a:p>
            <a:pPr marL="0" indent="0">
              <a:buFontTx/>
              <a:buNone/>
            </a:pPr>
            <a:endParaRPr lang="en-GB" dirty="0" smtClean="0"/>
          </a:p>
          <a:p>
            <a:pPr marL="0" indent="0">
              <a:buFontTx/>
              <a:buNone/>
            </a:pPr>
            <a:r>
              <a:rPr lang="en-GB" dirty="0" err="1" smtClean="0"/>
              <a:t>g.cset</a:t>
            </a:r>
            <a:r>
              <a:rPr lang="en-GB" dirty="0" smtClean="0"/>
              <a:t>("MY_BLOCK", 5, </a:t>
            </a:r>
            <a:r>
              <a:rPr lang="en-GB" dirty="0" err="1" smtClean="0"/>
              <a:t>lowlimit</a:t>
            </a:r>
            <a:r>
              <a:rPr lang="en-GB" dirty="0" smtClean="0"/>
              <a:t>=1, </a:t>
            </a:r>
            <a:r>
              <a:rPr lang="en-GB" dirty="0" err="1" smtClean="0"/>
              <a:t>highlimit</a:t>
            </a:r>
            <a:r>
              <a:rPr lang="en-GB" dirty="0" smtClean="0"/>
              <a:t>=10, </a:t>
            </a:r>
            <a:r>
              <a:rPr lang="en-GB" dirty="0" err="1" smtClean="0"/>
              <a:t>runcontrol</a:t>
            </a:r>
            <a:r>
              <a:rPr lang="en-GB" dirty="0" smtClean="0"/>
              <a:t>=True)</a:t>
            </a:r>
          </a:p>
          <a:p>
            <a:pPr marL="0" indent="0">
              <a:buFontTx/>
              <a:buNone/>
            </a:pPr>
            <a:endParaRPr lang="en-GB" dirty="0" smtClean="0"/>
          </a:p>
          <a:p>
            <a:pPr marL="0" indent="0">
              <a:buFontTx/>
              <a:buNone/>
            </a:pPr>
            <a:r>
              <a:rPr lang="en-GB" dirty="0" smtClean="0"/>
              <a:t>g.resume()</a:t>
            </a:r>
          </a:p>
          <a:p>
            <a:pPr marL="0" indent="0">
              <a:buFontTx/>
              <a:buNone/>
            </a:pPr>
            <a:endParaRPr lang="en-GB" dirty="0" smtClean="0"/>
          </a:p>
          <a:p>
            <a:pPr marL="0" indent="0">
              <a:buFontTx/>
              <a:buNone/>
            </a:pPr>
            <a:r>
              <a:rPr lang="en-GB" dirty="0" err="1" smtClean="0"/>
              <a:t>g.cset</a:t>
            </a:r>
            <a:r>
              <a:rPr lang="en-GB" dirty="0" smtClean="0"/>
              <a:t>(MY_BLOCK=20) </a:t>
            </a:r>
          </a:p>
          <a:p>
            <a:pPr marL="0" indent="0">
              <a:buFontTx/>
              <a:buNone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print</a:t>
            </a:r>
            <a:r>
              <a:rPr lang="en-GB" baseline="0" dirty="0" smtClean="0"/>
              <a:t> </a:t>
            </a:r>
            <a:r>
              <a:rPr lang="en-GB" dirty="0" smtClean="0"/>
              <a:t>"The instrument {0} </a:t>
            </a:r>
            <a:r>
              <a:rPr lang="en-GB" dirty="0" err="1" smtClean="0"/>
              <a:t>waiting“.format</a:t>
            </a:r>
            <a:r>
              <a:rPr lang="en-GB" dirty="0" smtClean="0"/>
              <a:t>(“is” if g.get_runstate()=="WAITING“</a:t>
            </a:r>
            <a:r>
              <a:rPr lang="en-GB" baseline="0" dirty="0" smtClean="0"/>
              <a:t> else “is not”)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for </a:t>
            </a:r>
            <a:r>
              <a:rPr lang="en-GB" dirty="0" err="1" smtClean="0"/>
              <a:t>i</a:t>
            </a:r>
            <a:r>
              <a:rPr lang="en-GB" dirty="0" smtClean="0"/>
              <a:t> in range(</a:t>
            </a:r>
            <a:r>
              <a:rPr lang="en-GB" dirty="0" err="1" smtClean="0"/>
              <a:t>int</a:t>
            </a:r>
            <a:r>
              <a:rPr lang="en-GB" dirty="0" smtClean="0"/>
              <a:t>(</a:t>
            </a:r>
            <a:r>
              <a:rPr lang="en-GB" dirty="0" err="1" smtClean="0"/>
              <a:t>g.cget</a:t>
            </a:r>
            <a:r>
              <a:rPr lang="en-GB" dirty="0" smtClean="0"/>
              <a:t>("MY_BLOCK")['value']), 4, -1):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	</a:t>
            </a:r>
            <a:r>
              <a:rPr lang="en-GB" dirty="0" err="1" smtClean="0"/>
              <a:t>g.cset</a:t>
            </a:r>
            <a:r>
              <a:rPr lang="en-GB" dirty="0" smtClean="0"/>
              <a:t>(MY_BLOCK=</a:t>
            </a:r>
            <a:r>
              <a:rPr lang="en-GB" dirty="0" err="1" smtClean="0"/>
              <a:t>i</a:t>
            </a:r>
            <a:r>
              <a:rPr lang="en-GB" dirty="0" smtClean="0"/>
              <a:t>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	</a:t>
            </a:r>
            <a:r>
              <a:rPr lang="en-GB" dirty="0" err="1" smtClean="0"/>
              <a:t>g.waitfor</a:t>
            </a:r>
            <a:r>
              <a:rPr lang="en-GB" dirty="0" smtClean="0"/>
              <a:t>(seconds=1)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g.end()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what it means for scripts to be under version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control. Why is that good?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this introductory course on genie_python, a Python module that enables instrument control using Genie commands with Python. 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 learn how to: Start and stop runs, get and set block information,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ipdate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experiment details, call specialised instrument and user scripts, convert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our old  Open GENIE scripts to genie_python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each stage, the course aims to assist learning with exercises and worked examples. 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assume a basic working knowledge of Python. 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genie_python does not cover data analysis. If you want to do analysis that can't be achieved with basic Python, we recommend the 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Mantid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with Python training course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636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set_up_instrument</a:t>
            </a:r>
            <a:r>
              <a:rPr lang="en-GB" dirty="0" smtClean="0"/>
              <a:t>(): </a:t>
            </a:r>
          </a:p>
          <a:p>
            <a:pPr marL="457200" lvl="1" indent="0">
              <a:buFontTx/>
              <a:buNone/>
            </a:pPr>
            <a:r>
              <a:rPr lang="en-GB" dirty="0" err="1" smtClean="0"/>
              <a:t>g.change</a:t>
            </a:r>
            <a:r>
              <a:rPr lang="en-GB" dirty="0" smtClean="0"/>
              <a:t>(title="My experiment", user="Adrian")</a:t>
            </a:r>
          </a:p>
          <a:p>
            <a:pPr marL="171450" indent="-171450">
              <a:buFontTx/>
              <a:buChar char="-"/>
            </a:pP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get_uamps_run</a:t>
            </a:r>
            <a:r>
              <a:rPr lang="en-GB" dirty="0" smtClean="0"/>
              <a:t>(): </a:t>
            </a:r>
          </a:p>
          <a:p>
            <a:pPr marL="457200" lvl="1" indent="0">
              <a:buFontTx/>
              <a:buNone/>
            </a:pPr>
            <a:r>
              <a:rPr lang="en-GB" dirty="0" smtClean="0"/>
              <a:t>g.begin() </a:t>
            </a:r>
          </a:p>
          <a:p>
            <a:pPr marL="457200" lvl="1" indent="0">
              <a:buFontTx/>
              <a:buNone/>
            </a:pPr>
            <a:r>
              <a:rPr lang="en-GB" dirty="0" smtClean="0"/>
              <a:t>period = </a:t>
            </a:r>
            <a:r>
              <a:rPr lang="en-GB" dirty="0" err="1" smtClean="0"/>
              <a:t>g.get_period</a:t>
            </a:r>
            <a:r>
              <a:rPr lang="en-GB" dirty="0" smtClean="0"/>
              <a:t>() </a:t>
            </a:r>
          </a:p>
          <a:p>
            <a:pPr marL="457200" lvl="1" indent="0">
              <a:buFontTx/>
              <a:buNone/>
            </a:pPr>
            <a:r>
              <a:rPr lang="en-GB" dirty="0" smtClean="0"/>
              <a:t>for </a:t>
            </a:r>
            <a:r>
              <a:rPr lang="en-GB" dirty="0" err="1" smtClean="0"/>
              <a:t>i</a:t>
            </a:r>
            <a:r>
              <a:rPr lang="en-GB" dirty="0" smtClean="0"/>
              <a:t> in range(10): </a:t>
            </a:r>
          </a:p>
          <a:p>
            <a:pPr marL="457200" lvl="1" indent="0">
              <a:buFontTx/>
              <a:buNone/>
            </a:pPr>
            <a:r>
              <a:rPr lang="en-GB" dirty="0" smtClean="0"/>
              <a:t>	print "Total current after {0}s: {1}.format(i+1, </a:t>
            </a:r>
            <a:r>
              <a:rPr lang="en-GB" dirty="0" err="1" smtClean="0"/>
              <a:t>g.get_uamps</a:t>
            </a:r>
            <a:r>
              <a:rPr lang="en-GB" dirty="0" smtClean="0"/>
              <a:t>(period)) </a:t>
            </a:r>
          </a:p>
          <a:p>
            <a:pPr marL="457200" lvl="1" indent="0">
              <a:buFontTx/>
              <a:buNone/>
            </a:pPr>
            <a:r>
              <a:rPr lang="en-GB" dirty="0" smtClean="0"/>
              <a:t>g.end()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 smtClean="0"/>
              <a:t>-</a:t>
            </a:r>
            <a:r>
              <a:rPr lang="en-GB" sz="1200" b="0" baseline="0" dirty="0" smtClean="0"/>
              <a:t> Again, running should be easy but most likely where they will run into problems. Check the scripting window </a:t>
            </a:r>
            <a:r>
              <a:rPr lang="en-GB" sz="1200" b="0" baseline="0" dirty="0" err="1" smtClean="0"/>
              <a:t>startup</a:t>
            </a:r>
            <a:r>
              <a:rPr lang="en-GB" sz="1200" b="0" baseline="0" dirty="0" smtClean="0"/>
              <a:t> for signs of issues loading </a:t>
            </a:r>
            <a:r>
              <a:rPr lang="en-GB" sz="1200" b="0" baseline="0" dirty="0" err="1" smtClean="0"/>
              <a:t>inst</a:t>
            </a:r>
            <a:r>
              <a:rPr lang="en-GB" sz="1200" b="0" baseline="0" dirty="0" smtClean="0"/>
              <a:t> scripts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 smtClean="0"/>
              <a:t>-</a:t>
            </a:r>
            <a:r>
              <a:rPr lang="en-GB" sz="1200" b="0" baseline="0" dirty="0" smtClean="0"/>
              <a:t> Again, running should be easy but most likely where they will run into problems. Check the scripting window </a:t>
            </a:r>
            <a:r>
              <a:rPr lang="en-GB" sz="1200" b="0" baseline="0" dirty="0" err="1" smtClean="0"/>
              <a:t>startup</a:t>
            </a:r>
            <a:r>
              <a:rPr lang="en-GB" sz="1200" b="0" baseline="0" dirty="0" smtClean="0"/>
              <a:t> for signs of issues loading </a:t>
            </a:r>
            <a:r>
              <a:rPr lang="en-GB" sz="1200" b="0" baseline="0" dirty="0" err="1" smtClean="0"/>
              <a:t>inst</a:t>
            </a:r>
            <a:r>
              <a:rPr lang="en-GB" sz="1200" b="0" baseline="0" smtClean="0"/>
              <a:t> scripts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smtClean="0"/>
              <a:t>See https://github.com/ISISComputingGroup/IBEX_user_manual/wiki/genie_python-and-IBEX-%28Exercise-solutions%29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smtClean="0"/>
              <a:t>No ENDPROCEDURE</a:t>
            </a:r>
            <a:r>
              <a:rPr lang="en-GB" b="0" baseline="0" dirty="0" smtClean="0"/>
              <a:t> needed in Python, indentation makes it implicit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smtClean="0"/>
              <a:t>Arguments don’t need typing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="0" dirty="0" smtClean="0"/>
              <a:t>The endpoint</a:t>
            </a:r>
            <a:r>
              <a:rPr lang="en-GB" b="0" baseline="0" dirty="0" smtClean="0"/>
              <a:t> of Python’s range function is not inclusive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="0" baseline="0" dirty="0" smtClean="0"/>
              <a:t>No ENDLOOP needed in python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baseline="0" dirty="0" smtClean="0"/>
              <a:t>No ENDIF needed in python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- Prepared some slides with info on (in black) and tasks to try (to green)</a:t>
            </a:r>
          </a:p>
          <a:p>
            <a:r>
              <a:rPr lang="en-GB" baseline="0" dirty="0" smtClean="0"/>
              <a:t>- You are in control this is to help you so can ignore slides. Ask questions whenever and you can choose the order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baseline="0" dirty="0" smtClean="0"/>
              <a:t>- Today’s session is scheduled to last for 3 hours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6361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Python is case sensitive and the arguments, apart from the block name, are in lower case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through this step-by step with the attendees so they’re happy with the conversion process: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smtClean="0"/>
              <a:t>https://github.com/ISISComputingGroup/IBEX_user_manual/wiki/genie_python-and-IBEX-%28Converting-from- Open GENIE%29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Rather than use the value 10 for the number of minutes to wait, we've set it as a variable. That means if we change the value, we only need to change it in one place.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We've used the minutes argument in 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waitfor_time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rather than having to apply the conversion factor between minutes and seconds ourselves.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We've used the syntax "...".format(arg1, arg2) to build our output strings. There are lots of ways to build strings in Python. Alternatively you can just use "..." +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(arg1) + "..." +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(arg2) + "..." but we like this way because it makes it easier to read and you don't have to remember to use 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(...) to convert the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conversion steps at: https://github.com/ISISComputingGroup/IBEX_user_manual/wiki/genie_python-and-IBEX-%28Converting-from- Open GENIE%29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https://github.com/ISISComputingGroup/IBEX_user_manual/wiki/genie_python-and-IBEX-%28Exercise-solutions%29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be quite straightforward.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Encourage attendees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actively think about the script they are writing, notably: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simplification “</a:t>
            </a:r>
            <a:r>
              <a:rPr lang="en-GB" dirty="0" smtClean="0"/>
              <a:t>setpoint = (start + i*</a:t>
            </a:r>
            <a:r>
              <a:rPr lang="en-GB" dirty="0" err="1" smtClean="0"/>
              <a:t>step_size</a:t>
            </a:r>
            <a:r>
              <a:rPr lang="en-GB" dirty="0" smtClean="0"/>
              <a:t>) % 360” to avoid</a:t>
            </a:r>
            <a:r>
              <a:rPr lang="en-GB" baseline="0" dirty="0" smtClean="0"/>
              <a:t> needing to increment step size and do modulo in one step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mistake in the script people should spot. IF () OR () should be IF () AND ()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User manual and genie</a:t>
            </a:r>
            <a:r>
              <a:rPr lang="en-GB" baseline="0" dirty="0" smtClean="0"/>
              <a:t> python manual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50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677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best way to run genie_python commands is from the scripting perspective of the IBEX client.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open a scripting window:</a:t>
            </a:r>
          </a:p>
          <a:p>
            <a:pPr marL="628650" lvl="1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the IBEX client </a:t>
            </a:r>
          </a:p>
          <a:p>
            <a:pPr marL="628650" lvl="1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the scripting perspective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exercise is mostly a warm up to make sure:</a:t>
            </a:r>
          </a:p>
          <a:p>
            <a:pPr marL="628650" lvl="1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comfortable with their PC setup</a:t>
            </a:r>
          </a:p>
          <a:p>
            <a:pPr marL="628650" lvl="1" indent="-171450">
              <a:buFontTx/>
              <a:buChar char="-"/>
            </a:pP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server is running</a:t>
            </a:r>
          </a:p>
          <a:p>
            <a:pPr marL="628650" lvl="1" indent="-171450">
              <a:buFontTx/>
              <a:buChar char="-"/>
            </a:pP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prerequisite Python knowledge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Quick note about python 2/3.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This is just to make them aware of the changes that will be coming in the next couple of years but don’t get too deep into the technical differences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98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Functions accessed via the ``g`` namespace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You should have noticed immediately after you typed ``g.`` that an auto-complete window appeared: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The window lists the available commands, and the arguments they take, in brackets. 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A description of the highlighted functions and its arguments is also given. 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The list will be refined as you type more characters.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Run</a:t>
            </a:r>
            <a:r>
              <a:rPr lang="en-GB" baseline="0" dirty="0" smtClean="0"/>
              <a:t> through the basic run state commands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Warn</a:t>
            </a:r>
            <a:r>
              <a:rPr lang="en-GB" baseline="0" dirty="0" smtClean="0"/>
              <a:t> users </a:t>
            </a:r>
            <a:r>
              <a:rPr lang="en-GB" dirty="0" smtClean="0"/>
              <a:t>not to assume the resultant state when using these commands. For example, you may run ``g.begin()`` and then expect the instrument to be running. That may be true, but it could also be waiting, vetoing, or still setup. It's a good idea to put checks into your scripts that you've reached the expected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``</a:t>
            </a:r>
            <a:r>
              <a:rPr lang="en-GB" dirty="0" err="1" smtClean="0"/>
              <a:t>g.waitfor_time</a:t>
            </a:r>
            <a:r>
              <a:rPr lang="en-GB" dirty="0" smtClean="0"/>
              <a:t>(seconds=10)``. Wait for 10 seconds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``</a:t>
            </a:r>
            <a:r>
              <a:rPr lang="en-GB" dirty="0" err="1" smtClean="0"/>
              <a:t>g.waitfor_time</a:t>
            </a:r>
            <a:r>
              <a:rPr lang="en-GB" dirty="0" smtClean="0"/>
              <a:t>(minutes=10)``. Wait for 10 minutes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``</a:t>
            </a:r>
            <a:r>
              <a:rPr lang="en-GB" dirty="0" err="1" smtClean="0"/>
              <a:t>g.waitfor_uamps</a:t>
            </a:r>
            <a:r>
              <a:rPr lang="en-GB" dirty="0" smtClean="0"/>
              <a:t>(10)``. Wait for the total received current to reach 10 </a:t>
            </a:r>
            <a:r>
              <a:rPr lang="en-GB" dirty="0" err="1" smtClean="0"/>
              <a:t>uamps</a:t>
            </a: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``</a:t>
            </a:r>
            <a:r>
              <a:rPr lang="en-GB" dirty="0" err="1" smtClean="0"/>
              <a:t>g.waitfor_block</a:t>
            </a:r>
            <a:r>
              <a:rPr lang="en-GB" dirty="0" smtClean="0"/>
              <a:t>(block="MY_BLOCK", </a:t>
            </a:r>
            <a:r>
              <a:rPr lang="en-GB" dirty="0" err="1" smtClean="0"/>
              <a:t>lowlimit</a:t>
            </a:r>
            <a:r>
              <a:rPr lang="en-GB" dirty="0" smtClean="0"/>
              <a:t>=10)``. Wait for the block "MY_BLOCK" to be greater than or equal to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 smtClean="0"/>
              <a:t>Mention this is done automatically on end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66F2D-3BE0-4D50-ABC4-670ADDD5AA41}" type="datetimeFigureOut">
              <a:rPr lang="en-GB"/>
              <a:pPr>
                <a:defRPr/>
              </a:pPr>
              <a:t>31/10/2018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FAD5B-4B07-4BEE-8E2A-7B226BE78F7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52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F17D1-C6D6-4BEF-B0C8-5CCF813AA6F7}" type="datetimeFigureOut">
              <a:rPr lang="en-GB"/>
              <a:pPr>
                <a:defRPr/>
              </a:pPr>
              <a:t>31/10/2018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CE1FB-D798-4745-947F-69739FEA184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4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DB41F-5725-493E-951D-1F77D5F4827D}" type="datetimeFigureOut">
              <a:rPr lang="en-GB"/>
              <a:pPr>
                <a:defRPr/>
              </a:pPr>
              <a:t>31/10/2018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3B3E4-F4D7-4168-8235-33E3AD0DFE6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63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A35AE-1511-422B-B340-11F73645775D}" type="datetimeFigureOut">
              <a:rPr lang="en-GB"/>
              <a:pPr>
                <a:defRPr/>
              </a:pPr>
              <a:t>31/10/2018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5C2A1-9770-416C-A6C8-5EE4A9E2A43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88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4CD39-D622-464F-91CE-B55592B34520}" type="datetimeFigureOut">
              <a:rPr lang="en-GB"/>
              <a:pPr>
                <a:defRPr/>
              </a:pPr>
              <a:t>31/10/2018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66B81-AA55-4E0D-BEF0-ADFF4CAC9EF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47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80BBB-28EA-4D6F-87B2-C29B30C4F18A}" type="datetimeFigureOut">
              <a:rPr lang="en-GB"/>
              <a:pPr>
                <a:defRPr/>
              </a:pPr>
              <a:t>31/10/2018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227F3-8673-4DB8-9A95-3FCCF6986BC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26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B603D-3B9B-4C02-9336-D635967E5F5C}" type="datetimeFigureOut">
              <a:rPr lang="en-GB"/>
              <a:pPr>
                <a:defRPr/>
              </a:pPr>
              <a:t>31/10/2018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EB736-26DB-4A88-8CED-9BFE43CAE7C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71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E9B2C-A02D-4EA3-BD75-CDC4103043C2}" type="datetimeFigureOut">
              <a:rPr lang="en-GB"/>
              <a:pPr>
                <a:defRPr/>
              </a:pPr>
              <a:t>31/10/2018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557C3-C627-4B31-9D56-CF2D6547E74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72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B5D7E-B0C8-44D7-9A84-28D0E0034AE2}" type="datetimeFigureOut">
              <a:rPr lang="en-GB"/>
              <a:pPr>
                <a:defRPr/>
              </a:pPr>
              <a:t>31/10/2018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6D5B0-ABFB-4F35-8012-9ECB8FA7DB9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66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E5C8A-8797-4B9B-9B56-FBA5AE36ECF6}" type="datetimeFigureOut">
              <a:rPr lang="en-GB"/>
              <a:pPr>
                <a:defRPr/>
              </a:pPr>
              <a:t>31/10/2018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7B8A-7682-4436-8EDC-CA20DE076EF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11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2D419-C04C-469E-AA83-0B47896FFCFB}" type="datetimeFigureOut">
              <a:rPr lang="en-GB"/>
              <a:pPr>
                <a:defRPr/>
              </a:pPr>
              <a:t>31/10/2018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4D9A3-7015-437D-A143-8703ECD5885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88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E2CD38F-1821-465A-96EA-49DD4AC10D9B}" type="datetimeFigureOut">
              <a:rPr lang="en-GB"/>
              <a:pPr>
                <a:defRPr/>
              </a:pPr>
              <a:t>31/10/2018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54EF482-4009-468A-80CD-4FF36BAA09A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031" name="Picture 2" descr="isissmallbottom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ISComputingGroup/ibex_user_manual/wiki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adow.nd.rl.ac.uk/genie_python/sphinx/genie_python.html" TargetMode="External"/><Relationship Id="rId5" Type="http://schemas.openxmlformats.org/officeDocument/2006/relationships/hyperlink" Target="http://shadow.nd.rl.ac.uk/ibex_user_manual/genie_python-and-Ibex-(Introduction)" TargetMode="External"/><Relationship Id="rId4" Type="http://schemas.openxmlformats.org/officeDocument/2006/relationships/hyperlink" Target="http://shadow.nd.rl.ac.uk/ibex_user_manual/Hom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449660"/>
          </a:xfrm>
        </p:spPr>
        <p:txBody>
          <a:bodyPr/>
          <a:lstStyle/>
          <a:p>
            <a:r>
              <a:rPr lang="en-GB" sz="3600" b="1" dirty="0" smtClean="0">
                <a:solidFill>
                  <a:schemeClr val="tx1"/>
                </a:solidFill>
              </a:rPr>
              <a:t>genie_python and IBEX</a:t>
            </a:r>
            <a:br>
              <a:rPr lang="en-GB" sz="3600" b="1" dirty="0" smtClean="0">
                <a:solidFill>
                  <a:schemeClr val="tx1"/>
                </a:solidFill>
              </a:rPr>
            </a:br>
            <a:r>
              <a:rPr lang="en-GB" dirty="0" smtClean="0"/>
              <a:t>Experimental Controls Team</a:t>
            </a:r>
            <a:br>
              <a:rPr lang="en-GB" dirty="0" smtClean="0"/>
            </a:br>
            <a:r>
              <a:rPr lang="en-GB" dirty="0" smtClean="0"/>
              <a:t>ISIS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6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Waiting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417638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Wait for a specific event before continuing. Use a “</a:t>
            </a:r>
            <a:r>
              <a:rPr lang="en-GB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_...</a:t>
            </a:r>
            <a:r>
              <a:rPr lang="en-GB" sz="2400" i="1" dirty="0" smtClean="0"/>
              <a:t>” </a:t>
            </a:r>
            <a:r>
              <a:rPr lang="en-GB" sz="2400" dirty="0" smtClean="0"/>
              <a:t>function: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B050"/>
                </a:solidFill>
              </a:rPr>
              <a:t>What do you think the following commands do?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g.waitfor_time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(seconds=10)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g.waitfor_time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(minutes=10)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g.waitfor_uamps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g.waitfor_block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("MY_BLOCK",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lowlimit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g.waitfor_move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g.waitfor_runstate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(“Running”, 60)</a:t>
            </a: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Use autocomplete to bring up a list of available </a:t>
            </a:r>
            <a:r>
              <a:rPr lang="en-GB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</a:t>
            </a:r>
            <a:r>
              <a:rPr lang="en-GB" sz="2400" dirty="0" smtClean="0">
                <a:solidFill>
                  <a:srgbClr val="00B050"/>
                </a:solidFill>
              </a:rPr>
              <a:t> </a:t>
            </a:r>
            <a:r>
              <a:rPr lang="en-GB" sz="2400" dirty="0">
                <a:solidFill>
                  <a:srgbClr val="00B050"/>
                </a:solidFill>
              </a:rPr>
              <a:t>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1143000"/>
          </a:xfrm>
        </p:spPr>
        <p:txBody>
          <a:bodyPr/>
          <a:lstStyle/>
          <a:p>
            <a:r>
              <a:rPr lang="en-GB" dirty="0" smtClean="0"/>
              <a:t>Update and store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844824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You can update and store DAE results </a:t>
            </a:r>
            <a:r>
              <a:rPr lang="en-GB" sz="2800" dirty="0" smtClean="0"/>
              <a:t>using: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lvl="1" algn="ctr">
              <a:lnSpc>
                <a:spcPct val="150000"/>
              </a:lnSpc>
            </a:pP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g.updatestore()</a:t>
            </a:r>
          </a:p>
          <a:p>
            <a:pPr lvl="1" algn="ctr">
              <a:lnSpc>
                <a:spcPct val="150000"/>
              </a:lnSpc>
            </a:pPr>
            <a:endParaRPr lang="en-GB" sz="280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Saves a snapshot of </a:t>
            </a:r>
            <a:r>
              <a:rPr lang="en-GB" sz="2400" dirty="0"/>
              <a:t>data from the DAE into </a:t>
            </a:r>
            <a:r>
              <a:rPr lang="en-GB" sz="2400" dirty="0" smtClean="0"/>
              <a:t>memory and store it to disk without having to end the current run.</a:t>
            </a:r>
            <a:endParaRPr lang="en-GB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0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GB" dirty="0" smtClean="0"/>
              <a:t>Arguments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700808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Arguments are passed to functions using standard Python syntax</a:t>
            </a:r>
            <a:r>
              <a:rPr lang="en-GB" sz="2400" dirty="0" smtClean="0"/>
              <a:t>. For 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g.add_spectrum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g.add_spectrum(spectrum=1, period=2)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g.add_spectrum(1, period=2)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g.add_spectrum(period=2, spectrum=1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B050"/>
                </a:solidFill>
              </a:rPr>
              <a:t>Why is 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g.add_spectrum(2, spectrum=1) </a:t>
            </a:r>
            <a:r>
              <a:rPr lang="en-GB" sz="2400" dirty="0" smtClean="0">
                <a:solidFill>
                  <a:srgbClr val="00B050"/>
                </a:solidFill>
              </a:rPr>
              <a:t>invalid?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B050"/>
                </a:solidFill>
              </a:rPr>
              <a:t>What are two equivalent ways of writing 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g.begin(False)</a:t>
            </a:r>
            <a:r>
              <a:rPr lang="en-GB" sz="2400" dirty="0" smtClean="0">
                <a:solidFill>
                  <a:srgbClr val="00B050"/>
                </a:solidFill>
              </a:rPr>
              <a:t>? Can you think of why you might choose each one?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0352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539" y="116632"/>
            <a:ext cx="8229600" cy="1143000"/>
          </a:xfrm>
        </p:spPr>
        <p:txBody>
          <a:bodyPr/>
          <a:lstStyle/>
          <a:p>
            <a:r>
              <a:rPr lang="en-GB" dirty="0" smtClean="0"/>
              <a:t>Experiment details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23867" y="1196752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can change various experiment details with </a:t>
            </a:r>
            <a:r>
              <a:rPr lang="en-GB" sz="2400" dirty="0" smtClean="0"/>
              <a:t>one of the</a:t>
            </a:r>
            <a:r>
              <a:rPr lang="en-GB" sz="2400" i="1" dirty="0" smtClean="0"/>
              <a:t> “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_...</a:t>
            </a:r>
            <a:r>
              <a:rPr lang="en-GB" sz="2400" i="1" dirty="0" smtClean="0"/>
              <a:t>”</a:t>
            </a:r>
            <a:r>
              <a:rPr lang="en-GB" sz="2400" dirty="0"/>
              <a:t> </a:t>
            </a:r>
            <a:r>
              <a:rPr lang="en-GB" sz="2400" dirty="0" smtClean="0"/>
              <a:t>functions:</a:t>
            </a:r>
          </a:p>
          <a:p>
            <a:pPr lvl="1"/>
            <a:endParaRPr lang="en-GB" sz="24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g.change_title("New title")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g.change_user(“Adrian and John")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g.change_rb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(10)</a:t>
            </a:r>
          </a:p>
          <a:p>
            <a:pPr lvl="1"/>
            <a:endParaRPr lang="en-GB" sz="2400" i="1" dirty="0" smtClean="0"/>
          </a:p>
          <a:p>
            <a:r>
              <a:rPr lang="en-GB" sz="2400" i="1" dirty="0" smtClean="0">
                <a:solidFill>
                  <a:srgbClr val="00B050"/>
                </a:solidFill>
              </a:rPr>
              <a:t>What </a:t>
            </a:r>
            <a:r>
              <a:rPr lang="en-GB" sz="2400" i="1" dirty="0">
                <a:solidFill>
                  <a:srgbClr val="00B050"/>
                </a:solidFill>
              </a:rPr>
              <a:t>other “change” commands are there?</a:t>
            </a:r>
          </a:p>
          <a:p>
            <a:pPr lvl="1"/>
            <a:endParaRPr lang="en-GB" sz="2400" i="1" dirty="0" smtClean="0"/>
          </a:p>
          <a:p>
            <a:r>
              <a:rPr lang="en-GB" sz="2400" dirty="0" smtClean="0"/>
              <a:t>You can get properties using the equivalent </a:t>
            </a:r>
            <a:r>
              <a:rPr lang="en-GB" sz="2400" i="1" dirty="0" smtClean="0"/>
              <a:t>“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_...</a:t>
            </a:r>
            <a:r>
              <a:rPr lang="en-GB" sz="2400" i="1" dirty="0" smtClean="0"/>
              <a:t>” </a:t>
            </a:r>
            <a:r>
              <a:rPr lang="en-GB" sz="2400" dirty="0" smtClean="0"/>
              <a:t>command: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g.get_title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g.get_rb()</a:t>
            </a: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1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 setup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68760"/>
            <a:ext cx="84969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You can change various elements of the experiment setup using </a:t>
            </a:r>
            <a:r>
              <a:rPr lang="en-GB" sz="2000" i="1" dirty="0" smtClean="0"/>
              <a:t>genie python</a:t>
            </a:r>
            <a:r>
              <a:rPr lang="en-GB" sz="2000" dirty="0"/>
              <a:t>. </a:t>
            </a:r>
            <a:r>
              <a:rPr lang="en-GB" sz="2000" dirty="0" smtClean="0"/>
              <a:t>E.g.: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g.change_tcb()</a:t>
            </a:r>
            <a:r>
              <a:rPr lang="en-GB" sz="2000" dirty="0" smtClean="0"/>
              <a:t>: </a:t>
            </a:r>
            <a:r>
              <a:rPr lang="en-GB" sz="2000" dirty="0"/>
              <a:t>Change the time channel binning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g.change_tables()</a:t>
            </a:r>
            <a:r>
              <a:rPr lang="en-GB" sz="2000" dirty="0" smtClean="0"/>
              <a:t>: </a:t>
            </a:r>
            <a:r>
              <a:rPr lang="en-GB" sz="2000" dirty="0"/>
              <a:t>Change the wiring, spectra and detector table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g.change_monitor()</a:t>
            </a:r>
            <a:r>
              <a:rPr lang="en-GB" sz="2000" dirty="0" smtClean="0"/>
              <a:t>: </a:t>
            </a:r>
            <a:r>
              <a:rPr lang="en-GB" sz="2000" dirty="0"/>
              <a:t>Change the monitor to a specified spectrum and </a:t>
            </a:r>
            <a:r>
              <a:rPr lang="en-GB" sz="2000" dirty="0" smtClean="0"/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 smtClean="0"/>
              <a:t>Using the following commands, you can stop a run from starting while you’re still applying changes: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g.change_start()</a:t>
            </a:r>
            <a:r>
              <a:rPr lang="en-GB" sz="2000" dirty="0" smtClean="0"/>
              <a:t>: </a:t>
            </a:r>
            <a:r>
              <a:rPr lang="en-GB" sz="2000" dirty="0"/>
              <a:t>Marks the start of a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g.change_finish()</a:t>
            </a:r>
            <a:r>
              <a:rPr lang="en-GB" sz="2000" dirty="0" smtClean="0"/>
              <a:t>: </a:t>
            </a:r>
            <a:r>
              <a:rPr lang="en-GB" sz="2000" dirty="0"/>
              <a:t>Marks that the current set of changes is complete</a:t>
            </a:r>
            <a:r>
              <a:rPr lang="en-GB" sz="2000" dirty="0" smtClean="0"/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8017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Worked example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5516" y="1417638"/>
            <a:ext cx="8712968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Only start if we're in the correct state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g.get_runstate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"SETUP"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g.begin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Check that the run has started successfully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g.get_runstate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"RUNNING"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 function that does the sequence of     		  #</a:t>
            </a:r>
            <a:r>
              <a:rPr kumimoji="0" lang="en-US" altLang="en-US" sz="2000" b="0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operations associated with the run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Doing experimental stuff"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"Could not reach a running state"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00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338"/>
            <a:ext cx="8229600" cy="1143000"/>
          </a:xfrm>
        </p:spPr>
        <p:txBody>
          <a:bodyPr/>
          <a:lstStyle/>
          <a:p>
            <a:r>
              <a:rPr lang="en-GB" dirty="0" smtClean="0"/>
              <a:t>Blocks: </a:t>
            </a:r>
            <a:r>
              <a:rPr lang="en-GB" dirty="0" err="1" smtClean="0">
                <a:solidFill>
                  <a:srgbClr val="C00000"/>
                </a:solidFill>
              </a:rPr>
              <a:t>g.get_blocks</a:t>
            </a:r>
            <a:r>
              <a:rPr lang="en-GB" dirty="0" smtClean="0"/>
              <a:t> &amp; </a:t>
            </a:r>
            <a:r>
              <a:rPr lang="en-GB" dirty="0" err="1" smtClean="0">
                <a:solidFill>
                  <a:srgbClr val="C00000"/>
                </a:solidFill>
              </a:rPr>
              <a:t>g.cshow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09212"/>
            <a:ext cx="8496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GB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.get_blocks</a:t>
            </a:r>
            <a:r>
              <a:rPr lang="en-GB" sz="2400" dirty="0"/>
              <a:t>: Gets a list of the currently available </a:t>
            </a:r>
            <a:r>
              <a:rPr lang="en-GB" sz="2400" dirty="0" smtClean="0"/>
              <a:t>blocks.</a:t>
            </a:r>
          </a:p>
          <a:p>
            <a:pPr lvl="1" algn="ctr"/>
            <a:endParaRPr lang="en-GB" sz="2400" dirty="0" smtClean="0">
              <a:solidFill>
                <a:srgbClr val="C00000"/>
              </a:solidFill>
            </a:endParaRPr>
          </a:p>
          <a:p>
            <a:pPr lvl="1" algn="ctr"/>
            <a:r>
              <a:rPr lang="en-GB" sz="2400" dirty="0" err="1" smtClean="0">
                <a:solidFill>
                  <a:srgbClr val="C00000"/>
                </a:solidFill>
              </a:rPr>
              <a:t>g.get_blocks</a:t>
            </a:r>
            <a:r>
              <a:rPr lang="en-GB" sz="2400" dirty="0" smtClean="0">
                <a:solidFill>
                  <a:srgbClr val="C00000"/>
                </a:solidFill>
              </a:rPr>
              <a:t>()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g.cshow</a:t>
            </a:r>
            <a:r>
              <a:rPr lang="en-GB" sz="2400" dirty="0"/>
              <a:t>: Shows the properties of a named block/all blocks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If given a name (e.g. MY_BLOCK) it will return a string containing properties of the </a:t>
            </a:r>
            <a:r>
              <a:rPr lang="en-GB" sz="2400" dirty="0" smtClean="0"/>
              <a:t>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If </a:t>
            </a:r>
            <a:r>
              <a:rPr lang="en-GB" sz="2400" dirty="0"/>
              <a:t>called without arguments, it will show the same information for all blocks, with each block on a new </a:t>
            </a:r>
            <a:r>
              <a:rPr lang="en-GB" sz="2400" dirty="0" smtClean="0"/>
              <a:t>line</a:t>
            </a:r>
          </a:p>
          <a:p>
            <a:pPr lvl="2"/>
            <a:endParaRPr lang="en-GB" sz="2400" dirty="0"/>
          </a:p>
          <a:p>
            <a:pPr lvl="2" algn="ctr"/>
            <a:r>
              <a:rPr lang="en-GB" sz="2400" dirty="0" err="1" smtClean="0">
                <a:solidFill>
                  <a:srgbClr val="C00000"/>
                </a:solidFill>
              </a:rPr>
              <a:t>g.cshow</a:t>
            </a:r>
            <a:r>
              <a:rPr lang="en-GB" sz="2400" dirty="0" smtClean="0">
                <a:solidFill>
                  <a:srgbClr val="C00000"/>
                </a:solidFill>
              </a:rPr>
              <a:t>(“MY_BLOCK”)</a:t>
            </a:r>
            <a:endParaRPr lang="en-GB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Blocks: </a:t>
            </a:r>
            <a:r>
              <a:rPr lang="en-GB" dirty="0" err="1" smtClean="0">
                <a:solidFill>
                  <a:srgbClr val="C00000"/>
                </a:solidFill>
              </a:rPr>
              <a:t>g.cget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42" y="1393056"/>
            <a:ext cx="8229600" cy="4525963"/>
          </a:xfrm>
        </p:spPr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GB" sz="2800" dirty="0" smtClean="0"/>
              <a:t>Gets </a:t>
            </a:r>
            <a:r>
              <a:rPr lang="en-GB" sz="2800" dirty="0"/>
              <a:t>properties of a named block as a dictionary of values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Unlike </a:t>
            </a:r>
            <a:r>
              <a:rPr lang="en-GB" sz="2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g.cshow</a:t>
            </a:r>
            <a:r>
              <a:rPr lang="en-GB" sz="2800" dirty="0"/>
              <a:t>, a block name must be specified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Properties can be accessed as standard </a:t>
            </a:r>
            <a:r>
              <a:rPr lang="en-GB" sz="2800" dirty="0" smtClean="0"/>
              <a:t>Python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GB" sz="2800" dirty="0" smtClean="0">
              <a:solidFill>
                <a:srgbClr val="C0000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2800" dirty="0" err="1" smtClean="0">
                <a:solidFill>
                  <a:srgbClr val="C00000"/>
                </a:solidFill>
              </a:rPr>
              <a:t>g.cget</a:t>
            </a:r>
            <a:r>
              <a:rPr lang="en-GB" sz="2800" dirty="0" smtClean="0">
                <a:solidFill>
                  <a:srgbClr val="C00000"/>
                </a:solidFill>
              </a:rPr>
              <a:t>(“MY_BLOCK”)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089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Blocks: </a:t>
            </a:r>
            <a:r>
              <a:rPr lang="en-GB" dirty="0" err="1" smtClean="0">
                <a:solidFill>
                  <a:srgbClr val="C00000"/>
                </a:solidFill>
              </a:rPr>
              <a:t>g.cset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42" y="1393056"/>
            <a:ext cx="8229600" cy="4525963"/>
          </a:xfrm>
        </p:spPr>
        <p:txBody>
          <a:bodyPr/>
          <a:lstStyle/>
          <a:p>
            <a:pPr marL="285750" indent="-285750"/>
            <a:r>
              <a:rPr lang="en-GB" sz="2400" dirty="0"/>
              <a:t>Sets the value for a particular block</a:t>
            </a:r>
          </a:p>
          <a:p>
            <a:r>
              <a:rPr lang="en-GB" sz="2400" dirty="0"/>
              <a:t>Assumes that either a setpoint exists for the underlying value or the block itself points at a setpoint</a:t>
            </a:r>
          </a:p>
          <a:p>
            <a:r>
              <a:rPr lang="en-GB" sz="2400" dirty="0"/>
              <a:t>Can be called with block names as named arguments. This is useful for setting multiple blocks</a:t>
            </a:r>
          </a:p>
          <a:p>
            <a:pPr marL="514350" lvl="1" indent="0">
              <a:buNone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g.cset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(MY_BLOCK=1, MY_OTHER_BLOCK=2)</a:t>
            </a:r>
          </a:p>
          <a:p>
            <a:r>
              <a:rPr lang="en-GB" sz="2400" dirty="0"/>
              <a:t>The block can also be passed in by name. This is useful when setting advanced block properties</a:t>
            </a:r>
          </a:p>
          <a:p>
            <a:pPr marL="514350" lvl="1" indent="0">
              <a:buNone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g.cset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("MY_BLOCK",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lowlimit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highlimit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=10,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runcontrol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302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endParaRPr lang="en-GB" dirty="0" smtClean="0">
              <a:solidFill>
                <a:srgbClr val="00B050"/>
              </a:solidFill>
            </a:endParaRPr>
          </a:p>
          <a:p>
            <a:endParaRPr lang="en-GB" dirty="0">
              <a:solidFill>
                <a:srgbClr val="00B050"/>
              </a:solidFill>
            </a:endParaRPr>
          </a:p>
          <a:p>
            <a:endParaRPr lang="en-GB" dirty="0" smtClean="0">
              <a:solidFill>
                <a:srgbClr val="00B050"/>
              </a:solidFill>
            </a:endParaRPr>
          </a:p>
          <a:p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Try </a:t>
            </a:r>
            <a:r>
              <a:rPr lang="en-GB" dirty="0">
                <a:solidFill>
                  <a:srgbClr val="00B050"/>
                </a:solidFill>
              </a:rPr>
              <a:t>using the previous commands to get and set the value of the blocks in the current </a:t>
            </a:r>
            <a:r>
              <a:rPr lang="en-GB" dirty="0" smtClean="0">
                <a:solidFill>
                  <a:srgbClr val="00B050"/>
                </a:solidFill>
              </a:rPr>
              <a:t>configuration.</a:t>
            </a:r>
            <a:endParaRPr lang="en-GB" dirty="0">
              <a:solidFill>
                <a:srgbClr val="00B05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783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dirty="0" smtClean="0"/>
              <a:t>Getting started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dirty="0" smtClean="0"/>
              <a:t>Common Commands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dirty="0" smtClean="0"/>
              <a:t>Scripting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dirty="0" smtClean="0"/>
              <a:t>Converting from  Open GENIE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dirty="0" smtClean="0"/>
              <a:t>Script Server</a:t>
            </a:r>
          </a:p>
        </p:txBody>
      </p:sp>
    </p:spTree>
    <p:extLst>
      <p:ext uri="{BB962C8B-B14F-4D97-AF65-F5344CB8AC3E}">
        <p14:creationId xmlns:p14="http://schemas.microsoft.com/office/powerpoint/2010/main" val="21043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2852936"/>
            <a:ext cx="82089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dirty="0"/>
              <a:t>Scripting</a:t>
            </a:r>
          </a:p>
        </p:txBody>
      </p:sp>
    </p:spTree>
    <p:extLst>
      <p:ext uri="{BB962C8B-B14F-4D97-AF65-F5344CB8AC3E}">
        <p14:creationId xmlns:p14="http://schemas.microsoft.com/office/powerpoint/2010/main" val="3193210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340768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Python scripts are files with the extension .</a:t>
            </a:r>
            <a:r>
              <a:rPr lang="en-GB" dirty="0" err="1"/>
              <a:t>py</a:t>
            </a:r>
            <a:r>
              <a:rPr lang="en-GB" dirty="0"/>
              <a:t>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complex code easier to edit and maintain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Scripts can use any Python and </a:t>
            </a:r>
            <a:r>
              <a:rPr lang="en-GB" i="1" dirty="0"/>
              <a:t>genie_python</a:t>
            </a:r>
            <a:r>
              <a:rPr lang="en-GB" dirty="0"/>
              <a:t> functionality that </a:t>
            </a:r>
            <a:r>
              <a:rPr lang="en-GB" dirty="0" smtClean="0"/>
              <a:t>you have </a:t>
            </a:r>
            <a:r>
              <a:rPr lang="en-GB" dirty="0"/>
              <a:t>already </a:t>
            </a:r>
            <a:r>
              <a:rPr lang="en-GB" dirty="0" smtClean="0"/>
              <a:t>learnt.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Two types of scripts in IBEX: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Instrument </a:t>
            </a:r>
            <a:r>
              <a:rPr lang="en-GB" b="1" dirty="0"/>
              <a:t>scripts</a:t>
            </a:r>
            <a:r>
              <a:rPr lang="en-GB" dirty="0"/>
              <a:t>. Aimed at instrument scientists, </a:t>
            </a:r>
            <a:r>
              <a:rPr lang="en-GB" dirty="0" smtClean="0"/>
              <a:t>or instrument-specific </a:t>
            </a:r>
            <a:r>
              <a:rPr lang="en-GB" dirty="0"/>
              <a:t>functions that multiple users may wish to access</a:t>
            </a:r>
            <a:r>
              <a:rPr lang="en-GB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b="1" dirty="0"/>
              <a:t>User scripts</a:t>
            </a:r>
            <a:r>
              <a:rPr lang="en-GB" dirty="0"/>
              <a:t>. Specific users need for particular experiments.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endParaRPr lang="en-GB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6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scripts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021353"/>
            <a:ext cx="849694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User scripts are located in </a:t>
            </a:r>
            <a:r>
              <a:rPr lang="en-GB" sz="2400" b="1" i="1" dirty="0" smtClean="0"/>
              <a:t>C:\Scripts\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Many editors available. We like Notepad++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Can be </a:t>
            </a:r>
            <a:r>
              <a:rPr lang="en-GB" sz="2400" dirty="0"/>
              <a:t>loaded by using the 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load_script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GB" sz="2400" dirty="0"/>
              <a:t>function, e.g.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g.load_script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(‘run_my_experiment.py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g.load_script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/>
              <a:t>looks automatically in </a:t>
            </a:r>
            <a:r>
              <a:rPr lang="en-GB" sz="2400" i="1" dirty="0" smtClean="0"/>
              <a:t>C:\Scripts\. </a:t>
            </a:r>
            <a:r>
              <a:rPr lang="en-GB" sz="2400" dirty="0"/>
              <a:t>A full path can be given for other locations</a:t>
            </a:r>
          </a:p>
          <a:p>
            <a:endParaRPr lang="en-GB" dirty="0" smtClean="0">
              <a:solidFill>
                <a:srgbClr val="00B050"/>
              </a:solidFill>
            </a:endParaRPr>
          </a:p>
          <a:p>
            <a:endParaRPr lang="en-GB" dirty="0" smtClean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endParaRPr lang="en-GB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Worked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268760"/>
            <a:ext cx="5904656" cy="526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Exercise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4969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rgbClr val="00B050"/>
                </a:solidFill>
              </a:rPr>
              <a:t>Create a user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rgbClr val="00B050"/>
                </a:solidFill>
              </a:rPr>
              <a:t>Change the title of the run to </a:t>
            </a:r>
            <a:r>
              <a:rPr lang="en-GB" sz="2200" b="1" dirty="0" smtClean="0">
                <a:solidFill>
                  <a:srgbClr val="00B050"/>
                </a:solidFill>
              </a:rPr>
              <a:t>Exercise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rgbClr val="00B050"/>
                </a:solidFill>
              </a:rPr>
              <a:t>Start </a:t>
            </a:r>
            <a:r>
              <a:rPr lang="en-GB" sz="2200" dirty="0">
                <a:solidFill>
                  <a:srgbClr val="00B050"/>
                </a:solidFill>
              </a:rPr>
              <a:t>a </a:t>
            </a:r>
            <a:r>
              <a:rPr lang="en-GB" sz="2200" dirty="0" smtClean="0">
                <a:solidFill>
                  <a:srgbClr val="00B050"/>
                </a:solidFill>
              </a:rPr>
              <a:t>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rgbClr val="00B050"/>
                </a:solidFill>
              </a:rPr>
              <a:t>Wait </a:t>
            </a:r>
            <a:r>
              <a:rPr lang="en-GB" sz="2200" dirty="0">
                <a:solidFill>
                  <a:srgbClr val="00B050"/>
                </a:solidFill>
              </a:rPr>
              <a:t>for 1 </a:t>
            </a:r>
            <a:r>
              <a:rPr lang="en-GB" sz="2200" dirty="0" err="1">
                <a:solidFill>
                  <a:srgbClr val="00B050"/>
                </a:solidFill>
              </a:rPr>
              <a:t>uamps</a:t>
            </a:r>
            <a:r>
              <a:rPr lang="en-GB" sz="2200" dirty="0">
                <a:solidFill>
                  <a:srgbClr val="00B050"/>
                </a:solidFill>
              </a:rPr>
              <a:t> (maximum wait 10 seconds) before pausing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B050"/>
                </a:solidFill>
              </a:rPr>
              <a:t>Set the value of </a:t>
            </a:r>
            <a:r>
              <a:rPr lang="en-GB" sz="2200" b="1" dirty="0" smtClean="0">
                <a:solidFill>
                  <a:srgbClr val="00B050"/>
                </a:solidFill>
              </a:rPr>
              <a:t>MY_BLOCK</a:t>
            </a:r>
            <a:r>
              <a:rPr lang="en-GB" sz="2200" dirty="0" smtClean="0">
                <a:solidFill>
                  <a:srgbClr val="00B050"/>
                </a:solidFill>
              </a:rPr>
              <a:t> </a:t>
            </a:r>
            <a:r>
              <a:rPr lang="en-GB" sz="2200" dirty="0">
                <a:solidFill>
                  <a:srgbClr val="00B050"/>
                </a:solidFill>
              </a:rPr>
              <a:t>to 5, with a high limit of 10, a low limit of 1 and put it under run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B050"/>
                </a:solidFill>
              </a:rPr>
              <a:t>Resume the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B050"/>
                </a:solidFill>
              </a:rPr>
              <a:t>Set the value of </a:t>
            </a:r>
            <a:r>
              <a:rPr lang="en-GB" sz="2200" b="1" dirty="0" smtClean="0">
                <a:solidFill>
                  <a:srgbClr val="00B050"/>
                </a:solidFill>
              </a:rPr>
              <a:t>MY_BLOCK</a:t>
            </a:r>
            <a:r>
              <a:rPr lang="en-GB" sz="2200" dirty="0" smtClean="0">
                <a:solidFill>
                  <a:srgbClr val="00B050"/>
                </a:solidFill>
              </a:rPr>
              <a:t> </a:t>
            </a:r>
            <a:r>
              <a:rPr lang="en-GB" sz="2200" dirty="0">
                <a:solidFill>
                  <a:srgbClr val="00B050"/>
                </a:solidFill>
              </a:rPr>
              <a:t>to 20 and confirm (using genie_python) that the instrument has entered a waiting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B050"/>
                </a:solidFill>
              </a:rPr>
              <a:t>Decrease the value of </a:t>
            </a:r>
            <a:r>
              <a:rPr lang="en-GB" sz="2200" b="1" dirty="0" smtClean="0">
                <a:solidFill>
                  <a:srgbClr val="00B050"/>
                </a:solidFill>
              </a:rPr>
              <a:t>MY_BLOCK</a:t>
            </a:r>
            <a:r>
              <a:rPr lang="en-GB" sz="2200" dirty="0" smtClean="0">
                <a:solidFill>
                  <a:srgbClr val="00B050"/>
                </a:solidFill>
              </a:rPr>
              <a:t> </a:t>
            </a:r>
            <a:r>
              <a:rPr lang="en-GB" sz="2200" dirty="0">
                <a:solidFill>
                  <a:srgbClr val="00B050"/>
                </a:solidFill>
              </a:rPr>
              <a:t>down in steps of 1 until it reaches 10. Wait for 1 second between steps. Notice how the run state changes back to running when the block value drops below 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B050"/>
                </a:solidFill>
              </a:rPr>
              <a:t>End the </a:t>
            </a:r>
            <a:r>
              <a:rPr lang="en-GB" sz="2200" dirty="0" smtClean="0">
                <a:solidFill>
                  <a:srgbClr val="00B050"/>
                </a:solidFill>
              </a:rPr>
              <a:t>run</a:t>
            </a:r>
          </a:p>
          <a:p>
            <a:r>
              <a:rPr lang="en-GB" sz="2000" i="1" dirty="0" smtClean="0">
                <a:solidFill>
                  <a:srgbClr val="00B050"/>
                </a:solidFill>
              </a:rPr>
              <a:t>[20 minutes]</a:t>
            </a:r>
            <a:endParaRPr lang="en-GB" sz="2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2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7768"/>
            <a:ext cx="8229600" cy="1143000"/>
          </a:xfrm>
        </p:spPr>
        <p:txBody>
          <a:bodyPr/>
          <a:lstStyle/>
          <a:p>
            <a:r>
              <a:rPr lang="en-GB" dirty="0" smtClean="0"/>
              <a:t>Instrument Scripts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340768"/>
            <a:ext cx="889248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Instrument scripts </a:t>
            </a:r>
            <a:r>
              <a:rPr lang="en-GB" sz="2400" dirty="0" smtClean="0"/>
              <a:t>are located </a:t>
            </a:r>
            <a:r>
              <a:rPr lang="en-GB" sz="2400" dirty="0"/>
              <a:t>in: </a:t>
            </a:r>
            <a:endParaRPr lang="en-GB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i="1" dirty="0"/>
              <a:t>C:\</a:t>
            </a:r>
            <a:r>
              <a:rPr lang="en-GB" sz="2400" i="1" dirty="0" smtClean="0"/>
              <a:t>Instrument\Settings\config\&lt;Instrument name&gt;\Python\</a:t>
            </a:r>
            <a:r>
              <a:rPr lang="en-GB" sz="2400" i="1" dirty="0" err="1" smtClean="0"/>
              <a:t>inst</a:t>
            </a:r>
            <a:r>
              <a:rPr lang="en-GB" sz="2400" i="1" dirty="0" smtClean="0"/>
              <a:t>\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IBEX </a:t>
            </a:r>
            <a:r>
              <a:rPr lang="en-GB" sz="2400" dirty="0"/>
              <a:t>puts all </a:t>
            </a:r>
            <a:r>
              <a:rPr lang="en-GB" sz="2400" dirty="0" smtClean="0"/>
              <a:t>Instrument </a:t>
            </a:r>
            <a:r>
              <a:rPr lang="en-GB" sz="2400" dirty="0"/>
              <a:t>scripts under version </a:t>
            </a:r>
            <a:r>
              <a:rPr lang="en-GB" sz="2400" dirty="0" smtClean="0"/>
              <a:t>control.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Instrument </a:t>
            </a:r>
            <a:r>
              <a:rPr lang="en-GB" sz="2400" dirty="0"/>
              <a:t>scripts are loaded automatically when you open the scripting </a:t>
            </a:r>
            <a:r>
              <a:rPr lang="en-GB" sz="2400" dirty="0" smtClean="0"/>
              <a:t>perspective, or by calling </a:t>
            </a:r>
            <a:r>
              <a:rPr lang="en-GB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reload(</a:t>
            </a:r>
            <a:r>
              <a:rPr lang="en-GB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GB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sz="24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Instrument scripts should start with </a:t>
            </a:r>
            <a:r>
              <a:rPr lang="en-GB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genie_python import genie as </a:t>
            </a:r>
            <a:r>
              <a:rPr lang="en-GB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GB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/>
              <a:t>(otherwise genie_python commands will not be available)</a:t>
            </a:r>
            <a:endParaRPr lang="en-GB" sz="2400" dirty="0"/>
          </a:p>
          <a:p>
            <a:endParaRPr lang="en-GB" sz="2000" b="1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9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Instrument </a:t>
            </a:r>
            <a:r>
              <a:rPr lang="en-GB" dirty="0" smtClean="0"/>
              <a:t>Scripts: </a:t>
            </a:r>
            <a:r>
              <a:rPr lang="en-GB" dirty="0" smtClean="0">
                <a:solidFill>
                  <a:srgbClr val="00B050"/>
                </a:solidFill>
              </a:rPr>
              <a:t>Exercise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solidFill>
                  <a:srgbClr val="00B050"/>
                </a:solidFill>
              </a:rPr>
              <a:t>Create an </a:t>
            </a:r>
            <a:r>
              <a:rPr lang="en-GB" sz="2800" b="1" dirty="0">
                <a:solidFill>
                  <a:srgbClr val="00B050"/>
                </a:solidFill>
              </a:rPr>
              <a:t>instrument script </a:t>
            </a:r>
            <a:r>
              <a:rPr lang="en-GB" sz="2800" i="1" dirty="0">
                <a:solidFill>
                  <a:srgbClr val="00B050"/>
                </a:solidFill>
              </a:rPr>
              <a:t>set_up_instrument.py</a:t>
            </a:r>
            <a:r>
              <a:rPr lang="en-GB" sz="2800" dirty="0">
                <a:solidFill>
                  <a:srgbClr val="00B050"/>
                </a:solidFill>
              </a:rPr>
              <a:t> in </a:t>
            </a:r>
            <a:r>
              <a:rPr lang="en-GB" sz="2800" i="1" dirty="0">
                <a:solidFill>
                  <a:srgbClr val="00B050"/>
                </a:solidFill>
              </a:rPr>
              <a:t>C:\Instrument\Settings\config\&lt;Instrument Name&gt;\Python\</a:t>
            </a:r>
            <a:r>
              <a:rPr lang="en-GB" sz="2800" i="1" dirty="0" err="1">
                <a:solidFill>
                  <a:srgbClr val="00B050"/>
                </a:solidFill>
              </a:rPr>
              <a:t>inst</a:t>
            </a:r>
            <a:r>
              <a:rPr lang="en-GB" sz="2800" i="1" dirty="0">
                <a:solidFill>
                  <a:srgbClr val="00B050"/>
                </a:solidFill>
              </a:rPr>
              <a:t>\</a:t>
            </a:r>
          </a:p>
          <a:p>
            <a:r>
              <a:rPr lang="en-GB" sz="2800" dirty="0">
                <a:solidFill>
                  <a:srgbClr val="00B050"/>
                </a:solidFill>
              </a:rPr>
              <a:t>In it, set the run title to a title of your choice</a:t>
            </a:r>
          </a:p>
          <a:p>
            <a:r>
              <a:rPr lang="en-GB" sz="2800" dirty="0">
                <a:solidFill>
                  <a:srgbClr val="00B050"/>
                </a:solidFill>
              </a:rPr>
              <a:t>Try loading the script using </a:t>
            </a:r>
            <a:r>
              <a:rPr lang="en-GB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reload(</a:t>
            </a:r>
            <a:r>
              <a:rPr lang="en-GB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GB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800" dirty="0">
                <a:solidFill>
                  <a:srgbClr val="00B050"/>
                </a:solidFill>
              </a:rPr>
              <a:t>. What does it say?</a:t>
            </a:r>
          </a:p>
          <a:p>
            <a:r>
              <a:rPr lang="en-GB" sz="2800" dirty="0">
                <a:solidFill>
                  <a:srgbClr val="00B050"/>
                </a:solidFill>
              </a:rPr>
              <a:t>Add the import for genie_python and load the script again</a:t>
            </a:r>
            <a:endParaRPr lang="en-GB" sz="2800" i="1" dirty="0">
              <a:solidFill>
                <a:srgbClr val="00B050"/>
              </a:solidFill>
            </a:endParaRPr>
          </a:p>
          <a:p>
            <a:r>
              <a:rPr lang="en-GB" sz="2800" i="1" dirty="0">
                <a:solidFill>
                  <a:srgbClr val="00B050"/>
                </a:solidFill>
              </a:rPr>
              <a:t>[5 minutes]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777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Exercise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40768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recommend </a:t>
            </a:r>
            <a:r>
              <a:rPr lang="en-GB" dirty="0"/>
              <a:t>all executable code within a script should be contained within functions and classes. For example</a:t>
            </a:r>
            <a:r>
              <a:rPr lang="en-GB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Update </a:t>
            </a:r>
            <a:r>
              <a:rPr lang="en-GB" dirty="0">
                <a:solidFill>
                  <a:srgbClr val="00B050"/>
                </a:solidFill>
              </a:rPr>
              <a:t>your instrument script, </a:t>
            </a:r>
            <a:r>
              <a:rPr lang="en-GB" i="1" dirty="0">
                <a:solidFill>
                  <a:srgbClr val="00B050"/>
                </a:solidFill>
              </a:rPr>
              <a:t>set_up_instrument.py</a:t>
            </a:r>
            <a:r>
              <a:rPr lang="en-GB" dirty="0">
                <a:solidFill>
                  <a:srgbClr val="00B050"/>
                </a:solidFill>
              </a:rPr>
              <a:t>, so that it contains a single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The function should be called "</a:t>
            </a:r>
            <a:r>
              <a:rPr lang="en-GB" dirty="0" err="1">
                <a:solidFill>
                  <a:srgbClr val="00B050"/>
                </a:solidFill>
              </a:rPr>
              <a:t>set_up_instrument</a:t>
            </a:r>
            <a:r>
              <a:rPr lang="en-GB" dirty="0">
                <a:solidFill>
                  <a:srgbClr val="00B050"/>
                </a:solidFill>
              </a:rPr>
              <a:t>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It should set the title to "My experiment"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It should set the username to your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Create a </a:t>
            </a:r>
            <a:r>
              <a:rPr lang="en-GB" b="1" dirty="0" smtClean="0">
                <a:solidFill>
                  <a:srgbClr val="00B050"/>
                </a:solidFill>
              </a:rPr>
              <a:t>user </a:t>
            </a:r>
            <a:r>
              <a:rPr lang="en-GB" b="1" dirty="0">
                <a:solidFill>
                  <a:srgbClr val="00B050"/>
                </a:solidFill>
              </a:rPr>
              <a:t>script</a:t>
            </a:r>
            <a:r>
              <a:rPr lang="en-GB" dirty="0">
                <a:solidFill>
                  <a:srgbClr val="00B050"/>
                </a:solidFill>
              </a:rPr>
              <a:t>,</a:t>
            </a:r>
            <a:r>
              <a:rPr lang="en-GB" i="1" dirty="0">
                <a:solidFill>
                  <a:srgbClr val="00B050"/>
                </a:solidFill>
              </a:rPr>
              <a:t> run_my_experiment.py</a:t>
            </a:r>
            <a:r>
              <a:rPr lang="en-GB" dirty="0">
                <a:solidFill>
                  <a:srgbClr val="00B050"/>
                </a:solidFill>
              </a:rPr>
              <a:t> which contains a function that does the following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Begins the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Prints the current </a:t>
            </a:r>
            <a:r>
              <a:rPr lang="en-GB" dirty="0" err="1">
                <a:solidFill>
                  <a:srgbClr val="00B050"/>
                </a:solidFill>
              </a:rPr>
              <a:t>uamps</a:t>
            </a:r>
            <a:r>
              <a:rPr lang="en-GB" dirty="0">
                <a:solidFill>
                  <a:srgbClr val="00B050"/>
                </a:solidFill>
              </a:rPr>
              <a:t> for the current period over 10 seconds at 1 second intervals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Ends the </a:t>
            </a:r>
            <a:r>
              <a:rPr lang="en-GB" dirty="0" smtClean="0">
                <a:solidFill>
                  <a:srgbClr val="00B050"/>
                </a:solidFill>
              </a:rPr>
              <a:t>run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i="1" dirty="0" smtClean="0">
                <a:solidFill>
                  <a:srgbClr val="00B050"/>
                </a:solidFill>
              </a:rPr>
              <a:t>[15 minutes]</a:t>
            </a:r>
            <a:endParaRPr lang="en-GB" i="1" dirty="0">
              <a:solidFill>
                <a:srgbClr val="00B05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998" y="2060848"/>
            <a:ext cx="903649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(arg1, arg2):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first argument is {}, the second argument is {}"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.format(arg1,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arg2))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756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Run Exercise 1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700808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I</a:t>
            </a:r>
            <a:r>
              <a:rPr lang="en-GB" sz="2400" dirty="0" smtClean="0"/>
              <a:t>nstrument script functions can be called with 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inst.[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function_name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400" dirty="0" smtClean="0"/>
              <a:t>, for example: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inst.my_method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("MY_BLOCK")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The IBEX </a:t>
            </a:r>
            <a:r>
              <a:rPr lang="en-GB" sz="2400" dirty="0"/>
              <a:t>scripting perspective will provide auto-completion for instrument methods so you can see what is </a:t>
            </a:r>
            <a:r>
              <a:rPr lang="en-GB" sz="2400" dirty="0" smtClean="0"/>
              <a:t>available</a:t>
            </a:r>
            <a:endParaRPr lang="en-GB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Run the instrument </a:t>
            </a:r>
            <a:r>
              <a:rPr lang="en-GB" sz="2400" dirty="0" smtClean="0">
                <a:solidFill>
                  <a:srgbClr val="00B050"/>
                </a:solidFill>
              </a:rPr>
              <a:t>function </a:t>
            </a:r>
            <a:r>
              <a:rPr lang="en-GB" sz="2400" dirty="0">
                <a:solidFill>
                  <a:srgbClr val="00B050"/>
                </a:solidFill>
              </a:rPr>
              <a:t>you </a:t>
            </a:r>
            <a:r>
              <a:rPr lang="en-GB" sz="2400" dirty="0" smtClean="0">
                <a:solidFill>
                  <a:srgbClr val="00B050"/>
                </a:solidFill>
              </a:rPr>
              <a:t>wrote earlier</a:t>
            </a:r>
          </a:p>
          <a:p>
            <a:pPr>
              <a:lnSpc>
                <a:spcPct val="150000"/>
              </a:lnSpc>
            </a:pPr>
            <a:r>
              <a:rPr lang="en-GB" sz="2400" i="1" dirty="0" smtClean="0">
                <a:solidFill>
                  <a:srgbClr val="00B050"/>
                </a:solidFill>
              </a:rPr>
              <a:t>[2 minutes]</a:t>
            </a:r>
            <a:endParaRPr lang="en-GB" sz="24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56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Run Exercise 2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Functions loaded from user scripts using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g.load_script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r>
              <a:rPr lang="en-GB" sz="2400" dirty="0"/>
              <a:t> </a:t>
            </a:r>
            <a:r>
              <a:rPr lang="en-GB" sz="2400" dirty="0" smtClean="0"/>
              <a:t>will </a:t>
            </a:r>
            <a:r>
              <a:rPr lang="en-GB" sz="2400" dirty="0"/>
              <a:t>be available to call like any other </a:t>
            </a:r>
            <a:r>
              <a:rPr lang="en-GB" sz="2400" dirty="0" smtClean="0"/>
              <a:t>function</a:t>
            </a:r>
            <a:r>
              <a:rPr lang="en-GB" sz="2400" dirty="0"/>
              <a:t>. For </a:t>
            </a:r>
            <a:r>
              <a:rPr lang="en-GB" sz="2400" dirty="0" smtClean="0"/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Run the </a:t>
            </a:r>
            <a:r>
              <a:rPr lang="en-GB" sz="2400" dirty="0" smtClean="0">
                <a:solidFill>
                  <a:srgbClr val="00B050"/>
                </a:solidFill>
              </a:rPr>
              <a:t>user </a:t>
            </a:r>
            <a:r>
              <a:rPr lang="en-GB" sz="2400" dirty="0">
                <a:solidFill>
                  <a:srgbClr val="00B050"/>
                </a:solidFill>
              </a:rPr>
              <a:t>function you wrote </a:t>
            </a:r>
            <a:r>
              <a:rPr lang="en-GB" sz="2400" dirty="0" smtClean="0">
                <a:solidFill>
                  <a:srgbClr val="00B050"/>
                </a:solidFill>
              </a:rPr>
              <a:t>earlier</a:t>
            </a:r>
          </a:p>
          <a:p>
            <a:r>
              <a:rPr lang="en-GB" sz="2400" i="1" dirty="0" smtClean="0">
                <a:solidFill>
                  <a:srgbClr val="00B050"/>
                </a:solidFill>
              </a:rPr>
              <a:t>[2 minutes]</a:t>
            </a:r>
            <a:endParaRPr lang="en-GB" sz="2400" i="1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40968"/>
            <a:ext cx="45720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9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8052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Format</a:t>
            </a:r>
          </a:p>
          <a:p>
            <a:pPr lvl="1"/>
            <a:r>
              <a:rPr lang="en-GB" dirty="0" smtClean="0"/>
              <a:t>Information in black</a:t>
            </a:r>
          </a:p>
          <a:p>
            <a:pPr lvl="1"/>
            <a:r>
              <a:rPr lang="en-GB" i="1" dirty="0" smtClean="0">
                <a:solidFill>
                  <a:srgbClr val="00B050"/>
                </a:solidFill>
              </a:rPr>
              <a:t>Tasks in green</a:t>
            </a:r>
          </a:p>
          <a:p>
            <a:pPr lvl="2"/>
            <a:r>
              <a:rPr lang="en-GB" i="1" dirty="0" smtClean="0">
                <a:solidFill>
                  <a:srgbClr val="00B050"/>
                </a:solidFill>
              </a:rPr>
              <a:t>Some tasks have [time limits]. Don’t worry if you don’t finish in the time</a:t>
            </a:r>
          </a:p>
          <a:p>
            <a:pPr lvl="1"/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genie_python</a:t>
            </a:r>
            <a:r>
              <a:rPr lang="en-GB" dirty="0"/>
              <a:t> code is in red</a:t>
            </a:r>
          </a:p>
          <a:p>
            <a:pPr lvl="1"/>
            <a:r>
              <a:rPr lang="en-GB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 GENIE</a:t>
            </a:r>
            <a:r>
              <a:rPr lang="en-GB" dirty="0" smtClean="0"/>
              <a:t> </a:t>
            </a:r>
            <a:r>
              <a:rPr lang="en-GB" dirty="0"/>
              <a:t>code is in purple</a:t>
            </a:r>
          </a:p>
          <a:p>
            <a:r>
              <a:rPr lang="en-GB" dirty="0" smtClean="0"/>
              <a:t>You are in control</a:t>
            </a:r>
          </a:p>
          <a:p>
            <a:pPr lvl="1"/>
            <a:r>
              <a:rPr lang="en-GB" dirty="0" smtClean="0"/>
              <a:t>Ask questions</a:t>
            </a:r>
          </a:p>
          <a:p>
            <a:pPr lvl="1"/>
            <a:r>
              <a:rPr lang="en-GB" dirty="0" smtClean="0"/>
              <a:t>Choose the order and depth</a:t>
            </a:r>
          </a:p>
          <a:p>
            <a:pPr lvl="2"/>
            <a:r>
              <a:rPr lang="en-GB" dirty="0" smtClean="0"/>
              <a:t>If you want to spend more or less time on a section please just let us know</a:t>
            </a:r>
          </a:p>
          <a:p>
            <a:r>
              <a:rPr lang="en-GB" dirty="0" smtClean="0"/>
              <a:t>Slides are available in a folder on your desktop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15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Modify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556792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Every new scripting perspective will be a clean </a:t>
            </a:r>
            <a:r>
              <a:rPr lang="en-GB" sz="2400" dirty="0" smtClean="0"/>
              <a:t>slate.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Sometimes </a:t>
            </a:r>
            <a:r>
              <a:rPr lang="en-GB" sz="2400" dirty="0"/>
              <a:t>you might want to change a script and update it without having to change scripting </a:t>
            </a:r>
            <a:r>
              <a:rPr lang="en-GB" sz="2400" dirty="0" smtClean="0"/>
              <a:t>terminal.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 smtClean="0"/>
              <a:t>Instrument </a:t>
            </a:r>
            <a:r>
              <a:rPr lang="en-GB" sz="2400" b="1" dirty="0"/>
              <a:t>scripts: </a:t>
            </a:r>
            <a:r>
              <a:rPr lang="en-GB" sz="2400" dirty="0"/>
              <a:t>Run the command 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reload(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 smtClean="0"/>
              <a:t>User scripts: </a:t>
            </a:r>
            <a:r>
              <a:rPr lang="en-GB" sz="2400" dirty="0" smtClean="0"/>
              <a:t>Rerun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g.load_script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Modify your instrument script to output the current at 0.1 second intervals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Reload the 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Run it again and confirm the behaviour has </a:t>
            </a:r>
            <a:r>
              <a:rPr lang="en-GB" sz="2400" dirty="0" smtClean="0">
                <a:solidFill>
                  <a:srgbClr val="00B050"/>
                </a:solidFill>
              </a:rPr>
              <a:t>changed</a:t>
            </a:r>
          </a:p>
          <a:p>
            <a:r>
              <a:rPr lang="en-GB" sz="2400" i="1" dirty="0" smtClean="0">
                <a:solidFill>
                  <a:srgbClr val="00B050"/>
                </a:solidFill>
              </a:rPr>
              <a:t>[5 minutes]</a:t>
            </a:r>
            <a:endParaRPr lang="en-GB" sz="2400" i="1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01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Scripts 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/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Instrument Scripts: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 non-user-specific functionality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Are loaded using </a:t>
            </a:r>
            <a:r>
              <a:rPr lang="en-GB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reload(</a:t>
            </a:r>
            <a:r>
              <a:rPr lang="en-GB" sz="18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GB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 are accessed via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module, e.g. </a:t>
            </a:r>
            <a:r>
              <a:rPr lang="en-GB" sz="18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inst.function_name</a:t>
            </a:r>
            <a:r>
              <a:rPr lang="en-GB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Need to explicitly import genie_python</a:t>
            </a:r>
          </a:p>
          <a:p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User Scripts: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 user-specific functionality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Are loaded using </a:t>
            </a:r>
            <a:r>
              <a:rPr lang="en-GB" sz="18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g.load_script</a:t>
            </a:r>
            <a:r>
              <a:rPr lang="en-GB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(“script_name.py”)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 are accessed directly, e.g. </a:t>
            </a:r>
            <a:r>
              <a:rPr lang="en-GB" sz="18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GB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Do not need to explicitly import genie_python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420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modules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33662"/>
            <a:ext cx="849694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You may want to call a function from one file in another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Calling an instrument function from a different instrument </a:t>
            </a:r>
            <a:r>
              <a:rPr lang="en-GB" sz="2000" b="1" dirty="0" smtClean="0"/>
              <a:t>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Use the </a:t>
            </a:r>
            <a:r>
              <a:rPr lang="en-GB" sz="2000" i="1" dirty="0" smtClean="0"/>
              <a:t>import </a:t>
            </a:r>
            <a:r>
              <a:rPr lang="en-GB" sz="2000" dirty="0" smtClean="0"/>
              <a:t>command:</a:t>
            </a:r>
          </a:p>
          <a:p>
            <a:pPr lvl="2"/>
            <a:r>
              <a:rPr lang="en-GB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from </a:t>
            </a:r>
            <a:r>
              <a:rPr lang="en-GB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counts import vanadium </a:t>
            </a:r>
            <a:endParaRPr lang="en-GB" sz="200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GB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20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calibration(): </a:t>
            </a:r>
            <a:endParaRPr lang="en-GB" sz="200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GB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for </a:t>
            </a:r>
            <a:r>
              <a:rPr lang="en-GB" sz="20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range(5):</a:t>
            </a:r>
          </a:p>
          <a:p>
            <a:pPr lvl="2"/>
            <a:r>
              <a:rPr lang="en-GB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vanadium()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Calling </a:t>
            </a:r>
            <a:r>
              <a:rPr lang="en-GB" sz="2000" b="1" dirty="0"/>
              <a:t>an instrument function from a user </a:t>
            </a:r>
            <a:r>
              <a:rPr lang="en-GB" sz="2000" b="1" dirty="0" smtClean="0"/>
              <a:t>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Use</a:t>
            </a:r>
            <a:r>
              <a:rPr lang="en-GB" sz="2000" dirty="0"/>
              <a:t> </a:t>
            </a:r>
            <a:r>
              <a:rPr lang="en-GB" sz="2000" i="1" dirty="0"/>
              <a:t>inst.</a:t>
            </a:r>
            <a:r>
              <a:rPr lang="en-GB" sz="2000" dirty="0"/>
              <a:t> </a:t>
            </a:r>
            <a:r>
              <a:rPr lang="en-GB" sz="2000" dirty="0" smtClean="0"/>
              <a:t>prefix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Calling </a:t>
            </a:r>
            <a:r>
              <a:rPr lang="en-GB" sz="2000" b="1" dirty="0"/>
              <a:t>a user function from an instrument </a:t>
            </a:r>
            <a:r>
              <a:rPr lang="en-GB" sz="2000" b="1" dirty="0" smtClean="0"/>
              <a:t>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Not a good idea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Calling </a:t>
            </a:r>
            <a:r>
              <a:rPr lang="en-GB" sz="2000" b="1" dirty="0"/>
              <a:t>a user function from a different user </a:t>
            </a:r>
            <a:r>
              <a:rPr lang="en-GB" sz="2000" b="1" dirty="0" smtClean="0"/>
              <a:t>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Same as calling a function from one instrument script in another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420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Exercise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Create a new </a:t>
            </a:r>
            <a:r>
              <a:rPr lang="en-GB" b="1" dirty="0">
                <a:solidFill>
                  <a:srgbClr val="00B050"/>
                </a:solidFill>
              </a:rPr>
              <a:t>instrument script </a:t>
            </a:r>
            <a:r>
              <a:rPr lang="en-GB" dirty="0">
                <a:solidFill>
                  <a:srgbClr val="00B050"/>
                </a:solidFill>
              </a:rPr>
              <a:t>containing a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The function sets the title to "Ramping [block name] from [initial value] to [final value</a:t>
            </a:r>
            <a:r>
              <a:rPr lang="en-GB" dirty="0" smtClean="0">
                <a:solidFill>
                  <a:srgbClr val="00B050"/>
                </a:solidFill>
              </a:rPr>
              <a:t>]“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The block name, initial and final values should all be provided as input arguments</a:t>
            </a:r>
            <a:endParaRPr lang="en-GB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The method begins a run and then changes the value of the block incrementally in steps of size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Once the target is reached, the method ends the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Put a line at the top of your instrument script </a:t>
            </a:r>
            <a:r>
              <a:rPr lang="en-GB" b="1" dirty="0">
                <a:solidFill>
                  <a:srgbClr val="00B050"/>
                </a:solidFill>
              </a:rPr>
              <a:t>outside the function definition</a:t>
            </a:r>
            <a:r>
              <a:rPr lang="en-GB" dirty="0">
                <a:solidFill>
                  <a:srgbClr val="00B050"/>
                </a:solidFill>
              </a:rPr>
              <a:t> that prints the current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Create a new user script containing a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The function runs the new instrument script on two different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Load and run your new user-script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Where was the print statement at the top of your instrument script executed</a:t>
            </a:r>
            <a:r>
              <a:rPr lang="en-GB" dirty="0" smtClean="0">
                <a:solidFill>
                  <a:srgbClr val="00B050"/>
                </a:solidFill>
              </a:rPr>
              <a:t>?</a:t>
            </a:r>
          </a:p>
          <a:p>
            <a:r>
              <a:rPr lang="en-GB" i="1" dirty="0" smtClean="0">
                <a:solidFill>
                  <a:srgbClr val="00B050"/>
                </a:solidFill>
              </a:rPr>
              <a:t>[30 minutes]</a:t>
            </a:r>
            <a:endParaRPr lang="en-GB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125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924944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dirty="0"/>
              <a:t>Converting from </a:t>
            </a:r>
            <a:r>
              <a:rPr lang="en-GB" sz="4400" dirty="0" smtClean="0"/>
              <a:t>Open </a:t>
            </a:r>
            <a:r>
              <a:rPr lang="en-GB" sz="4400" dirty="0" smtClean="0"/>
              <a:t>GENIE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239803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Procedures vs. functions</a:t>
            </a:r>
            <a:endParaRPr lang="en-GB" dirty="0"/>
          </a:p>
        </p:txBody>
      </p:sp>
      <p:sp>
        <p:nvSpPr>
          <p:cNvPr id="3" name="Left Arrow 2"/>
          <p:cNvSpPr/>
          <p:nvPr/>
        </p:nvSpPr>
        <p:spPr>
          <a:xfrm rot="10800000">
            <a:off x="3950300" y="3534246"/>
            <a:ext cx="2205876" cy="397939"/>
          </a:xfrm>
          <a:prstGeom prst="leftArrow">
            <a:avLst>
              <a:gd name="adj1" fmla="val 31103"/>
              <a:gd name="adj2" fmla="val 55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7" y="3209342"/>
            <a:ext cx="35337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933" y="3342691"/>
            <a:ext cx="22764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3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Procedures vs. functions</a:t>
            </a:r>
            <a:endParaRPr lang="en-GB" dirty="0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2904381"/>
            <a:ext cx="27336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42456"/>
            <a:ext cx="48672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/>
          <p:nvPr/>
        </p:nvSpPr>
        <p:spPr>
          <a:xfrm rot="10800000">
            <a:off x="4974778" y="3153084"/>
            <a:ext cx="978345" cy="397939"/>
          </a:xfrm>
          <a:prstGeom prst="leftArrow">
            <a:avLst>
              <a:gd name="adj1" fmla="val 36510"/>
              <a:gd name="adj2" fmla="val 55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03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Loops</a:t>
            </a:r>
            <a:endParaRPr lang="en-GB" dirty="0"/>
          </a:p>
        </p:txBody>
      </p:sp>
      <p:sp>
        <p:nvSpPr>
          <p:cNvPr id="3" name="Left Arrow 2"/>
          <p:cNvSpPr/>
          <p:nvPr/>
        </p:nvSpPr>
        <p:spPr>
          <a:xfrm rot="10800000">
            <a:off x="3266753" y="3259941"/>
            <a:ext cx="2539998" cy="397939"/>
          </a:xfrm>
          <a:prstGeom prst="leftArrow">
            <a:avLst>
              <a:gd name="adj1" fmla="val 31103"/>
              <a:gd name="adj2" fmla="val 55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1"/>
            <a:ext cx="2943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751" y="2996951"/>
            <a:ext cx="33432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42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Conditionals</a:t>
            </a:r>
            <a:endParaRPr lang="en-GB" dirty="0"/>
          </a:p>
        </p:txBody>
      </p:sp>
      <p:sp>
        <p:nvSpPr>
          <p:cNvPr id="3" name="Left Arrow 2"/>
          <p:cNvSpPr/>
          <p:nvPr/>
        </p:nvSpPr>
        <p:spPr>
          <a:xfrm rot="10800000">
            <a:off x="3466174" y="3525181"/>
            <a:ext cx="2834018" cy="397939"/>
          </a:xfrm>
          <a:prstGeom prst="leftArrow">
            <a:avLst>
              <a:gd name="adj1" fmla="val 31103"/>
              <a:gd name="adj2" fmla="val 55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85965"/>
            <a:ext cx="29241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991115"/>
            <a:ext cx="2571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6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Commands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418738"/>
            <a:ext cx="8496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majority of </a:t>
            </a:r>
            <a:r>
              <a:rPr lang="en-GB" sz="2400" dirty="0" smtClean="0"/>
              <a:t> Open GENIE</a:t>
            </a:r>
            <a:r>
              <a:rPr lang="en-GB" sz="2400" dirty="0"/>
              <a:t> </a:t>
            </a:r>
            <a:r>
              <a:rPr lang="en-GB" sz="2400" dirty="0" smtClean="0"/>
              <a:t>commands </a:t>
            </a:r>
            <a:r>
              <a:rPr lang="en-GB" sz="2400" dirty="0"/>
              <a:t>have </a:t>
            </a:r>
            <a:r>
              <a:rPr lang="en-GB" sz="2400" dirty="0" smtClean="0"/>
              <a:t>a close </a:t>
            </a:r>
            <a:r>
              <a:rPr lang="en-GB" sz="2400" dirty="0"/>
              <a:t>equivalent in </a:t>
            </a:r>
            <a:r>
              <a:rPr lang="en-GB" sz="2400" dirty="0" smtClean="0"/>
              <a:t>genie_python: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 </a:t>
            </a:r>
            <a:r>
              <a:rPr lang="en-GB" sz="2400" dirty="0" smtClean="0"/>
              <a:t>becomes 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g.begin()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 TITLE=‘New title’ </a:t>
            </a:r>
            <a:r>
              <a:rPr lang="en-GB" sz="2400" dirty="0" smtClean="0"/>
              <a:t>becomes 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g.change_title(“New title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Most </a:t>
            </a:r>
            <a:r>
              <a:rPr lang="en-GB" sz="2400" dirty="0"/>
              <a:t>arguments will be very </a:t>
            </a:r>
            <a:r>
              <a:rPr lang="en-GB" sz="2400" dirty="0" smtClean="0"/>
              <a:t>similar between</a:t>
            </a:r>
            <a:r>
              <a:rPr lang="en-GB" sz="2400" dirty="0"/>
              <a:t> </a:t>
            </a:r>
            <a:r>
              <a:rPr lang="en-GB" sz="2400" dirty="0" smtClean="0"/>
              <a:t>Open GENIE and</a:t>
            </a:r>
            <a:r>
              <a:rPr lang="en-GB" sz="2400" dirty="0"/>
              <a:t> </a:t>
            </a:r>
            <a:r>
              <a:rPr lang="en-GB" sz="2400" dirty="0" smtClean="0"/>
              <a:t>genie_python. E.g.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CSET/CONTROL TEMP1=5 LOWLIMIT=1 HIGHLIMIT=10</a:t>
            </a:r>
            <a:r>
              <a:rPr lang="en-GB" sz="2400" i="1" dirty="0" smtClean="0"/>
              <a:t> </a:t>
            </a:r>
            <a:r>
              <a:rPr lang="en-GB" sz="2400" dirty="0"/>
              <a:t>becomes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g.cset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(TEMP1=5,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runcontrol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=True,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lowlimit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highlimit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=10)</a:t>
            </a:r>
          </a:p>
        </p:txBody>
      </p:sp>
    </p:spTree>
    <p:extLst>
      <p:ext uri="{BB962C8B-B14F-4D97-AF65-F5344CB8AC3E}">
        <p14:creationId xmlns:p14="http://schemas.microsoft.com/office/powerpoint/2010/main" val="38766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started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5825" y="486916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smtClean="0">
                <a:solidFill>
                  <a:srgbClr val="00B050"/>
                </a:solidFill>
              </a:rPr>
              <a:t>Open </a:t>
            </a:r>
            <a:r>
              <a:rPr lang="en-GB" i="1" dirty="0">
                <a:solidFill>
                  <a:srgbClr val="00B050"/>
                </a:solidFill>
              </a:rPr>
              <a:t>a scripting window in </a:t>
            </a:r>
            <a:r>
              <a:rPr lang="en-GB" i="1" dirty="0" smtClean="0">
                <a:solidFill>
                  <a:srgbClr val="00B050"/>
                </a:solidFill>
              </a:rPr>
              <a:t>IBEX</a:t>
            </a:r>
            <a:endParaRPr lang="en-GB" i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rgbClr val="00B050"/>
                </a:solidFill>
              </a:rPr>
              <a:t>Output "Hello, world!" to the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rgbClr val="00B050"/>
                </a:solidFill>
              </a:rPr>
              <a:t>Output the square of all the integers between 1 and </a:t>
            </a:r>
            <a:r>
              <a:rPr lang="en-GB" i="1" dirty="0" smtClean="0">
                <a:solidFill>
                  <a:srgbClr val="00B050"/>
                </a:solidFill>
              </a:rPr>
              <a:t>10</a:t>
            </a:r>
          </a:p>
          <a:p>
            <a:r>
              <a:rPr lang="en-GB" i="1" dirty="0" smtClean="0">
                <a:solidFill>
                  <a:srgbClr val="00B050"/>
                </a:solidFill>
              </a:rPr>
              <a:t>[10 minutes]</a:t>
            </a:r>
            <a:endParaRPr lang="en-GB" i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920" y="1393267"/>
            <a:ext cx="2474160" cy="34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9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Worked example: Open GENIE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124744"/>
            <a:ext cx="6807653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Worked example: Python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8" y="1484784"/>
            <a:ext cx="8132354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(temp, low, high, count=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"TEMP1"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"TEMP2"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g.cset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(block, temp,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lowlimit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=low,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highlimit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=high,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runcontrol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g.change_title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"Running at temperature {}"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.format(temp))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g.begin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g.waitfor_uamps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g.abort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minutes_to_wait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"Waiting {}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minutes“.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minutes_to_wait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g.waitfor_time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minutes_to_wait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g.begin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g.waitfor_time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"Waiting for {}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uAh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.format(count))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g.waitfor_uamps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(count)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my_specific_function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006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Exercise: Translate to genie_python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5760640" cy="499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516216" y="5085184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B050"/>
                </a:solidFill>
              </a:rPr>
              <a:t>[30 minutes]</a:t>
            </a:r>
          </a:p>
        </p:txBody>
      </p:sp>
    </p:spTree>
    <p:extLst>
      <p:ext uri="{BB962C8B-B14F-4D97-AF65-F5344CB8AC3E}">
        <p14:creationId xmlns:p14="http://schemas.microsoft.com/office/powerpoint/2010/main" val="17748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11560" y="2852936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smtClean="0"/>
              <a:t>Script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210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altLang="en-US" dirty="0" smtClean="0"/>
              <a:t>What is a script server?</a:t>
            </a: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4262438" y="3005138"/>
            <a:ext cx="774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/>
              <a:t>Client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7758113" y="1792288"/>
            <a:ext cx="1233487" cy="1601787"/>
            <a:chOff x="4788024" y="2363361"/>
            <a:chExt cx="1232788" cy="1602120"/>
          </a:xfrm>
        </p:grpSpPr>
        <p:pic>
          <p:nvPicPr>
            <p:cNvPr id="5" name="Picture 6" descr="Image result for comput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2363361"/>
              <a:ext cx="1232788" cy="12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0"/>
            <p:cNvSpPr txBox="1">
              <a:spLocks noChangeArrowheads="1"/>
            </p:cNvSpPr>
            <p:nvPr/>
          </p:nvSpPr>
          <p:spPr bwMode="auto">
            <a:xfrm>
              <a:off x="5068428" y="3596149"/>
              <a:ext cx="6719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en-US"/>
                <a:t>NDX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323850" y="2136775"/>
            <a:ext cx="3527425" cy="6445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GB" altLang="en-US" smtClean="0"/>
              <a:t>Scipting console: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23850" y="4149725"/>
            <a:ext cx="3527425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GB" altLang="en-US" kern="0" smtClean="0"/>
              <a:t>Script Server:</a:t>
            </a:r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7785100" y="3859213"/>
            <a:ext cx="1231900" cy="1619250"/>
            <a:chOff x="6402459" y="3854670"/>
            <a:chExt cx="1232788" cy="1619650"/>
          </a:xfrm>
        </p:grpSpPr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6402459" y="3854670"/>
              <a:ext cx="1232788" cy="1619650"/>
              <a:chOff x="4098203" y="2433094"/>
              <a:chExt cx="1232788" cy="1619650"/>
            </a:xfrm>
          </p:grpSpPr>
          <p:pic>
            <p:nvPicPr>
              <p:cNvPr id="12" name="Picture 6" descr="Image result for computer ico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8203" y="2433094"/>
                <a:ext cx="1232788" cy="1232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Box 21"/>
              <p:cNvSpPr txBox="1">
                <a:spLocks noChangeArrowheads="1"/>
              </p:cNvSpPr>
              <p:nvPr/>
            </p:nvSpPr>
            <p:spPr bwMode="auto">
              <a:xfrm>
                <a:off x="4378606" y="3683412"/>
                <a:ext cx="67197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GB" altLang="en-US"/>
                  <a:t>NDX</a:t>
                </a:r>
              </a:p>
            </p:txBody>
          </p:sp>
        </p:grpSp>
        <p:pic>
          <p:nvPicPr>
            <p:cNvPr id="11" name="Picture 2" descr="Image result for python serv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5163" y="3854670"/>
              <a:ext cx="1127379" cy="728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4121150" y="1724025"/>
            <a:ext cx="1436688" cy="1212850"/>
            <a:chOff x="4120650" y="1724324"/>
            <a:chExt cx="1436680" cy="1211959"/>
          </a:xfrm>
        </p:grpSpPr>
        <p:grpSp>
          <p:nvGrpSpPr>
            <p:cNvPr id="15" name="Group 5"/>
            <p:cNvGrpSpPr>
              <a:grpSpLocks/>
            </p:cNvGrpSpPr>
            <p:nvPr/>
          </p:nvGrpSpPr>
          <p:grpSpPr bwMode="auto">
            <a:xfrm>
              <a:off x="4120650" y="1724324"/>
              <a:ext cx="1436680" cy="1211959"/>
              <a:chOff x="1691680" y="2136826"/>
              <a:chExt cx="1436680" cy="1211959"/>
            </a:xfrm>
          </p:grpSpPr>
          <p:pic>
            <p:nvPicPr>
              <p:cNvPr id="17" name="Picture 4" descr="Image result for computer ico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1680" y="2136826"/>
                <a:ext cx="1211959" cy="1211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2" descr="Image result for python serve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0981" y="2136826"/>
                <a:ext cx="1127379" cy="728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" name="Picture 8" descr="Image result for writing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372" y="1830467"/>
              <a:ext cx="532383" cy="532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23"/>
          <p:cNvGrpSpPr>
            <a:grpSpLocks/>
          </p:cNvGrpSpPr>
          <p:nvPr/>
        </p:nvGrpSpPr>
        <p:grpSpPr bwMode="auto">
          <a:xfrm>
            <a:off x="4121150" y="3840163"/>
            <a:ext cx="1211263" cy="1546225"/>
            <a:chOff x="4120650" y="3840446"/>
            <a:chExt cx="1211959" cy="1546611"/>
          </a:xfrm>
        </p:grpSpPr>
        <p:grpSp>
          <p:nvGrpSpPr>
            <p:cNvPr id="20" name="Group 9"/>
            <p:cNvGrpSpPr>
              <a:grpSpLocks/>
            </p:cNvGrpSpPr>
            <p:nvPr/>
          </p:nvGrpSpPr>
          <p:grpSpPr bwMode="auto">
            <a:xfrm>
              <a:off x="4120650" y="3840446"/>
              <a:ext cx="1211959" cy="1546611"/>
              <a:chOff x="4120650" y="3840446"/>
              <a:chExt cx="1211959" cy="1546611"/>
            </a:xfrm>
          </p:grpSpPr>
          <p:pic>
            <p:nvPicPr>
              <p:cNvPr id="22" name="Picture 4" descr="Image result for computer ico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0650" y="3840446"/>
                <a:ext cx="1211959" cy="1211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TextBox 16"/>
              <p:cNvSpPr txBox="1">
                <a:spLocks noChangeArrowheads="1"/>
              </p:cNvSpPr>
              <p:nvPr/>
            </p:nvSpPr>
            <p:spPr bwMode="auto">
              <a:xfrm>
                <a:off x="4262699" y="5017725"/>
                <a:ext cx="77457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GB" altLang="en-US"/>
                  <a:t>Client</a:t>
                </a:r>
              </a:p>
            </p:txBody>
          </p:sp>
        </p:grpSp>
        <p:pic>
          <p:nvPicPr>
            <p:cNvPr id="21" name="Picture 8" descr="Image result for writing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4887" y="3939674"/>
              <a:ext cx="532383" cy="532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4" name="Straight Arrow Connector 23"/>
          <p:cNvCxnSpPr/>
          <p:nvPr/>
        </p:nvCxnSpPr>
        <p:spPr>
          <a:xfrm>
            <a:off x="5435600" y="4205288"/>
            <a:ext cx="2322513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435600" y="4433888"/>
            <a:ext cx="2232025" cy="1270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5776913" y="3619500"/>
            <a:ext cx="1616075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GB" altLang="en-US" kern="0" smtClean="0"/>
              <a:t>Script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5346700" y="1749425"/>
            <a:ext cx="243046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GB" altLang="en-US" kern="0" smtClean="0"/>
              <a:t>Commands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375275" y="2408238"/>
            <a:ext cx="2292350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5715000" y="4525963"/>
            <a:ext cx="161448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GB" altLang="en-US" kern="0" smtClean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78373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9144000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altLang="en-US" dirty="0" smtClean="0"/>
              <a:t>Script server view</a:t>
            </a:r>
          </a:p>
        </p:txBody>
      </p:sp>
    </p:spTree>
    <p:extLst>
      <p:ext uri="{BB962C8B-B14F-4D97-AF65-F5344CB8AC3E}">
        <p14:creationId xmlns:p14="http://schemas.microsoft.com/office/powerpoint/2010/main" val="37608443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altLang="en-US" dirty="0" smtClean="0"/>
              <a:t>How to use the Script server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4691063" cy="42052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800" dirty="0" smtClean="0"/>
              <a:t>Select the Script Server view.</a:t>
            </a:r>
          </a:p>
          <a:p>
            <a:endParaRPr lang="en-GB" altLang="en-US" sz="2800" dirty="0" smtClean="0"/>
          </a:p>
          <a:p>
            <a:r>
              <a:rPr lang="en-GB" altLang="en-US" sz="2800" dirty="0" smtClean="0"/>
              <a:t>Add a script to the queue by clicking on the button in the bottom right</a:t>
            </a:r>
          </a:p>
          <a:p>
            <a:endParaRPr lang="en-GB" altLang="en-US" sz="2800" dirty="0" smtClean="0"/>
          </a:p>
          <a:p>
            <a:r>
              <a:rPr lang="en-GB" altLang="en-US" sz="2800" dirty="0" smtClean="0"/>
              <a:t>Look at the output in the “output” window</a:t>
            </a:r>
          </a:p>
          <a:p>
            <a:endParaRPr lang="en-GB" alt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909" y="3564294"/>
            <a:ext cx="3653567" cy="541489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9" y="4797152"/>
            <a:ext cx="2725146" cy="771636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1052736"/>
            <a:ext cx="1496674" cy="210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519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 smtClean="0"/>
              <a:t>You need to include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from genie_python import genie as 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800" dirty="0"/>
              <a:t>a</a:t>
            </a:r>
            <a:r>
              <a:rPr lang="en-GB" sz="2800" dirty="0" smtClean="0"/>
              <a:t>t the top to use </a:t>
            </a:r>
            <a:r>
              <a:rPr lang="en-GB" sz="2800" dirty="0" err="1" smtClean="0"/>
              <a:t>genie_python</a:t>
            </a:r>
            <a:r>
              <a:rPr lang="en-GB" sz="2800" dirty="0" smtClean="0"/>
              <a:t> </a:t>
            </a:r>
            <a:r>
              <a:rPr lang="en-GB" sz="2800" dirty="0" smtClean="0"/>
              <a:t>commands.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The script server executes Python scripts. </a:t>
            </a:r>
            <a:endParaRPr lang="en-GB" sz="2800" dirty="0" smtClean="0"/>
          </a:p>
          <a:p>
            <a:pPr>
              <a:lnSpc>
                <a:spcPct val="150000"/>
              </a:lnSpc>
            </a:pPr>
            <a:r>
              <a:rPr lang="en-GB" sz="2800" dirty="0" smtClean="0"/>
              <a:t>All </a:t>
            </a:r>
            <a:r>
              <a:rPr lang="en-GB" sz="2800" dirty="0"/>
              <a:t>the </a:t>
            </a:r>
            <a:r>
              <a:rPr lang="en-GB" sz="2800" dirty="0" smtClean="0"/>
              <a:t>same genie_python </a:t>
            </a:r>
            <a:r>
              <a:rPr lang="en-GB" sz="2800" dirty="0"/>
              <a:t>commands work just as in the scripting window</a:t>
            </a:r>
            <a:r>
              <a:rPr lang="en-GB" sz="2800" dirty="0" smtClean="0"/>
              <a:t>.</a:t>
            </a:r>
            <a:endParaRPr lang="en-GB" sz="28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7333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968971"/>
          </a:xfrm>
        </p:spPr>
        <p:txBody>
          <a:bodyPr/>
          <a:lstStyle/>
          <a:p>
            <a:pPr marL="285750" indent="-285750"/>
            <a:r>
              <a:rPr lang="en-GB" sz="1800" i="1" dirty="0">
                <a:solidFill>
                  <a:srgbClr val="00B050"/>
                </a:solidFill>
              </a:rPr>
              <a:t>Open </a:t>
            </a:r>
            <a:r>
              <a:rPr lang="en-GB" sz="1800" i="1" dirty="0" smtClean="0">
                <a:solidFill>
                  <a:srgbClr val="00B050"/>
                </a:solidFill>
              </a:rPr>
              <a:t>the script server window </a:t>
            </a:r>
            <a:r>
              <a:rPr lang="en-GB" sz="1800" i="1" dirty="0">
                <a:solidFill>
                  <a:srgbClr val="00B050"/>
                </a:solidFill>
              </a:rPr>
              <a:t>in IBEX</a:t>
            </a:r>
          </a:p>
          <a:p>
            <a:pPr marL="285750" indent="-285750"/>
            <a:r>
              <a:rPr lang="en-GB" sz="1800" i="1" dirty="0" smtClean="0">
                <a:solidFill>
                  <a:srgbClr val="00B050"/>
                </a:solidFill>
              </a:rPr>
              <a:t>Write a script to print </a:t>
            </a:r>
            <a:r>
              <a:rPr lang="en-GB" sz="1800" i="1" dirty="0">
                <a:solidFill>
                  <a:srgbClr val="00B050"/>
                </a:solidFill>
              </a:rPr>
              <a:t>"Hello, world</a:t>
            </a:r>
            <a:r>
              <a:rPr lang="en-GB" sz="1800" i="1" dirty="0" smtClean="0">
                <a:solidFill>
                  <a:srgbClr val="00B050"/>
                </a:solidFill>
              </a:rPr>
              <a:t>!“</a:t>
            </a:r>
          </a:p>
          <a:p>
            <a:pPr marL="285750" indent="-285750"/>
            <a:r>
              <a:rPr lang="en-GB" sz="1800" i="1" dirty="0" smtClean="0">
                <a:solidFill>
                  <a:srgbClr val="00B050"/>
                </a:solidFill>
              </a:rPr>
              <a:t>Write a script to print </a:t>
            </a:r>
            <a:r>
              <a:rPr lang="en-GB" sz="1800" i="1" dirty="0">
                <a:solidFill>
                  <a:srgbClr val="00B050"/>
                </a:solidFill>
              </a:rPr>
              <a:t>the square of all the integers between 1 and 10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568" y="1268760"/>
            <a:ext cx="2326864" cy="32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393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Exercise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solidFill>
                  <a:srgbClr val="00B050"/>
                </a:solidFill>
              </a:rPr>
              <a:t>In the “Scripting” view, prints the numbers between 1 and 100, pausing for a second between each print statement.</a:t>
            </a:r>
          </a:p>
          <a:p>
            <a:r>
              <a:rPr lang="en-GB" sz="2800" dirty="0" smtClean="0">
                <a:solidFill>
                  <a:srgbClr val="00B050"/>
                </a:solidFill>
              </a:rPr>
              <a:t>During the loop, close the client and then reopen it. What is the status of the loop?</a:t>
            </a:r>
          </a:p>
          <a:p>
            <a:r>
              <a:rPr lang="en-GB" sz="2800" dirty="0" smtClean="0">
                <a:solidFill>
                  <a:srgbClr val="00B050"/>
                </a:solidFill>
              </a:rPr>
              <a:t>Now do the same using the Script Server by submitting a script to print the numbers between 1 and 100. Then close and reopen the client. </a:t>
            </a:r>
            <a:r>
              <a:rPr lang="en-GB" sz="2800" dirty="0">
                <a:solidFill>
                  <a:srgbClr val="00B050"/>
                </a:solidFill>
              </a:rPr>
              <a:t>What is the status of the loop?</a:t>
            </a:r>
          </a:p>
        </p:txBody>
      </p:sp>
    </p:spTree>
    <p:extLst>
      <p:ext uri="{BB962C8B-B14F-4D97-AF65-F5344CB8AC3E}">
        <p14:creationId xmlns:p14="http://schemas.microsoft.com/office/powerpoint/2010/main" val="298696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2/3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968552"/>
          </a:xfrm>
        </p:spPr>
        <p:txBody>
          <a:bodyPr/>
          <a:lstStyle/>
          <a:p>
            <a:r>
              <a:rPr lang="en-GB" sz="2800" dirty="0" smtClean="0"/>
              <a:t>Currently using Python 2 – but Python 3 is coming soon!</a:t>
            </a:r>
          </a:p>
          <a:p>
            <a:r>
              <a:rPr lang="en-GB" sz="2800" dirty="0" smtClean="0"/>
              <a:t>What does this mean for instrument scripts?</a:t>
            </a:r>
          </a:p>
          <a:p>
            <a:pPr lvl="1"/>
            <a:r>
              <a:rPr lang="en-GB" dirty="0" smtClean="0"/>
              <a:t>Most code will not need changing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 “hello”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print(“hello”)</a:t>
            </a:r>
          </a:p>
          <a:p>
            <a:pPr lvl="1"/>
            <a:r>
              <a:rPr lang="en-GB" dirty="0" smtClean="0">
                <a:cs typeface="Courier New" panose="02070309020205020404" pitchFamily="49" charset="0"/>
              </a:rPr>
              <a:t>A few other changes behind the scenes which are less likely to affect instrument scripts</a:t>
            </a:r>
          </a:p>
          <a:p>
            <a:r>
              <a:rPr lang="en-GB" sz="2800" dirty="0" smtClean="0">
                <a:cs typeface="Courier New" panose="02070309020205020404" pitchFamily="49" charset="0"/>
              </a:rPr>
              <a:t>We will run a converter when we move to Python 3</a:t>
            </a:r>
          </a:p>
          <a:p>
            <a:r>
              <a:rPr lang="en-GB" sz="2800" dirty="0" smtClean="0">
                <a:cs typeface="Courier New" panose="02070309020205020404" pitchFamily="49" charset="0"/>
              </a:rPr>
              <a:t>However, develop good habits by writing Python 3 compatible code today!</a:t>
            </a:r>
            <a:endParaRPr lang="en-GB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69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User Manual</a:t>
            </a:r>
          </a:p>
          <a:p>
            <a:pPr lvl="1"/>
            <a:r>
              <a:rPr lang="en-GB" sz="2000" u="sng" dirty="0">
                <a:hlinkClick r:id="rId4"/>
              </a:rPr>
              <a:t>http://</a:t>
            </a:r>
            <a:r>
              <a:rPr lang="en-GB" sz="2000" u="sng" dirty="0" smtClean="0">
                <a:hlinkClick r:id="rId4"/>
              </a:rPr>
              <a:t>shadow.nd.rl.ac.uk/IBEX_user_manual/Home</a:t>
            </a:r>
            <a:endParaRPr lang="en-GB" sz="2000" u="sng" dirty="0"/>
          </a:p>
          <a:p>
            <a:r>
              <a:rPr lang="en-GB" dirty="0" smtClean="0">
                <a:hlinkClick r:id="rId3"/>
              </a:rPr>
              <a:t>Course notes</a:t>
            </a:r>
          </a:p>
          <a:p>
            <a:pPr lvl="1"/>
            <a:r>
              <a:rPr lang="en-GB" sz="2000" u="sng" dirty="0">
                <a:hlinkClick r:id="rId5"/>
              </a:rPr>
              <a:t>http://</a:t>
            </a:r>
            <a:r>
              <a:rPr lang="en-GB" sz="2000" u="sng" dirty="0" smtClean="0">
                <a:hlinkClick r:id="rId5"/>
              </a:rPr>
              <a:t>shadow.nd.rl.ac.uk/IBEX_user_manual/genie_python-and-IBEX-</a:t>
            </a:r>
            <a:r>
              <a:rPr lang="en-GB" sz="2000" u="sng" dirty="0">
                <a:hlinkClick r:id="rId5"/>
              </a:rPr>
              <a:t>(Introduction</a:t>
            </a:r>
            <a:r>
              <a:rPr lang="en-GB" sz="2000" u="sng" dirty="0" smtClean="0">
                <a:hlinkClick r:id="rId5"/>
              </a:rPr>
              <a:t>)</a:t>
            </a:r>
            <a:endParaRPr lang="en-GB" sz="2000" u="sng" dirty="0" smtClean="0"/>
          </a:p>
          <a:p>
            <a:r>
              <a:rPr lang="en-GB" dirty="0" smtClean="0">
                <a:hlinkClick r:id="rId6"/>
              </a:rPr>
              <a:t>Genie Python Manual</a:t>
            </a:r>
          </a:p>
          <a:p>
            <a:pPr lvl="1"/>
            <a:r>
              <a:rPr lang="en-GB" sz="2000" dirty="0" smtClean="0">
                <a:hlinkClick r:id="rId6"/>
              </a:rPr>
              <a:t>http</a:t>
            </a:r>
            <a:r>
              <a:rPr lang="en-GB" sz="2000" dirty="0">
                <a:hlinkClick r:id="rId6"/>
              </a:rPr>
              <a:t>://</a:t>
            </a:r>
            <a:r>
              <a:rPr lang="en-GB" sz="2000" dirty="0" smtClean="0">
                <a:hlinkClick r:id="rId6"/>
              </a:rPr>
              <a:t>shadow.nd.rl.ac.uk/genie_python/sphinx/genie_python.html</a:t>
            </a:r>
            <a:r>
              <a:rPr lang="en-GB" sz="2000" dirty="0" smtClean="0"/>
              <a:t> 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5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1143000"/>
          </a:xfrm>
        </p:spPr>
        <p:txBody>
          <a:bodyPr/>
          <a:lstStyle/>
          <a:p>
            <a:r>
              <a:rPr lang="en-GB" sz="4400" b="0" cap="none" dirty="0" smtClean="0"/>
              <a:t>Common Commands</a:t>
            </a:r>
            <a:endParaRPr lang="en-GB" sz="4400" b="0" cap="none" dirty="0"/>
          </a:p>
        </p:txBody>
      </p:sp>
    </p:spTree>
    <p:extLst>
      <p:ext uri="{BB962C8B-B14F-4D97-AF65-F5344CB8AC3E}">
        <p14:creationId xmlns:p14="http://schemas.microsoft.com/office/powerpoint/2010/main" val="417965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Calling functions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5" y="1484784"/>
            <a:ext cx="85689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Access genie functions </a:t>
            </a:r>
            <a:r>
              <a:rPr lang="en-GB" sz="2800" dirty="0">
                <a:latin typeface="+mn-lt"/>
              </a:rPr>
              <a:t>via the </a:t>
            </a:r>
            <a:r>
              <a:rPr lang="en-GB" sz="2800" dirty="0" smtClean="0">
                <a:latin typeface="+mn-lt"/>
              </a:rPr>
              <a:t>‘</a:t>
            </a:r>
            <a:r>
              <a:rPr lang="en-GB" sz="2800" dirty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g</a:t>
            </a:r>
            <a:r>
              <a:rPr lang="en-GB" sz="2800" dirty="0" smtClean="0">
                <a:latin typeface="+mn-lt"/>
              </a:rPr>
              <a:t>’ </a:t>
            </a:r>
            <a:r>
              <a:rPr lang="en-GB" sz="2800" dirty="0">
                <a:latin typeface="+mn-lt"/>
              </a:rPr>
              <a:t>namespace. </a:t>
            </a:r>
            <a:endParaRPr lang="en-GB" sz="2800" dirty="0" smtClean="0">
              <a:latin typeface="+mn-lt"/>
            </a:endParaRPr>
          </a:p>
          <a:p>
            <a:pPr marL="914400" lvl="1" indent="-457200">
              <a:lnSpc>
                <a:spcPct val="200000"/>
              </a:lnSpc>
              <a:buSzPct val="70000"/>
              <a:buFont typeface="Courier New" panose="02070309020205020404" pitchFamily="49" charset="0"/>
              <a:buChar char="o"/>
            </a:pPr>
            <a:r>
              <a:rPr lang="en-GB" sz="2800" dirty="0" smtClean="0">
                <a:latin typeface="+mn-lt"/>
              </a:rPr>
              <a:t>E.g. </a:t>
            </a:r>
            <a:r>
              <a:rPr lang="en-GB" sz="2800" dirty="0" err="1" smtClean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g.get_version</a:t>
            </a:r>
            <a:r>
              <a:rPr lang="en-GB" sz="2800" dirty="0" smtClean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() </a:t>
            </a:r>
            <a:r>
              <a:rPr lang="en-GB" sz="2800" dirty="0" smtClean="0">
                <a:latin typeface="+mn-lt"/>
                <a:cs typeface="Consolas" panose="020B0609020204030204" pitchFamily="49" charset="0"/>
              </a:rPr>
              <a:t>or</a:t>
            </a:r>
            <a:r>
              <a:rPr lang="en-GB" sz="2800" dirty="0" smtClean="0">
                <a:solidFill>
                  <a:schemeClr val="accent2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g.cset</a:t>
            </a:r>
            <a:r>
              <a:rPr lang="en-GB" sz="2800" dirty="0" smtClean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()</a:t>
            </a:r>
            <a:endParaRPr lang="en-GB" sz="2800" dirty="0" smtClean="0"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Access help calling </a:t>
            </a:r>
            <a:r>
              <a:rPr lang="en-GB" sz="2800" dirty="0" smtClean="0">
                <a:solidFill>
                  <a:srgbClr val="C00000"/>
                </a:solidFill>
                <a:latin typeface="+mn-lt"/>
              </a:rPr>
              <a:t>help() </a:t>
            </a:r>
            <a:r>
              <a:rPr lang="en-GB" sz="2800" dirty="0" smtClean="0">
                <a:latin typeface="+mn-lt"/>
              </a:rPr>
              <a:t>on a function name.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E.g.</a:t>
            </a:r>
            <a:r>
              <a:rPr lang="en-GB" sz="2800" dirty="0" smtClean="0">
                <a:solidFill>
                  <a:srgbClr val="C00000"/>
                </a:solidFill>
                <a:latin typeface="+mn-lt"/>
              </a:rPr>
              <a:t> help(</a:t>
            </a:r>
            <a:r>
              <a:rPr lang="en-GB" sz="2800" dirty="0" err="1" smtClean="0">
                <a:solidFill>
                  <a:srgbClr val="C00000"/>
                </a:solidFill>
                <a:latin typeface="+mn-lt"/>
              </a:rPr>
              <a:t>g.cset</a:t>
            </a:r>
            <a:r>
              <a:rPr lang="en-GB" sz="2800" dirty="0" smtClean="0">
                <a:solidFill>
                  <a:srgbClr val="C00000"/>
                </a:solidFill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26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Autocomplete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457200" indent="-457200"/>
            <a:r>
              <a:rPr lang="en-GB" sz="3000" dirty="0"/>
              <a:t>Tab autocomplete will suggest available functions. </a:t>
            </a:r>
          </a:p>
          <a:p>
            <a:pPr marL="457200" indent="-457200"/>
            <a:r>
              <a:rPr lang="en-GB" sz="3000" dirty="0"/>
              <a:t>Pressing </a:t>
            </a:r>
            <a:r>
              <a:rPr lang="en-GB" sz="3000" dirty="0" smtClean="0">
                <a:solidFill>
                  <a:schemeClr val="accent1"/>
                </a:solidFill>
              </a:rPr>
              <a:t>CTRL </a:t>
            </a:r>
            <a:r>
              <a:rPr lang="en-GB" sz="3000" dirty="0">
                <a:solidFill>
                  <a:schemeClr val="accent1"/>
                </a:solidFill>
              </a:rPr>
              <a:t>+ </a:t>
            </a:r>
            <a:r>
              <a:rPr lang="en-GB" sz="3000" dirty="0" smtClean="0">
                <a:solidFill>
                  <a:schemeClr val="accent1"/>
                </a:solidFill>
              </a:rPr>
              <a:t>. </a:t>
            </a:r>
            <a:r>
              <a:rPr lang="en-GB" sz="3000" dirty="0"/>
              <a:t>will bring the list back.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140968"/>
            <a:ext cx="8075240" cy="312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8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Switching run states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268760"/>
            <a:ext cx="8928992" cy="3898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g.begin()</a:t>
            </a:r>
            <a:r>
              <a:rPr lang="en-GB" sz="2800" dirty="0" smtClean="0"/>
              <a:t>: </a:t>
            </a:r>
            <a:r>
              <a:rPr lang="en-GB" sz="2800" dirty="0"/>
              <a:t>Begins a new run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g.pause()</a:t>
            </a:r>
            <a:r>
              <a:rPr lang="en-GB" sz="2800" dirty="0" smtClean="0"/>
              <a:t>: </a:t>
            </a:r>
            <a:r>
              <a:rPr lang="en-GB" sz="2800" dirty="0"/>
              <a:t>Pauses the current run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g.resume()</a:t>
            </a:r>
            <a:r>
              <a:rPr lang="en-GB" sz="2800" dirty="0" smtClean="0"/>
              <a:t>: </a:t>
            </a:r>
            <a:r>
              <a:rPr lang="en-GB" sz="2800" dirty="0"/>
              <a:t>Resumes the current run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g.end()</a:t>
            </a:r>
            <a:r>
              <a:rPr lang="en-GB" sz="2800" dirty="0" smtClean="0"/>
              <a:t>: </a:t>
            </a:r>
            <a:r>
              <a:rPr lang="en-GB" sz="2800" dirty="0"/>
              <a:t>Ends the current run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g.abort()</a:t>
            </a:r>
            <a:r>
              <a:rPr lang="en-GB" sz="2800" dirty="0" smtClean="0"/>
              <a:t>: </a:t>
            </a:r>
            <a:r>
              <a:rPr lang="en-GB" sz="2800" dirty="0"/>
              <a:t>Aborts the current </a:t>
            </a:r>
            <a:r>
              <a:rPr lang="en-GB" sz="2800" dirty="0" smtClean="0"/>
              <a:t>run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g.get_runstate()</a:t>
            </a:r>
            <a:r>
              <a:rPr lang="en-GB" sz="2800" dirty="0" smtClean="0"/>
              <a:t>: Gets the state of the current run</a:t>
            </a:r>
          </a:p>
        </p:txBody>
      </p:sp>
    </p:spTree>
    <p:extLst>
      <p:ext uri="{BB962C8B-B14F-4D97-AF65-F5344CB8AC3E}">
        <p14:creationId xmlns:p14="http://schemas.microsoft.com/office/powerpoint/2010/main" val="353192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DAAA291872E4C9CBDBAE9DC1F214B" ma:contentTypeVersion="0" ma:contentTypeDescription="Create a new document." ma:contentTypeScope="" ma:versionID="37718d931242bc0231cb88c3dc8184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022916f55ab85163ee9a5069dec31d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D0713F-2886-4B1B-9132-0812576A847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D176834-956F-4505-BD61-698C091AD5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040A56-8D6F-4114-A272-42AE3B7D7E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5966</TotalTime>
  <Words>2296</Words>
  <Application>Microsoft Office PowerPoint</Application>
  <PresentationFormat>On-screen Show (4:3)</PresentationFormat>
  <Paragraphs>439</Paragraphs>
  <Slides>50</Slides>
  <Notes>34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Contents</vt:lpstr>
      <vt:lpstr>Contents</vt:lpstr>
      <vt:lpstr>Getting started</vt:lpstr>
      <vt:lpstr>Python 2/3</vt:lpstr>
      <vt:lpstr>Common Commands</vt:lpstr>
      <vt:lpstr>Calling functions</vt:lpstr>
      <vt:lpstr>Autocomplete</vt:lpstr>
      <vt:lpstr>Switching run states</vt:lpstr>
      <vt:lpstr>Waiting</vt:lpstr>
      <vt:lpstr>Update and store</vt:lpstr>
      <vt:lpstr>Arguments</vt:lpstr>
      <vt:lpstr>Experiment details</vt:lpstr>
      <vt:lpstr>Experiment setup</vt:lpstr>
      <vt:lpstr>Worked example</vt:lpstr>
      <vt:lpstr>Blocks: g.get_blocks &amp; g.cshow</vt:lpstr>
      <vt:lpstr>Blocks: g.cget</vt:lpstr>
      <vt:lpstr>Blocks: g.cset</vt:lpstr>
      <vt:lpstr>PowerPoint Presentation</vt:lpstr>
      <vt:lpstr>PowerPoint Presentation</vt:lpstr>
      <vt:lpstr>PowerPoint Presentation</vt:lpstr>
      <vt:lpstr>User scripts</vt:lpstr>
      <vt:lpstr>Worked example</vt:lpstr>
      <vt:lpstr>Exercise</vt:lpstr>
      <vt:lpstr>Instrument Scripts</vt:lpstr>
      <vt:lpstr>Instrument Scripts: Exercise</vt:lpstr>
      <vt:lpstr>Exercise</vt:lpstr>
      <vt:lpstr>Run Exercise 1</vt:lpstr>
      <vt:lpstr>Run Exercise 2</vt:lpstr>
      <vt:lpstr>Modify</vt:lpstr>
      <vt:lpstr>Scripts Recap</vt:lpstr>
      <vt:lpstr>Importing modules</vt:lpstr>
      <vt:lpstr>Exercise</vt:lpstr>
      <vt:lpstr>PowerPoint Presentation</vt:lpstr>
      <vt:lpstr> Procedures vs. functions</vt:lpstr>
      <vt:lpstr>Procedures vs. functions</vt:lpstr>
      <vt:lpstr>Loops</vt:lpstr>
      <vt:lpstr>Conditionals</vt:lpstr>
      <vt:lpstr>Commands</vt:lpstr>
      <vt:lpstr>Worked example: Open GENIE</vt:lpstr>
      <vt:lpstr>Worked example: Python</vt:lpstr>
      <vt:lpstr>Exercise: Translate to genie_python</vt:lpstr>
      <vt:lpstr>PowerPoint Presentation</vt:lpstr>
      <vt:lpstr>PowerPoint Presentation</vt:lpstr>
      <vt:lpstr>PowerPoint Presentation</vt:lpstr>
      <vt:lpstr>PowerPoint Presentation</vt:lpstr>
      <vt:lpstr>Script Server</vt:lpstr>
      <vt:lpstr>Script Server</vt:lpstr>
      <vt:lpstr>Exercise</vt:lpstr>
      <vt:lpstr>References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IBEX Update</dc:title>
  <dc:subject>IBEX</dc:subject>
  <dc:creator>skn09965</dc:creator>
  <cp:keywords>IBEX EPICS Control System</cp:keywords>
  <cp:lastModifiedBy>Lohnert, Thomas (STFC,RAL,ISIS)</cp:lastModifiedBy>
  <cp:revision>457</cp:revision>
  <dcterms:created xsi:type="dcterms:W3CDTF">2012-12-17T23:55:55Z</dcterms:created>
  <dcterms:modified xsi:type="dcterms:W3CDTF">2018-10-31T16:22:20Z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0x010100D8BDAAA291872E4C9CBDBAE9DC1F214B</vt:lpwstr>
  </property>
</Properties>
</file>