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40"/>
  </p:notesMasterIdLst>
  <p:sldIdLst>
    <p:sldId id="299" r:id="rId5"/>
    <p:sldId id="270" r:id="rId6"/>
    <p:sldId id="298" r:id="rId7"/>
    <p:sldId id="287" r:id="rId8"/>
    <p:sldId id="329" r:id="rId9"/>
    <p:sldId id="288" r:id="rId10"/>
    <p:sldId id="300" r:id="rId11"/>
    <p:sldId id="302" r:id="rId12"/>
    <p:sldId id="303" r:id="rId13"/>
    <p:sldId id="305" r:id="rId14"/>
    <p:sldId id="309" r:id="rId15"/>
    <p:sldId id="310" r:id="rId16"/>
    <p:sldId id="306" r:id="rId17"/>
    <p:sldId id="307" r:id="rId18"/>
    <p:sldId id="331" r:id="rId19"/>
    <p:sldId id="332" r:id="rId20"/>
    <p:sldId id="308" r:id="rId21"/>
    <p:sldId id="311" r:id="rId22"/>
    <p:sldId id="312" r:id="rId23"/>
    <p:sldId id="313" r:id="rId24"/>
    <p:sldId id="315" r:id="rId25"/>
    <p:sldId id="316" r:id="rId26"/>
    <p:sldId id="317" r:id="rId27"/>
    <p:sldId id="333" r:id="rId28"/>
    <p:sldId id="318" r:id="rId29"/>
    <p:sldId id="319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27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364" autoAdjust="0"/>
  </p:normalViewPr>
  <p:slideViewPr>
    <p:cSldViewPr>
      <p:cViewPr>
        <p:scale>
          <a:sx n="119" d="100"/>
          <a:sy n="119" d="100"/>
        </p:scale>
        <p:origin x="-1404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C53C-B82A-4351-B1EF-A4391C7B86A2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CE71-DBFB-4B75-8F10-14EC87FCE1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3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tidproject.org/Python_In_Manti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Mention this is done automatically on end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Use auto-complete or </a:t>
            </a:r>
            <a:r>
              <a:rPr lang="en-GB" dirty="0" err="1" smtClean="0"/>
              <a:t>genie_python</a:t>
            </a:r>
            <a:r>
              <a:rPr lang="en-GB" dirty="0" smtClean="0"/>
              <a:t> reference manual to look up</a:t>
            </a:r>
            <a:r>
              <a:rPr lang="en-GB" baseline="0" dirty="0" smtClean="0"/>
              <a:t> change commands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Get the attendees</a:t>
            </a:r>
            <a:r>
              <a:rPr lang="en-GB" baseline="0" dirty="0" smtClean="0"/>
              <a:t> to put the script in via the terminal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Address </a:t>
            </a:r>
            <a:r>
              <a:rPr lang="en-GB" dirty="0" err="1" smtClean="0"/>
              <a:t>genie_python</a:t>
            </a:r>
            <a:r>
              <a:rPr lang="en-GB" baseline="0" dirty="0" smtClean="0"/>
              <a:t> error for code outside functions – they do not need to worry about it for now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g.change_title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("Exercise 2")</a:t>
            </a:r>
          </a:p>
          <a:p>
            <a:pPr marL="0" indent="0">
              <a:buFontTx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dirty="0" err="1" smtClean="0"/>
              <a:t>g.begin</a:t>
            </a:r>
            <a:r>
              <a:rPr lang="en-GB" dirty="0" smtClean="0"/>
              <a:t>()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g.waitfor</a:t>
            </a:r>
            <a:r>
              <a:rPr lang="en-GB" dirty="0" smtClean="0"/>
              <a:t>(</a:t>
            </a:r>
            <a:r>
              <a:rPr lang="en-GB" dirty="0" err="1" smtClean="0"/>
              <a:t>uamps</a:t>
            </a:r>
            <a:r>
              <a:rPr lang="en-GB" dirty="0" smtClean="0"/>
              <a:t>=1, </a:t>
            </a:r>
            <a:r>
              <a:rPr lang="en-GB" dirty="0" err="1" smtClean="0"/>
              <a:t>max_wait</a:t>
            </a:r>
            <a:r>
              <a:rPr lang="en-GB" dirty="0" smtClean="0"/>
              <a:t>=10)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g.pause</a:t>
            </a:r>
            <a:r>
              <a:rPr lang="en-GB" dirty="0" smtClean="0"/>
              <a:t>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("MY_BLOCK", 5, </a:t>
            </a:r>
            <a:r>
              <a:rPr lang="en-GB" dirty="0" err="1" smtClean="0"/>
              <a:t>lowlimit</a:t>
            </a:r>
            <a:r>
              <a:rPr lang="en-GB" dirty="0" smtClean="0"/>
              <a:t>=1, </a:t>
            </a:r>
            <a:r>
              <a:rPr lang="en-GB" dirty="0" err="1" smtClean="0"/>
              <a:t>highlimit</a:t>
            </a:r>
            <a:r>
              <a:rPr lang="en-GB" dirty="0" smtClean="0"/>
              <a:t>=10, </a:t>
            </a:r>
            <a:r>
              <a:rPr lang="en-GB" dirty="0" err="1" smtClean="0"/>
              <a:t>runcontrol</a:t>
            </a:r>
            <a:r>
              <a:rPr lang="en-GB" dirty="0" smtClean="0"/>
              <a:t>=True)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g.resume</a:t>
            </a:r>
            <a:r>
              <a:rPr lang="en-GB" dirty="0" smtClean="0"/>
              <a:t>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(MY_BLOCK=20) 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print</a:t>
            </a:r>
            <a:r>
              <a:rPr lang="en-GB" baseline="0" dirty="0" smtClean="0"/>
              <a:t> </a:t>
            </a:r>
            <a:r>
              <a:rPr lang="en-GB" dirty="0" smtClean="0"/>
              <a:t>"The instrument {0} </a:t>
            </a:r>
            <a:r>
              <a:rPr lang="en-GB" dirty="0" err="1" smtClean="0"/>
              <a:t>waiting“.format</a:t>
            </a:r>
            <a:r>
              <a:rPr lang="en-GB" dirty="0" smtClean="0"/>
              <a:t>(“is” if </a:t>
            </a:r>
            <a:r>
              <a:rPr lang="en-GB" dirty="0" err="1" smtClean="0"/>
              <a:t>g.get_runstate</a:t>
            </a:r>
            <a:r>
              <a:rPr lang="en-GB" dirty="0" smtClean="0"/>
              <a:t>()=="WAITING“</a:t>
            </a:r>
            <a:r>
              <a:rPr lang="en-GB" baseline="0" dirty="0" smtClean="0"/>
              <a:t> else “is not”)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</a:t>
            </a:r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g.cget</a:t>
            </a:r>
            <a:r>
              <a:rPr lang="en-GB" dirty="0" smtClean="0"/>
              <a:t>("MY_BLOCK")['value']), 4, -1):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g.cset</a:t>
            </a:r>
            <a:r>
              <a:rPr lang="en-GB" dirty="0" smtClean="0"/>
              <a:t>(MY_BLOCK=</a:t>
            </a:r>
            <a:r>
              <a:rPr lang="en-GB" dirty="0" err="1" smtClean="0"/>
              <a:t>i</a:t>
            </a:r>
            <a:r>
              <a:rPr lang="en-GB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g.waitfor</a:t>
            </a:r>
            <a:r>
              <a:rPr lang="en-GB" dirty="0" smtClean="0"/>
              <a:t>(seconds=1)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g.end</a:t>
            </a:r>
            <a:r>
              <a:rPr lang="en-GB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what it means for scripts to be under version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control. Why is that good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this introductory course on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Python module that enables instrument control using Genie commands with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learn how to: Start and stop runs, get and set block information,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ipdate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details, call specialised instrument and user scripts, convert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old  Open GENIE scripts to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stage, the course aims to assist learning with exercises and worked examples.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assume a basic working knowledge of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cover data analysis. If you want to do analysis that can't be achieved with basic Python, we recommend the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Mantid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with Python training course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set_up_instrument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g.change</a:t>
            </a:r>
            <a:r>
              <a:rPr lang="en-GB" dirty="0" smtClean="0"/>
              <a:t>(title="My experiment", user="Adrian")</a:t>
            </a:r>
          </a:p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get_uamps_run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g.begin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period = </a:t>
            </a:r>
            <a:r>
              <a:rPr lang="en-GB" dirty="0" err="1" smtClean="0"/>
              <a:t>g.get_period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range(10):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	print "Total current after {0}s: {1}.format(i+1, </a:t>
            </a:r>
            <a:r>
              <a:rPr lang="en-GB" dirty="0" err="1" smtClean="0"/>
              <a:t>g.get_uamps</a:t>
            </a:r>
            <a:r>
              <a:rPr lang="en-GB" dirty="0" smtClean="0"/>
              <a:t>(period))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g.end</a:t>
            </a:r>
            <a:r>
              <a:rPr lang="en-GB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dirty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See https://github.com/ISISComputingGroup/IBEX_user_manual/wiki/genie_python-and-IBEX-%28Exercise-solutions%29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No ENDPROCEDURE</a:t>
            </a:r>
            <a:r>
              <a:rPr lang="en-GB" b="0" baseline="0" dirty="0" smtClean="0"/>
              <a:t> needed in Python, indentation makes it implicit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Arguments don’t need typing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 smtClean="0"/>
              <a:t>The endpoint</a:t>
            </a:r>
            <a:r>
              <a:rPr lang="en-GB" b="0" baseline="0" dirty="0" smtClean="0"/>
              <a:t> of Python’s range function is not inclusive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baseline="0" dirty="0" smtClean="0"/>
              <a:t>No ENDLOOP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No ENDIF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- Prepared some slides with info on (in black) and tasks to try (to green)</a:t>
            </a:r>
          </a:p>
          <a:p>
            <a:r>
              <a:rPr lang="en-GB" baseline="0" dirty="0" smtClean="0"/>
              <a:t>- You are in control this is to help you so can ignore slides. Ask questions whenever and you can choose the order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/>
              <a:t>- Today’s session is scheduled to last for 3 hours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Python is case sensitive and the arguments, apart from the block name, are in lower case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this step-by step with the attendees so they’re happy with the conversion process: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https://github.com/ISISComputingGroup/IBEX_user_manual/wiki/genie_python-and-IBEX-%28Converting-from- Open GENIE%29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use the value 10 for the number of minutes to wait, we've set it as a variable. That means if we change the value, we only need to change it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 minutes argument in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waitfor_time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 having to apply the conversion factor between minutes and seconds ourselves.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 syntax "...".format(arg1, arg2) to build our output strings. There are lots of ways to build strings in Python. Alternatively you can just use 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(arg1) + 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(arg2) + "..." but we like this way because it makes it easier to read and you don't have to remember to use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 to convert the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conversion steps at: https://github.com/ISISComputingGroup/IBEX_user_manual/wiki/genie_python-and-IBEX-%28Converting-from- Open GENIE%29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https://github.com/ISISComputingGroup/IBEX_user_manual/wiki/genie_python-and-IBEX-%28Exercise-solutions%29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quite straightforward.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attendees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actively think about the script they are writing, notably: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simplification “</a:t>
            </a:r>
            <a:r>
              <a:rPr lang="en-GB" dirty="0" err="1" smtClean="0"/>
              <a:t>setpoint</a:t>
            </a:r>
            <a:r>
              <a:rPr lang="en-GB" dirty="0" smtClean="0"/>
              <a:t> = (start + i*</a:t>
            </a:r>
            <a:r>
              <a:rPr lang="en-GB" dirty="0" err="1" smtClean="0"/>
              <a:t>step_size</a:t>
            </a:r>
            <a:r>
              <a:rPr lang="en-GB" dirty="0" smtClean="0"/>
              <a:t>) % 360” to avoid</a:t>
            </a:r>
            <a:r>
              <a:rPr lang="en-GB" baseline="0" dirty="0" smtClean="0"/>
              <a:t> needing to increment step size and do modulo in one step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mistake in the script people should spot. IF () OR () should be IF () AND ()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 manual and genie</a:t>
            </a:r>
            <a:r>
              <a:rPr lang="en-GB" baseline="0" dirty="0" smtClean="0"/>
              <a:t> python manual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67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way to run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commands is from the scripting perspective of the IBEX client.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open a scripting window: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IBEX client 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scripting perspective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exercise is mostly a warm up to make sure: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comfortable with their PC setup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server is running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prerequisite Python knowledge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Quick note about python 2/3.</a:t>
            </a:r>
            <a:endParaRPr lang="en-GB" baseline="0" smtClean="0"/>
          </a:p>
          <a:p>
            <a:endParaRPr lang="en-GB" baseline="0" smtClean="0"/>
          </a:p>
          <a:p>
            <a:r>
              <a:rPr lang="en-GB" baseline="0" smtClean="0"/>
              <a:t>This is just to make them aware of the changes that will be coming in the next couple of years but don’t get too deep into the technical differences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Functions accessed via the ``g`` namespace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You should have noticed immediately after you typed ``g.`` that an auto-complete window appeared: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window lists the available commands, and the arguments they take, in brackets.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 description of the highlighted functions and its arguments is also given.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list will be refined as you type more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This</a:t>
            </a:r>
            <a:r>
              <a:rPr lang="en-GB" baseline="0" dirty="0" smtClean="0"/>
              <a:t> should all be review of how arguments are passed to functions. They should know this.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Arguments are passed to functions as a comma-separated list within brackets.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Arguments may be named or not.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(spectrum=1,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and un-named arguments can be mixed but the named arguments must appear last.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arguments will be interpreted in the order of the function definition. Un-named arguments can be in any order. So ``</a:t>
            </a:r>
            <a:r>
              <a:rPr lang="en-GB" dirty="0" err="1" smtClean="0"/>
              <a:t>g.add_spectrum</a:t>
            </a:r>
            <a:r>
              <a:rPr lang="en-GB" dirty="0" smtClean="0"/>
              <a:t>(period=2, spectrum=1)`` would be valid but ``</a:t>
            </a:r>
            <a:r>
              <a:rPr lang="en-GB" dirty="0" err="1" smtClean="0"/>
              <a:t>g.add_spectrum</a:t>
            </a:r>
            <a:r>
              <a:rPr lang="en-GB" dirty="0" smtClean="0"/>
              <a:t>(2, spectrum=1)`` would not.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Some arguments may be defaulted in which case they do not need to be included in the argument list.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(1)`` is equivalent to ``</a:t>
            </a:r>
            <a:r>
              <a:rPr lang="en-GB" dirty="0" err="1" smtClean="0"/>
              <a:t>g.add_spectrum</a:t>
            </a:r>
            <a:r>
              <a:rPr lang="en-GB" dirty="0" smtClean="0"/>
              <a:t>(1, 1)``.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following three calls are all equivalent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(False)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(verbose=False)</a:t>
            </a:r>
          </a:p>
          <a:p>
            <a:pPr marL="171450" lvl="0" indent="-171450">
              <a:buFontTx/>
              <a:buChar char="-"/>
            </a:pPr>
            <a:r>
              <a:rPr lang="en-GB" dirty="0" smtClean="0"/>
              <a:t>I</a:t>
            </a:r>
            <a:r>
              <a:rPr lang="en-GB" baseline="0" dirty="0" smtClean="0"/>
              <a:t> would pick the first if I never want verbose output, I would choose the latter if I sometimes wanted verbose output and wanted to make my choice explicit. I would use the final syntax if the script was being read/modified by a novice user unfamiliar with what the argument is likely to mean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Run</a:t>
            </a:r>
            <a:r>
              <a:rPr lang="en-GB" baseline="0" dirty="0" smtClean="0"/>
              <a:t> through the basic run state commands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Warn</a:t>
            </a:r>
            <a:r>
              <a:rPr lang="en-GB" baseline="0" dirty="0" smtClean="0"/>
              <a:t> users </a:t>
            </a:r>
            <a:r>
              <a:rPr lang="en-GB" dirty="0" smtClean="0"/>
              <a:t>not to assume the resultant state when using these commands. For example, you may run ``</a:t>
            </a:r>
            <a:r>
              <a:rPr lang="en-GB" dirty="0" err="1" smtClean="0"/>
              <a:t>g.begin</a:t>
            </a:r>
            <a:r>
              <a:rPr lang="en-GB" dirty="0" smtClean="0"/>
              <a:t>()`` and then expect the instrument to be running. That may be true, but it could also be waiting, vetoing, or still setup. It's a good idea to put checks into your scripts that you've reached the expected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(seconds=10)``. Wait for 10 seconds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(minutes=10)``. Wait for 10 minutes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g.waitfor_uamps</a:t>
            </a:r>
            <a:r>
              <a:rPr lang="en-GB" dirty="0" smtClean="0"/>
              <a:t>(10)``. Wait for the total received current to reach 10 </a:t>
            </a:r>
            <a:r>
              <a:rPr lang="en-GB" dirty="0" err="1" smtClean="0"/>
              <a:t>uamps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g.waitfor_block</a:t>
            </a:r>
            <a:r>
              <a:rPr lang="en-GB" dirty="0" smtClean="0"/>
              <a:t>(block="MY_BLOCK", </a:t>
            </a:r>
            <a:r>
              <a:rPr lang="en-GB" dirty="0" err="1" smtClean="0"/>
              <a:t>lowlimit</a:t>
            </a:r>
            <a:r>
              <a:rPr lang="en-GB" dirty="0" smtClean="0"/>
              <a:t>=10)``. Wait for the block "MY_BLOCK" to be greater than or equal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6F2D-3BE0-4D50-ABC4-670ADDD5AA41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AD5B-4B07-4BEE-8E2A-7B226BE78F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17D1-C6D6-4BEF-B0C8-5CCF813AA6F7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E1FB-D798-4745-947F-69739FEA18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4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41F-5725-493E-951D-1F77D5F4827D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B3E4-F4D7-4168-8235-33E3AD0DF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35AE-1511-422B-B340-11F73645775D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C2A1-9770-416C-A6C8-5EE4A9E2A4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CD39-D622-464F-91CE-B55592B34520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6B81-AA55-4E0D-BEF0-ADFF4CAC9E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0BBB-28EA-4D6F-87B2-C29B30C4F18A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27F3-8673-4DB8-9A95-3FCCF6986B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03D-3B9B-4C02-9336-D635967E5F5C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736-26DB-4A88-8CED-9BFE43CAE7C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9B2C-A02D-4EA3-BD75-CDC4103043C2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57C3-C627-4B31-9D56-CF2D6547E7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5D7E-B0C8-44D7-9A84-28D0E0034AE2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D5B0-ABFB-4F35-8012-9ECB8FA7DB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6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C8A-8797-4B9B-9B56-FBA5AE36ECF6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7B8A-7682-4436-8EDC-CA20DE076E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1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D419-C04C-469E-AA83-0B47896FFCFB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D9A3-7015-437D-A143-8703ECD588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CD38F-1821-465A-96EA-49DD4AC10D9B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EF482-4009-468A-80CD-4FF36BAA09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SComputingGroup/ibex_user_manual/wik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dow.nd.rl.ac.uk/genie_python/sphinx/genie_python.html" TargetMode="External"/><Relationship Id="rId5" Type="http://schemas.openxmlformats.org/officeDocument/2006/relationships/hyperlink" Target="http://shadow.nd.rl.ac.uk/ibex_user_manual/genie_python-and-Ibex-(Introduction)" TargetMode="External"/><Relationship Id="rId4" Type="http://schemas.openxmlformats.org/officeDocument/2006/relationships/hyperlink" Target="http://shadow.nd.rl.ac.uk/ibex_user_manual/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449660"/>
          </a:xfrm>
        </p:spPr>
        <p:txBody>
          <a:bodyPr/>
          <a:lstStyle/>
          <a:p>
            <a:r>
              <a:rPr lang="en-GB" sz="3600" b="1" dirty="0" err="1" smtClean="0">
                <a:solidFill>
                  <a:schemeClr val="tx1"/>
                </a:solidFill>
              </a:rPr>
              <a:t>genie_python</a:t>
            </a:r>
            <a:r>
              <a:rPr lang="en-GB" sz="3600" b="1" dirty="0" smtClean="0">
                <a:solidFill>
                  <a:schemeClr val="tx1"/>
                </a:solidFill>
              </a:rPr>
              <a:t> and IBEX</a:t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dirty="0" smtClean="0"/>
              <a:t>Experimental Controls Team</a:t>
            </a:r>
            <a:br>
              <a:rPr lang="en-GB" dirty="0" smtClean="0"/>
            </a:br>
            <a:r>
              <a:rPr lang="en-GB" dirty="0" smtClean="0"/>
              <a:t>ISIS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Update and store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You can update and store DAE results </a:t>
            </a:r>
            <a:r>
              <a:rPr lang="en-GB" sz="2800" dirty="0" smtClean="0"/>
              <a:t>using: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g.updatestore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Save a snapshot of </a:t>
            </a:r>
            <a:r>
              <a:rPr lang="en-GB" sz="2800" dirty="0"/>
              <a:t>data from the DAE into </a:t>
            </a:r>
            <a:r>
              <a:rPr lang="en-GB" sz="2800" dirty="0" smtClean="0"/>
              <a:t>memory and store it to disk without having to end the current run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Experiment setup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change various elements of the experiment setup using </a:t>
            </a:r>
            <a:r>
              <a:rPr lang="en-GB" i="1" dirty="0" err="1"/>
              <a:t>genie_python</a:t>
            </a:r>
            <a:r>
              <a:rPr lang="en-GB" dirty="0"/>
              <a:t>. For example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g.change_tcb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time channel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g.change_tables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wiring, spectra and detector table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g.change_monitor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monitor to a specified spectrum and </a:t>
            </a:r>
            <a:r>
              <a:rPr lang="en-GB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If you use the following commands, you can stop a run from starting while you’re still applying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g.change_start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Marks the start of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g.change_finish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Marks that the current set of changes is complete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Experiment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change various experiment details with </a:t>
            </a:r>
            <a:r>
              <a:rPr lang="en-GB" dirty="0" smtClean="0"/>
              <a:t>one of the</a:t>
            </a:r>
            <a:r>
              <a:rPr lang="en-GB" i="1" dirty="0" smtClean="0"/>
              <a:t> “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i="1" dirty="0" smtClean="0"/>
              <a:t>”</a:t>
            </a:r>
            <a:r>
              <a:rPr lang="en-GB" dirty="0"/>
              <a:t> </a:t>
            </a:r>
            <a:r>
              <a:rPr lang="en-GB" dirty="0" smtClean="0"/>
              <a:t>functions:</a:t>
            </a:r>
          </a:p>
          <a:p>
            <a:pPr lvl="1"/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("New title")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g.change_user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(“Adrian and John")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g.change_rb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lvl="1"/>
            <a:endParaRPr lang="en-GB" i="1" dirty="0" smtClean="0"/>
          </a:p>
          <a:p>
            <a:r>
              <a:rPr lang="en-GB" sz="2000" i="1" dirty="0" smtClean="0">
                <a:solidFill>
                  <a:srgbClr val="00B050"/>
                </a:solidFill>
              </a:rPr>
              <a:t>What </a:t>
            </a:r>
            <a:r>
              <a:rPr lang="en-GB" sz="2000" i="1" dirty="0">
                <a:solidFill>
                  <a:srgbClr val="00B050"/>
                </a:solidFill>
              </a:rPr>
              <a:t>other “change” commands are there?</a:t>
            </a:r>
          </a:p>
          <a:p>
            <a:pPr lvl="1"/>
            <a:endParaRPr lang="en-GB" i="1" dirty="0" smtClean="0"/>
          </a:p>
          <a:p>
            <a:r>
              <a:rPr lang="en-GB" dirty="0" smtClean="0"/>
              <a:t>You can get properties using the equivalent </a:t>
            </a:r>
            <a:r>
              <a:rPr lang="en-GB" i="1" dirty="0" smtClean="0"/>
              <a:t>“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i="1" dirty="0" smtClean="0"/>
              <a:t>” </a:t>
            </a:r>
            <a:r>
              <a:rPr lang="en-GB" dirty="0" smtClean="0"/>
              <a:t>command: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g.get_title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g.get_rb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516" y="1402904"/>
            <a:ext cx="87129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Only start if we're in the correct state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"SETUP"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that the run has started successfully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function that does the sequence of     		  #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 associated with the run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Doing experimental stuff"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"Could not reach a running state"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0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get_blocks</a:t>
            </a:r>
            <a:r>
              <a:rPr lang="en-GB" sz="1400" dirty="0"/>
              <a:t>: Gets a list of the currently available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cshow</a:t>
            </a:r>
            <a:r>
              <a:rPr lang="en-GB" sz="1400" dirty="0"/>
              <a:t>: Shows the properties of a named block/all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given a name (e.g. MY_BLOCK) it will return a string containing properties of the </a:t>
            </a:r>
            <a:r>
              <a:rPr lang="en-GB" sz="1400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If </a:t>
            </a:r>
            <a:r>
              <a:rPr lang="en-GB" sz="1400" dirty="0"/>
              <a:t>called without arguments, it will show the same information for all blocks, with each block on a new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cget</a:t>
            </a:r>
            <a:r>
              <a:rPr lang="en-GB" sz="1400" dirty="0"/>
              <a:t>: Gets properties of a named block as a dictionary of </a:t>
            </a:r>
            <a:r>
              <a:rPr lang="en-GB" sz="1400" dirty="0" smtClean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Unlike</a:t>
            </a:r>
            <a:r>
              <a:rPr lang="en-GB" sz="1400" dirty="0"/>
              <a:t> 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cshow</a:t>
            </a:r>
            <a:r>
              <a:rPr lang="en-GB" sz="1400" dirty="0"/>
              <a:t>, a block name must be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Properties can be accessed as standard </a:t>
            </a:r>
            <a:r>
              <a:rPr lang="en-GB" sz="1400" dirty="0" smtClean="0"/>
              <a:t>Python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</a:t>
            </a:r>
            <a:r>
              <a:rPr lang="en-GB" sz="1400" dirty="0"/>
              <a:t>: Sets the value for a particular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Assumes that either a </a:t>
            </a:r>
            <a:r>
              <a:rPr lang="en-GB" sz="1400" dirty="0" err="1"/>
              <a:t>setpoint</a:t>
            </a:r>
            <a:r>
              <a:rPr lang="en-GB" sz="1400" dirty="0"/>
              <a:t> exists for the underlying value or the block itself points at a </a:t>
            </a:r>
            <a:r>
              <a:rPr lang="en-GB" sz="1400" dirty="0" err="1"/>
              <a:t>setpoint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Can be called with block names as named arguments. This is useful for setting multiple blocks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(MY_BLOCK=1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MY_OTHER_BLOCK=2)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block can also be passed in by name. This is useful when setting advanced block properties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00B050"/>
                </a:solidFill>
              </a:rPr>
              <a:t>Try using the above commands to get and set the value of the blocks in the current configuration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scripts are files with the extension .</a:t>
            </a:r>
            <a:r>
              <a:rPr lang="en-GB" dirty="0" err="1"/>
              <a:t>py</a:t>
            </a: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</a:t>
            </a:r>
            <a:r>
              <a:rPr lang="en-GB" dirty="0" smtClean="0"/>
              <a:t>complex code easier to edit and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Scripts can use any Python and </a:t>
            </a:r>
            <a:r>
              <a:rPr lang="en-GB" i="1" dirty="0" err="1"/>
              <a:t>genie_python</a:t>
            </a:r>
            <a:r>
              <a:rPr lang="en-GB" dirty="0"/>
              <a:t> functionality that </a:t>
            </a:r>
            <a:r>
              <a:rPr lang="en-GB" dirty="0" smtClean="0"/>
              <a:t>you have </a:t>
            </a:r>
            <a:r>
              <a:rPr lang="en-GB" dirty="0"/>
              <a:t>already </a:t>
            </a:r>
            <a:r>
              <a:rPr lang="en-GB" dirty="0" smtClean="0"/>
              <a:t>learnt.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types of scripts in IBEX: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/>
              <a:t>Instrument scripts</a:t>
            </a:r>
            <a:r>
              <a:rPr lang="en-GB" dirty="0"/>
              <a:t>. Aimed at instrument scientists, </a:t>
            </a:r>
            <a:r>
              <a:rPr lang="en-GB" dirty="0" smtClean="0"/>
              <a:t>or instrument-specific </a:t>
            </a:r>
            <a:r>
              <a:rPr lang="en-GB" dirty="0"/>
              <a:t>functions that multiple users may wish to access</a:t>
            </a:r>
            <a:r>
              <a:rPr lang="en-GB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User scripts</a:t>
            </a:r>
            <a:r>
              <a:rPr lang="en-GB" dirty="0"/>
              <a:t>. Specific users need for particular experiments.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User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021353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User scripts are located in </a:t>
            </a:r>
            <a:r>
              <a:rPr lang="en-GB" sz="2400" b="1" i="1" dirty="0" smtClean="0"/>
              <a:t>C</a:t>
            </a:r>
            <a:r>
              <a:rPr lang="en-GB" sz="2400" b="1" i="1" dirty="0" smtClean="0"/>
              <a:t>:\Scripts\</a:t>
            </a:r>
            <a:endParaRPr lang="en-GB" sz="2400" b="1" i="1" dirty="0" smtClean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Many editors available. We like 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</a:t>
            </a:r>
            <a:r>
              <a:rPr lang="en-GB" sz="2400" dirty="0"/>
              <a:t>loaded by using the 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2400" dirty="0"/>
              <a:t>function, e.g.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(‘run_my_experiment.py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looks automatically in </a:t>
            </a:r>
            <a:r>
              <a:rPr lang="en-GB" sz="2400" i="1" dirty="0" smtClean="0"/>
              <a:t>C:\Scripts\</a:t>
            </a:r>
            <a:r>
              <a:rPr lang="en-GB" sz="2400" i="1" dirty="0" smtClean="0"/>
              <a:t>.</a:t>
            </a:r>
            <a:r>
              <a:rPr lang="en-GB" sz="2400" i="1" dirty="0" smtClean="0"/>
              <a:t> </a:t>
            </a:r>
            <a:r>
              <a:rPr lang="en-GB" sz="2400" dirty="0"/>
              <a:t>A full path can be given for other locations</a:t>
            </a:r>
          </a:p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</a:t>
            </a:r>
            <a:r>
              <a:rPr lang="en-GB" dirty="0" smtClean="0">
                <a:solidFill>
                  <a:srgbClr val="00B050"/>
                </a:solidFill>
              </a:rPr>
              <a:t>example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62"/>
            <a:ext cx="4896544" cy="529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78335" y="1628800"/>
            <a:ext cx="37656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Create </a:t>
            </a:r>
            <a:r>
              <a:rPr lang="en-GB" dirty="0">
                <a:solidFill>
                  <a:srgbClr val="00B050"/>
                </a:solidFill>
              </a:rPr>
              <a:t>script </a:t>
            </a:r>
            <a:r>
              <a:rPr lang="en-GB" i="1" dirty="0" smtClean="0">
                <a:solidFill>
                  <a:srgbClr val="00B050"/>
                </a:solidFill>
              </a:rPr>
              <a:t>example_script.py </a:t>
            </a:r>
            <a:r>
              <a:rPr lang="en-GB" dirty="0" smtClean="0">
                <a:solidFill>
                  <a:srgbClr val="00B050"/>
                </a:solidFill>
              </a:rPr>
              <a:t>in </a:t>
            </a:r>
            <a:r>
              <a:rPr lang="en-GB" i="1" dirty="0" smtClean="0">
                <a:solidFill>
                  <a:srgbClr val="00B050"/>
                </a:solidFill>
              </a:rPr>
              <a:t>C:\Scripts\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Enter the code shown on the left</a:t>
            </a: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Load your script using the </a:t>
            </a:r>
            <a:r>
              <a:rPr lang="en-GB" dirty="0" err="1">
                <a:solidFill>
                  <a:srgbClr val="00B050"/>
                </a:solidFill>
              </a:rPr>
              <a:t>load_script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773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Create a user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Change the title of the run to </a:t>
            </a:r>
            <a:r>
              <a:rPr lang="en-GB" sz="2000" b="1" dirty="0" smtClean="0">
                <a:solidFill>
                  <a:srgbClr val="00B050"/>
                </a:solidFill>
              </a:rPr>
              <a:t>Exercise </a:t>
            </a:r>
            <a:r>
              <a:rPr lang="en-GB" sz="2000" b="1" dirty="0" smtClean="0">
                <a:solidFill>
                  <a:srgbClr val="00B050"/>
                </a:solidFill>
              </a:rPr>
              <a:t>1</a:t>
            </a:r>
            <a:endParaRPr lang="en-GB" sz="20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Start </a:t>
            </a:r>
            <a:r>
              <a:rPr lang="en-GB" sz="2000" dirty="0">
                <a:solidFill>
                  <a:srgbClr val="00B050"/>
                </a:solidFill>
              </a:rPr>
              <a:t>a </a:t>
            </a:r>
            <a:r>
              <a:rPr lang="en-GB" sz="2000" dirty="0" smtClean="0">
                <a:solidFill>
                  <a:srgbClr val="00B050"/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Wait </a:t>
            </a:r>
            <a:r>
              <a:rPr lang="en-GB" sz="2000" dirty="0">
                <a:solidFill>
                  <a:srgbClr val="00B050"/>
                </a:solidFill>
              </a:rPr>
              <a:t>for 1 </a:t>
            </a:r>
            <a:r>
              <a:rPr lang="en-GB" sz="2000" dirty="0" err="1">
                <a:solidFill>
                  <a:srgbClr val="00B050"/>
                </a:solidFill>
              </a:rPr>
              <a:t>uamps</a:t>
            </a:r>
            <a:r>
              <a:rPr lang="en-GB" sz="2000" dirty="0">
                <a:solidFill>
                  <a:srgbClr val="00B050"/>
                </a:solidFill>
              </a:rPr>
              <a:t> (maximum wait 10 seconds) before pausing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Set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to 5, with a high limit of 10, a low limit of 1 and put it under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Resume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Set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to 20 and confirm (using </a:t>
            </a:r>
            <a:r>
              <a:rPr lang="en-GB" sz="2000" dirty="0" err="1">
                <a:solidFill>
                  <a:srgbClr val="00B050"/>
                </a:solidFill>
              </a:rPr>
              <a:t>genie_python</a:t>
            </a:r>
            <a:r>
              <a:rPr lang="en-GB" sz="2000" dirty="0">
                <a:solidFill>
                  <a:srgbClr val="00B050"/>
                </a:solidFill>
              </a:rPr>
              <a:t>) that the instrument has entered a waiting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Decrease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down in steps of 1 until it reaches 10. Wait for 1 second between steps. Notice how the run state changes back to running when the block value drops below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End the </a:t>
            </a:r>
            <a:r>
              <a:rPr lang="en-GB" sz="2000" dirty="0" smtClean="0">
                <a:solidFill>
                  <a:srgbClr val="00B050"/>
                </a:solidFill>
              </a:rPr>
              <a:t>run</a:t>
            </a:r>
          </a:p>
          <a:p>
            <a:r>
              <a:rPr lang="en-GB" sz="2000" i="1" dirty="0" smtClean="0">
                <a:solidFill>
                  <a:srgbClr val="00B050"/>
                </a:solidFill>
              </a:rPr>
              <a:t>[20 minutes]</a:t>
            </a:r>
            <a:endParaRPr lang="en-GB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Instrument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58064"/>
            <a:ext cx="8892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Instrument scripts </a:t>
            </a:r>
            <a:r>
              <a:rPr lang="en-GB" dirty="0" smtClean="0"/>
              <a:t>are located </a:t>
            </a:r>
            <a:r>
              <a:rPr lang="en-GB" dirty="0"/>
              <a:t>in: 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i="1" dirty="0"/>
              <a:t>C:\</a:t>
            </a:r>
            <a:r>
              <a:rPr lang="en-GB" i="1" dirty="0" smtClean="0"/>
              <a:t>Instrument\Settings\config\&lt;Instrument name&gt;\</a:t>
            </a:r>
            <a:r>
              <a:rPr lang="en-GB" i="1" dirty="0" smtClean="0"/>
              <a:t>Python\</a:t>
            </a:r>
            <a:r>
              <a:rPr lang="en-GB" i="1" dirty="0" err="1" smtClean="0"/>
              <a:t>inst</a:t>
            </a:r>
            <a:r>
              <a:rPr lang="en-GB" i="1" dirty="0" smtClean="0"/>
              <a:t>\</a:t>
            </a:r>
            <a:endParaRPr lang="en-GB" i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IBEX </a:t>
            </a:r>
            <a:r>
              <a:rPr lang="en-GB" dirty="0"/>
              <a:t>puts all </a:t>
            </a:r>
            <a:r>
              <a:rPr lang="en-GB" dirty="0" smtClean="0"/>
              <a:t>Instrument </a:t>
            </a:r>
            <a:r>
              <a:rPr lang="en-GB" dirty="0"/>
              <a:t>scripts under version </a:t>
            </a:r>
            <a:r>
              <a:rPr lang="en-GB" dirty="0" smtClean="0"/>
              <a:t>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Instrument </a:t>
            </a:r>
            <a:r>
              <a:rPr lang="en-GB" dirty="0"/>
              <a:t>scripts are loaded automatically when you open the scripting </a:t>
            </a:r>
            <a:r>
              <a:rPr lang="en-GB" dirty="0" smtClean="0"/>
              <a:t>perspective, or by calling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Instrument scripts should start with 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genie_python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genie as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GB" dirty="0" smtClean="0"/>
              <a:t>(otherwise </a:t>
            </a:r>
            <a:r>
              <a:rPr lang="en-GB" dirty="0" err="1" smtClean="0"/>
              <a:t>genie_python</a:t>
            </a:r>
            <a:r>
              <a:rPr lang="en-GB" dirty="0" smtClean="0"/>
              <a:t> commands will not be available)</a:t>
            </a:r>
            <a:endParaRPr lang="en-GB" dirty="0"/>
          </a:p>
          <a:p>
            <a:endParaRPr lang="en-GB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Create an </a:t>
            </a:r>
            <a:r>
              <a:rPr lang="en-GB" b="1" dirty="0" smtClean="0">
                <a:solidFill>
                  <a:srgbClr val="00B050"/>
                </a:solidFill>
              </a:rPr>
              <a:t>instrument </a:t>
            </a:r>
            <a:r>
              <a:rPr lang="en-GB" b="1" dirty="0">
                <a:solidFill>
                  <a:srgbClr val="00B050"/>
                </a:solidFill>
              </a:rPr>
              <a:t>script </a:t>
            </a:r>
            <a:r>
              <a:rPr lang="en-GB" i="1" dirty="0" smtClean="0">
                <a:solidFill>
                  <a:srgbClr val="00B050"/>
                </a:solidFill>
              </a:rPr>
              <a:t>set_up_instrument.py</a:t>
            </a:r>
            <a:r>
              <a:rPr lang="en-GB" dirty="0" smtClean="0">
                <a:solidFill>
                  <a:srgbClr val="00B050"/>
                </a:solidFill>
              </a:rPr>
              <a:t> in </a:t>
            </a:r>
            <a:r>
              <a:rPr lang="en-GB" i="1" dirty="0" smtClean="0">
                <a:solidFill>
                  <a:srgbClr val="00B050"/>
                </a:solidFill>
              </a:rPr>
              <a:t>C:\Instrument\Settings\config\&lt;Instrument Name&gt;\Python\</a:t>
            </a:r>
            <a:r>
              <a:rPr lang="en-GB" i="1" dirty="0" err="1" smtClean="0">
                <a:solidFill>
                  <a:srgbClr val="00B050"/>
                </a:solidFill>
              </a:rPr>
              <a:t>inst</a:t>
            </a:r>
            <a:r>
              <a:rPr lang="en-GB" i="1" dirty="0" smtClean="0">
                <a:solidFill>
                  <a:srgbClr val="00B050"/>
                </a:solidFill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In it, set the run title to a title of your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Try loading the script using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B050"/>
                </a:solidFill>
              </a:rPr>
              <a:t>. What does it say?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Add the import for </a:t>
            </a:r>
            <a:r>
              <a:rPr lang="en-GB" dirty="0" err="1" smtClean="0">
                <a:solidFill>
                  <a:srgbClr val="00B050"/>
                </a:solidFill>
              </a:rPr>
              <a:t>genie_python</a:t>
            </a:r>
            <a:r>
              <a:rPr lang="en-GB" dirty="0" smtClean="0">
                <a:solidFill>
                  <a:srgbClr val="00B050"/>
                </a:solidFill>
              </a:rPr>
              <a:t> and load the script again</a:t>
            </a:r>
            <a:endParaRPr lang="en-GB" i="1" dirty="0" smtClean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[5 </a:t>
            </a:r>
            <a:r>
              <a:rPr lang="en-GB" i="1" dirty="0">
                <a:solidFill>
                  <a:srgbClr val="00B050"/>
                </a:solidFill>
              </a:rPr>
              <a:t>m</a:t>
            </a:r>
            <a:r>
              <a:rPr lang="en-GB" i="1" dirty="0" smtClean="0">
                <a:solidFill>
                  <a:srgbClr val="00B050"/>
                </a:solidFill>
              </a:rPr>
              <a:t>inutes</a:t>
            </a:r>
            <a:r>
              <a:rPr lang="en-GB" i="1" dirty="0" smtClean="0">
                <a:solidFill>
                  <a:srgbClr val="00B050"/>
                </a:solidFill>
              </a:rPr>
              <a:t>]</a:t>
            </a:r>
            <a:endParaRPr lang="en-GB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Getting started</a:t>
            </a:r>
          </a:p>
          <a:p>
            <a:r>
              <a:rPr lang="en-GB" dirty="0" smtClean="0"/>
              <a:t>Common commands</a:t>
            </a:r>
          </a:p>
          <a:p>
            <a:r>
              <a:rPr lang="en-GB" dirty="0" smtClean="0"/>
              <a:t>Scripting</a:t>
            </a:r>
          </a:p>
          <a:p>
            <a:r>
              <a:rPr lang="en-GB" dirty="0" smtClean="0"/>
              <a:t>Converting from  Open GENIE</a:t>
            </a:r>
          </a:p>
        </p:txBody>
      </p:sp>
    </p:spTree>
    <p:extLst>
      <p:ext uri="{BB962C8B-B14F-4D97-AF65-F5344CB8AC3E}">
        <p14:creationId xmlns:p14="http://schemas.microsoft.com/office/powerpoint/2010/main" val="2104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5679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We </a:t>
            </a:r>
            <a:r>
              <a:rPr lang="en-GB" sz="1600" dirty="0" smtClean="0"/>
              <a:t>recommend </a:t>
            </a:r>
            <a:r>
              <a:rPr lang="en-GB" sz="1600" dirty="0"/>
              <a:t>all executable code within a script should be contained within functions and classes. For example</a:t>
            </a:r>
            <a:r>
              <a:rPr lang="en-GB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050"/>
                </a:solidFill>
              </a:rPr>
              <a:t>Update </a:t>
            </a:r>
            <a:r>
              <a:rPr lang="en-GB" sz="1600" dirty="0">
                <a:solidFill>
                  <a:srgbClr val="00B050"/>
                </a:solidFill>
              </a:rPr>
              <a:t>your instrument script, </a:t>
            </a:r>
            <a:r>
              <a:rPr lang="en-GB" sz="1600" i="1" dirty="0">
                <a:solidFill>
                  <a:srgbClr val="00B050"/>
                </a:solidFill>
              </a:rPr>
              <a:t>set_up_instrument.py</a:t>
            </a:r>
            <a:r>
              <a:rPr lang="en-GB" sz="1600" dirty="0">
                <a:solidFill>
                  <a:srgbClr val="00B050"/>
                </a:solidFill>
              </a:rPr>
              <a:t>, so that it contains a single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The function should be called "</a:t>
            </a:r>
            <a:r>
              <a:rPr lang="en-GB" sz="1600" dirty="0" err="1">
                <a:solidFill>
                  <a:srgbClr val="00B050"/>
                </a:solidFill>
              </a:rPr>
              <a:t>set_up_instrument</a:t>
            </a:r>
            <a:r>
              <a:rPr lang="en-GB" sz="1600" dirty="0">
                <a:solidFill>
                  <a:srgbClr val="00B050"/>
                </a:solidFill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It should set the title to "My experiment"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It should set the username to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050"/>
                </a:solidFill>
              </a:rPr>
              <a:t>Create a </a:t>
            </a:r>
            <a:r>
              <a:rPr lang="en-GB" sz="1600" b="1" dirty="0" smtClean="0">
                <a:solidFill>
                  <a:srgbClr val="00B050"/>
                </a:solidFill>
              </a:rPr>
              <a:t>user </a:t>
            </a:r>
            <a:r>
              <a:rPr lang="en-GB" sz="1600" b="1" dirty="0">
                <a:solidFill>
                  <a:srgbClr val="00B050"/>
                </a:solidFill>
              </a:rPr>
              <a:t>script</a:t>
            </a:r>
            <a:r>
              <a:rPr lang="en-GB" sz="1600" dirty="0">
                <a:solidFill>
                  <a:srgbClr val="00B050"/>
                </a:solidFill>
              </a:rPr>
              <a:t>,</a:t>
            </a:r>
            <a:r>
              <a:rPr lang="en-GB" sz="1600" i="1" dirty="0">
                <a:solidFill>
                  <a:srgbClr val="00B050"/>
                </a:solidFill>
              </a:rPr>
              <a:t> run_my_experiment.py</a:t>
            </a:r>
            <a:r>
              <a:rPr lang="en-GB" sz="1600" dirty="0">
                <a:solidFill>
                  <a:srgbClr val="00B050"/>
                </a:solidFill>
              </a:rPr>
              <a:t> which contains a function that does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Begins the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Prints the current </a:t>
            </a:r>
            <a:r>
              <a:rPr lang="en-GB" sz="1600" dirty="0" err="1">
                <a:solidFill>
                  <a:srgbClr val="00B050"/>
                </a:solidFill>
              </a:rPr>
              <a:t>uamps</a:t>
            </a:r>
            <a:r>
              <a:rPr lang="en-GB" sz="1600" dirty="0">
                <a:solidFill>
                  <a:srgbClr val="00B050"/>
                </a:solidFill>
              </a:rPr>
              <a:t> for the current period over 10 seconds at 1 second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Ends the </a:t>
            </a:r>
            <a:r>
              <a:rPr lang="en-GB" sz="1600" dirty="0" smtClean="0">
                <a:solidFill>
                  <a:srgbClr val="00B050"/>
                </a:solidFill>
              </a:rPr>
              <a:t>run</a:t>
            </a:r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i="1" dirty="0" smtClean="0">
                <a:solidFill>
                  <a:srgbClr val="00B050"/>
                </a:solidFill>
              </a:rPr>
              <a:t>[15 minutes]</a:t>
            </a:r>
            <a:endParaRPr lang="en-GB" sz="1600" i="1" dirty="0">
              <a:solidFill>
                <a:srgbClr val="00B05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438" y="2329716"/>
            <a:ext cx="903649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(arg1, arg2):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first argument is {}, the second argument is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.format(arg1,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arg2))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5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Run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</a:t>
            </a:r>
            <a:r>
              <a:rPr lang="en-GB" sz="2400" dirty="0" smtClean="0"/>
              <a:t>nstrument script functions can be called with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inst.[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/>
              <a:t>,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inst.my_method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IBEX </a:t>
            </a:r>
            <a:r>
              <a:rPr lang="en-GB" sz="2400" dirty="0"/>
              <a:t>scripting perspective will provide auto-completion for instrument methods so you can see what is </a:t>
            </a:r>
            <a:r>
              <a:rPr lang="en-GB" sz="2400" dirty="0" smtClean="0"/>
              <a:t>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instrument </a:t>
            </a:r>
            <a:r>
              <a:rPr lang="en-GB" sz="2400" dirty="0" smtClean="0">
                <a:solidFill>
                  <a:srgbClr val="00B050"/>
                </a:solidFill>
              </a:rPr>
              <a:t>function </a:t>
            </a:r>
            <a:r>
              <a:rPr lang="en-GB" sz="2400" dirty="0">
                <a:solidFill>
                  <a:srgbClr val="00B050"/>
                </a:solidFill>
              </a:rPr>
              <a:t>you </a:t>
            </a:r>
            <a:r>
              <a:rPr lang="en-GB" sz="2400" dirty="0" smtClean="0">
                <a:solidFill>
                  <a:srgbClr val="00B050"/>
                </a:solidFill>
              </a:rPr>
              <a:t>wrote earlier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Run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Functions loaded from user scripts using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en-GB" sz="2400" dirty="0"/>
              <a:t> </a:t>
            </a:r>
            <a:r>
              <a:rPr lang="en-GB" sz="2400" dirty="0" smtClean="0"/>
              <a:t>will </a:t>
            </a:r>
            <a:r>
              <a:rPr lang="en-GB" sz="2400" dirty="0"/>
              <a:t>be available to call like any other </a:t>
            </a:r>
            <a:r>
              <a:rPr lang="en-GB" sz="2400" dirty="0" smtClean="0"/>
              <a:t>function</a:t>
            </a:r>
            <a:r>
              <a:rPr lang="en-GB" sz="2400" dirty="0"/>
              <a:t>. For </a:t>
            </a:r>
            <a:r>
              <a:rPr lang="en-GB" sz="2400" dirty="0" smtClean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</a:t>
            </a:r>
            <a:r>
              <a:rPr lang="en-GB" sz="2400" dirty="0" smtClean="0">
                <a:solidFill>
                  <a:srgbClr val="00B050"/>
                </a:solidFill>
              </a:rPr>
              <a:t>user </a:t>
            </a:r>
            <a:r>
              <a:rPr lang="en-GB" sz="2400" dirty="0">
                <a:solidFill>
                  <a:srgbClr val="00B050"/>
                </a:solidFill>
              </a:rPr>
              <a:t>function you wrote </a:t>
            </a:r>
            <a:r>
              <a:rPr lang="en-GB" sz="2400" dirty="0" smtClean="0">
                <a:solidFill>
                  <a:srgbClr val="00B050"/>
                </a:solidFill>
              </a:rPr>
              <a:t>earlier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572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Modify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Every new scripting perspective will be a clean </a:t>
            </a:r>
            <a:r>
              <a:rPr lang="en-GB" sz="2400" dirty="0" smtClean="0"/>
              <a:t>slate.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Sometimes </a:t>
            </a:r>
            <a:r>
              <a:rPr lang="en-GB" sz="2400" dirty="0"/>
              <a:t>you might want to change a script and update it without having to change scripting </a:t>
            </a:r>
            <a:r>
              <a:rPr lang="en-GB" sz="2400" dirty="0" smtClean="0"/>
              <a:t>terminal.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Instrument </a:t>
            </a:r>
            <a:r>
              <a:rPr lang="en-GB" sz="2400" b="1" dirty="0"/>
              <a:t>scripts: </a:t>
            </a:r>
            <a:r>
              <a:rPr lang="en-GB" sz="2400" dirty="0"/>
              <a:t>Run the command 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User scripts: </a:t>
            </a:r>
            <a:r>
              <a:rPr lang="en-GB" sz="2400" dirty="0" smtClean="0"/>
              <a:t>Rerun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Modify your instrument script to output the current at 0.1 second intervals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Reload the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it again and confirm the behaviour has </a:t>
            </a:r>
            <a:r>
              <a:rPr lang="en-GB" sz="2400" dirty="0" smtClean="0">
                <a:solidFill>
                  <a:srgbClr val="00B050"/>
                </a:solidFill>
              </a:rPr>
              <a:t>changed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[5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</a:t>
            </a:r>
            <a:br>
              <a:rPr lang="en-GB" dirty="0" smtClean="0"/>
            </a:br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non-user-specific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via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inst.function_name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explicitly import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genie_python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load_script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(“script_name.py”)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directly,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need to explicitly import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genie_python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2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Importing modules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may want to call a function from one file in another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Calling an instrument function from a different instrument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i="1" dirty="0" smtClean="0"/>
              <a:t>import </a:t>
            </a:r>
            <a:r>
              <a:rPr lang="en-GB" dirty="0" smtClean="0"/>
              <a:t>command: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from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 import vanadium </a:t>
            </a:r>
            <a:endParaRPr lang="en-GB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calibration(): </a:t>
            </a:r>
            <a:endParaRPr lang="en-GB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vanadium()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an instrument function from a user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Use</a:t>
            </a:r>
            <a:r>
              <a:rPr lang="en-GB" dirty="0"/>
              <a:t> </a:t>
            </a:r>
            <a:r>
              <a:rPr lang="en-GB" i="1" dirty="0"/>
              <a:t>inst.</a:t>
            </a:r>
            <a:r>
              <a:rPr lang="en-GB" dirty="0"/>
              <a:t> </a:t>
            </a:r>
            <a:r>
              <a:rPr lang="en-GB" dirty="0" smtClean="0"/>
              <a:t>prefix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 user function from an instrument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Not a good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 user function from a different user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Same as calling a function from one instrument script in another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0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</a:t>
            </a:r>
            <a:r>
              <a:rPr lang="en-GB" b="1" dirty="0">
                <a:solidFill>
                  <a:srgbClr val="00B050"/>
                </a:solidFill>
              </a:rPr>
              <a:t>instrument script </a:t>
            </a:r>
            <a:r>
              <a:rPr lang="en-GB" dirty="0">
                <a:solidFill>
                  <a:srgbClr val="00B050"/>
                </a:solidFill>
              </a:rPr>
              <a:t>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sets the title to "Ramping [block name] from [initial value] to [final value</a:t>
            </a:r>
            <a:r>
              <a:rPr lang="en-GB" dirty="0" smtClean="0">
                <a:solidFill>
                  <a:srgbClr val="00B050"/>
                </a:solidFill>
              </a:rPr>
              <a:t>]“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The block name, initial and final values should all be provided as input arguments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method begins a run and then changes the value of the block incrementally in steps of size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Once the target is reached, the method ends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Put a line at the top of your instrument script </a:t>
            </a:r>
            <a:r>
              <a:rPr lang="en-GB" b="1" dirty="0">
                <a:solidFill>
                  <a:srgbClr val="00B050"/>
                </a:solidFill>
              </a:rPr>
              <a:t>outside the function definition</a:t>
            </a:r>
            <a:r>
              <a:rPr lang="en-GB" dirty="0">
                <a:solidFill>
                  <a:srgbClr val="00B050"/>
                </a:solidFill>
              </a:rPr>
              <a:t> that prints the current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user script 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runs the new instrument script on two different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Load and run your new user-script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Where was the print statement at the top of your instrument script executed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[30 minutes]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2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3996690" y="3410050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63" y="1857375"/>
            <a:ext cx="3533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12" y="4365104"/>
            <a:ext cx="227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39" y="4365104"/>
            <a:ext cx="2733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38" y="1844824"/>
            <a:ext cx="4867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 rot="16200000">
            <a:off x="3996691" y="3554066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3996692" y="3338042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23" y="1772816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4" y="4293096"/>
            <a:ext cx="3343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Format</a:t>
            </a:r>
          </a:p>
          <a:p>
            <a:pPr lvl="1"/>
            <a:r>
              <a:rPr lang="en-GB" dirty="0" smtClean="0"/>
              <a:t>Information in black</a:t>
            </a:r>
          </a:p>
          <a:p>
            <a:pPr lvl="1"/>
            <a:r>
              <a:rPr lang="en-GB" i="1" dirty="0" smtClean="0">
                <a:solidFill>
                  <a:srgbClr val="00B050"/>
                </a:solidFill>
              </a:rPr>
              <a:t>Tasks in green</a:t>
            </a:r>
          </a:p>
          <a:p>
            <a:pPr lvl="2"/>
            <a:r>
              <a:rPr lang="en-GB" i="1" dirty="0" smtClean="0">
                <a:solidFill>
                  <a:srgbClr val="00B050"/>
                </a:solidFill>
              </a:rPr>
              <a:t>Some tasks have [time limits]. Don’t worry if you don’t finish in the time</a:t>
            </a:r>
          </a:p>
          <a:p>
            <a:pPr lvl="1"/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genie_python</a:t>
            </a:r>
            <a:r>
              <a:rPr lang="en-GB" dirty="0"/>
              <a:t> code is in red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 GENIE</a:t>
            </a:r>
            <a:r>
              <a:rPr lang="en-GB" dirty="0" smtClean="0"/>
              <a:t> </a:t>
            </a:r>
            <a:r>
              <a:rPr lang="en-GB" dirty="0"/>
              <a:t>code is in purple</a:t>
            </a:r>
          </a:p>
          <a:p>
            <a:r>
              <a:rPr lang="en-GB" dirty="0" smtClean="0"/>
              <a:t>You are in control</a:t>
            </a:r>
          </a:p>
          <a:p>
            <a:pPr lvl="1"/>
            <a:r>
              <a:rPr lang="en-GB" dirty="0" smtClean="0"/>
              <a:t>Ask questions</a:t>
            </a:r>
          </a:p>
          <a:p>
            <a:pPr lvl="1"/>
            <a:r>
              <a:rPr lang="en-GB" dirty="0" smtClean="0"/>
              <a:t>Choose the order and depth</a:t>
            </a:r>
          </a:p>
          <a:p>
            <a:pPr lvl="2"/>
            <a:r>
              <a:rPr lang="en-GB" dirty="0" smtClean="0"/>
              <a:t>If you want to spend more or less time on a section please just let us know</a:t>
            </a:r>
          </a:p>
          <a:p>
            <a:r>
              <a:rPr lang="en-GB" dirty="0" smtClean="0"/>
              <a:t>Slides are available in a folder on your desktop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4009069" y="3554066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75" y="1520576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84" y="4437112"/>
            <a:ext cx="2571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4482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majority of </a:t>
            </a:r>
            <a:r>
              <a:rPr lang="en-GB" dirty="0" smtClean="0"/>
              <a:t> Open GENIE</a:t>
            </a:r>
            <a:r>
              <a:rPr lang="en-GB" dirty="0"/>
              <a:t> </a:t>
            </a:r>
            <a:r>
              <a:rPr lang="en-GB" dirty="0" smtClean="0"/>
              <a:t>commands </a:t>
            </a:r>
            <a:r>
              <a:rPr lang="en-GB" dirty="0"/>
              <a:t>have a very close equivalent in </a:t>
            </a:r>
            <a:r>
              <a:rPr lang="en-GB" dirty="0" err="1" smtClean="0"/>
              <a:t>genie_python</a:t>
            </a:r>
            <a:r>
              <a:rPr lang="en-GB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r>
              <a:rPr lang="en-GB" dirty="0" smtClean="0"/>
              <a:t>becomes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TITLE=‘New title’ </a:t>
            </a:r>
            <a:r>
              <a:rPr lang="en-GB" dirty="0" smtClean="0"/>
              <a:t>becomes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(“New title”)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Similarly, most arguments will be very </a:t>
            </a:r>
            <a:r>
              <a:rPr lang="en-GB" dirty="0" smtClean="0"/>
              <a:t>similar between</a:t>
            </a:r>
            <a:r>
              <a:rPr lang="en-GB" dirty="0"/>
              <a:t> </a:t>
            </a:r>
            <a:r>
              <a:rPr lang="en-GB" dirty="0" smtClean="0"/>
              <a:t> Open GENIE and</a:t>
            </a:r>
            <a:r>
              <a:rPr lang="en-GB" dirty="0"/>
              <a:t> </a:t>
            </a:r>
            <a:r>
              <a:rPr lang="en-GB" dirty="0" err="1" smtClean="0"/>
              <a:t>genie_python</a:t>
            </a:r>
            <a:r>
              <a:rPr lang="en-GB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CSET/CONTROL TEMP1=5 LOWLIMIT=1 HIGHLIMIT=10</a:t>
            </a:r>
            <a:r>
              <a:rPr lang="en-GB" i="1" dirty="0" smtClean="0"/>
              <a:t> </a:t>
            </a:r>
            <a:r>
              <a:rPr lang="en-GB" dirty="0"/>
              <a:t>becomes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(TEMP1=5,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3876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76717"/>
            <a:ext cx="4896544" cy="49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484784"/>
            <a:ext cx="813235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my_function(temp, low, high, count=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"TEMP1"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"TEMP2"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g.cset(block, temp,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lowlimit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=low,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highlimit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=high,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runcontrol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g.change_title(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 at temperature {}"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.format(temp))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g.begin()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g.waitfor_uamps(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g.abort()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minutes_to_wait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{} minutes"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g.waitfor_time(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=minutes_to_wait)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g.begin()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g.waitfor_time(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{}uAh"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.format(count))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g.waitfor_uamps(count)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g.end()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my_specific_function():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my_function(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0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Exercise: Translate to </a:t>
            </a:r>
            <a:r>
              <a:rPr lang="en-GB" dirty="0" err="1" smtClean="0">
                <a:solidFill>
                  <a:srgbClr val="00B050"/>
                </a:solidFill>
              </a:rPr>
              <a:t>genie_python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5760640" cy="49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6216" y="50851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[30 minutes]</a:t>
            </a:r>
          </a:p>
        </p:txBody>
      </p:sp>
    </p:spTree>
    <p:extLst>
      <p:ext uri="{BB962C8B-B14F-4D97-AF65-F5344CB8AC3E}">
        <p14:creationId xmlns:p14="http://schemas.microsoft.com/office/powerpoint/2010/main" val="1774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User Manual</a:t>
            </a:r>
          </a:p>
          <a:p>
            <a:pPr lvl="1"/>
            <a:r>
              <a:rPr lang="en-GB" sz="2000" u="sng" dirty="0">
                <a:hlinkClick r:id="rId4"/>
              </a:rPr>
              <a:t>http://</a:t>
            </a:r>
            <a:r>
              <a:rPr lang="en-GB" sz="2000" u="sng" dirty="0" smtClean="0">
                <a:hlinkClick r:id="rId4"/>
              </a:rPr>
              <a:t>shadow.nd.rl.ac.uk/IBEX_user_manual/Home</a:t>
            </a:r>
            <a:endParaRPr lang="en-GB" sz="2000" u="sng" dirty="0"/>
          </a:p>
          <a:p>
            <a:r>
              <a:rPr lang="en-GB" dirty="0" smtClean="0">
                <a:hlinkClick r:id="rId3"/>
              </a:rPr>
              <a:t>Course notes</a:t>
            </a:r>
          </a:p>
          <a:p>
            <a:pPr lvl="1"/>
            <a:r>
              <a:rPr lang="en-GB" sz="2000" u="sng" dirty="0">
                <a:hlinkClick r:id="rId5"/>
              </a:rPr>
              <a:t>http://</a:t>
            </a:r>
            <a:r>
              <a:rPr lang="en-GB" sz="2000" u="sng" dirty="0" smtClean="0">
                <a:hlinkClick r:id="rId5"/>
              </a:rPr>
              <a:t>shadow.nd.rl.ac.uk/IBEX_user_manual/genie_python-and-IBEX-</a:t>
            </a:r>
            <a:r>
              <a:rPr lang="en-GB" sz="2000" u="sng" dirty="0">
                <a:hlinkClick r:id="rId5"/>
              </a:rPr>
              <a:t>(Introduction</a:t>
            </a:r>
            <a:r>
              <a:rPr lang="en-GB" sz="2000" u="sng" dirty="0" smtClean="0">
                <a:hlinkClick r:id="rId5"/>
              </a:rPr>
              <a:t>)</a:t>
            </a:r>
            <a:endParaRPr lang="en-GB" sz="2000" u="sng" dirty="0" smtClean="0"/>
          </a:p>
          <a:p>
            <a:r>
              <a:rPr lang="en-GB" dirty="0" smtClean="0">
                <a:hlinkClick r:id="rId6"/>
              </a:rPr>
              <a:t>Genie Python Manual</a:t>
            </a:r>
          </a:p>
          <a:p>
            <a:pPr lvl="1"/>
            <a:r>
              <a:rPr lang="en-GB" sz="2000" dirty="0" smtClean="0">
                <a:hlinkClick r:id="rId6"/>
              </a:rPr>
              <a:t>http</a:t>
            </a:r>
            <a:r>
              <a:rPr lang="en-GB" sz="2000" dirty="0">
                <a:hlinkClick r:id="rId6"/>
              </a:rPr>
              <a:t>://</a:t>
            </a:r>
            <a:r>
              <a:rPr lang="en-GB" sz="2000" dirty="0" smtClean="0">
                <a:hlinkClick r:id="rId6"/>
              </a:rPr>
              <a:t>shadow.nd.rl.ac.uk/genie_python/sphinx/genie_python.html</a:t>
            </a:r>
            <a:r>
              <a:rPr lang="en-GB" sz="2000" dirty="0" smtClean="0"/>
              <a:t> 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pic>
        <p:nvPicPr>
          <p:cNvPr id="1026" name="Picture 2" descr="C:\Instrument\Docs\ibex_user_manual.wiki\genie_python_and_ibex\OpenTheScriptingPerspec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87" y="1254671"/>
            <a:ext cx="4547195" cy="35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825" y="486916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rgbClr val="00B050"/>
                </a:solidFill>
              </a:rPr>
              <a:t>Open </a:t>
            </a:r>
            <a:r>
              <a:rPr lang="en-GB" i="1" dirty="0">
                <a:solidFill>
                  <a:srgbClr val="00B050"/>
                </a:solidFill>
              </a:rPr>
              <a:t>a scripting window in </a:t>
            </a:r>
            <a:r>
              <a:rPr lang="en-GB" i="1" dirty="0" smtClean="0">
                <a:solidFill>
                  <a:srgbClr val="00B050"/>
                </a:solidFill>
              </a:rPr>
              <a:t>IBEX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"Hello, world!" to the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the square of all the integers between 1 and </a:t>
            </a:r>
            <a:r>
              <a:rPr lang="en-GB" i="1" dirty="0" smtClean="0">
                <a:solidFill>
                  <a:srgbClr val="00B050"/>
                </a:solidFill>
              </a:rPr>
              <a:t>10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[10 minutes]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Python 2/3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r>
              <a:rPr lang="en-GB" smtClean="0"/>
              <a:t>Py2 currently in use – but Py3 is coming soon</a:t>
            </a:r>
          </a:p>
          <a:p>
            <a:r>
              <a:rPr lang="en-GB" smtClean="0"/>
              <a:t>What does this mean for instrument scripts?</a:t>
            </a:r>
          </a:p>
          <a:p>
            <a:pPr lvl="1"/>
            <a:r>
              <a:rPr lang="en-GB" smtClean="0"/>
              <a:t>Most code will not need changing</a:t>
            </a:r>
          </a:p>
          <a:p>
            <a:pPr lvl="1"/>
            <a:r>
              <a:rPr lang="en-GB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 “hello” </a:t>
            </a:r>
            <a:r>
              <a:rPr lang="en-GB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print(“hello”)</a:t>
            </a:r>
          </a:p>
          <a:p>
            <a:pPr lvl="1"/>
            <a:r>
              <a:rPr lang="en-GB" smtClean="0">
                <a:cs typeface="Courier New" panose="02070309020205020404" pitchFamily="49" charset="0"/>
              </a:rPr>
              <a:t>A few other changes behind the scenes which are less likely to affect instrument scripts</a:t>
            </a:r>
          </a:p>
          <a:p>
            <a:r>
              <a:rPr lang="en-GB" smtClean="0">
                <a:cs typeface="Courier New" panose="02070309020205020404" pitchFamily="49" charset="0"/>
              </a:rPr>
              <a:t>We will run a converter when we move to Py3</a:t>
            </a:r>
          </a:p>
          <a:p>
            <a:r>
              <a:rPr lang="en-GB" smtClean="0">
                <a:cs typeface="Courier New" panose="02070309020205020404" pitchFamily="49" charset="0"/>
              </a:rPr>
              <a:t>However, develop good habits by writing python 3 compatible code today!</a:t>
            </a:r>
            <a:endParaRPr lang="en-GB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smtClean="0"/>
              <a:t>Access functions </a:t>
            </a:r>
            <a:r>
              <a:rPr lang="en-GB" sz="2400" dirty="0"/>
              <a:t>via the </a:t>
            </a:r>
            <a:r>
              <a:rPr lang="en-GB" sz="2400" dirty="0" smtClean="0"/>
              <a:t>‘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 smtClean="0"/>
              <a:t>’ </a:t>
            </a:r>
            <a:r>
              <a:rPr lang="en-GB" sz="2400" dirty="0"/>
              <a:t>namespace. </a:t>
            </a:r>
            <a:endParaRPr lang="en-GB" sz="2400" dirty="0" smtClean="0"/>
          </a:p>
          <a:p>
            <a:pPr marL="742950" lvl="1" indent="-285750">
              <a:buFontTx/>
              <a:buChar char="-"/>
            </a:pPr>
            <a:r>
              <a:rPr lang="en-GB" sz="2400" dirty="0" smtClean="0"/>
              <a:t>For </a:t>
            </a:r>
            <a:r>
              <a:rPr lang="en-GB" sz="2400" dirty="0"/>
              <a:t>example: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g.get_version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Autocomplete will suggest available functions:</a:t>
            </a:r>
          </a:p>
        </p:txBody>
      </p:sp>
      <p:pic>
        <p:nvPicPr>
          <p:cNvPr id="2050" name="Picture 2" descr="C:\Instrument\Docs\ibex_user_manual.wiki\genie_python_and_ibex\AutoCompleteWindow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3070280"/>
            <a:ext cx="7625754" cy="28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Arguments are passed to functions using standard Python syntax</a:t>
            </a:r>
            <a:r>
              <a:rPr lang="en-GB" sz="2400" dirty="0" smtClean="0"/>
              <a:t>. For example: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(spectrum=1, period=2)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period=2)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(period=2, spectrum=1)</a:t>
            </a:r>
          </a:p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rgbClr val="00B050"/>
                </a:solidFill>
              </a:rPr>
              <a:t>Why is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spectrum=1) </a:t>
            </a:r>
            <a:r>
              <a:rPr lang="en-GB" sz="2400" dirty="0" smtClean="0">
                <a:solidFill>
                  <a:srgbClr val="00B050"/>
                </a:solidFill>
              </a:rPr>
              <a:t>invalid?</a:t>
            </a:r>
          </a:p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rgbClr val="00B050"/>
                </a:solidFill>
              </a:rPr>
              <a:t>What are two equivalent ways of writing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(False)</a:t>
            </a:r>
            <a:r>
              <a:rPr lang="en-GB" sz="2400" dirty="0" smtClean="0">
                <a:solidFill>
                  <a:srgbClr val="00B050"/>
                </a:solidFill>
              </a:rPr>
              <a:t>? Can you think of why you might choose each one?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035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Switching run states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Begins a new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g.pause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Pauses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g.resume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Resumes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Ends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g.abort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Aborts the current </a:t>
            </a:r>
            <a:r>
              <a:rPr lang="en-GB" sz="2800" dirty="0" smtClean="0"/>
              <a:t>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g.get_runstate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Gets the state of the current run</a:t>
            </a:r>
          </a:p>
        </p:txBody>
      </p:sp>
    </p:spTree>
    <p:extLst>
      <p:ext uri="{BB962C8B-B14F-4D97-AF65-F5344CB8AC3E}">
        <p14:creationId xmlns:p14="http://schemas.microsoft.com/office/powerpoint/2010/main" val="3531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Waiting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7281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Wait for a specific event before continuing. Use a “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waitfor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 </a:t>
            </a:r>
            <a:r>
              <a:rPr lang="en-GB" sz="2400" dirty="0" smtClean="0"/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do you think the following commands do?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(seconds=10)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(minutes=10)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g.waitfor_uamps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g.waitfor_block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g.waitfor_move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g.waitfor_runstate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(“Running”, 60)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Use autocomplete to bring up a list of available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waitfor</a:t>
            </a:r>
            <a:r>
              <a:rPr lang="en-GB" sz="2400" dirty="0">
                <a:solidFill>
                  <a:srgbClr val="00B050"/>
                </a:solidFill>
              </a:rPr>
              <a:t>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AAA291872E4C9CBDBAE9DC1F214B" ma:contentTypeVersion="0" ma:contentTypeDescription="Create a new document." ma:contentTypeScope="" ma:versionID="37718d931242bc0231cb88c3dc818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176834-956F-4505-BD61-698C091AD5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0713F-2886-4B1B-9132-0812576A847F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40A56-8D6F-4114-A272-42AE3B7D7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5805</TotalTime>
  <Words>1908</Words>
  <Application>Microsoft Office PowerPoint</Application>
  <PresentationFormat>On-screen Show (4:3)</PresentationFormat>
  <Paragraphs>388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Contents</vt:lpstr>
      <vt:lpstr>Contents</vt:lpstr>
      <vt:lpstr>Getting started</vt:lpstr>
      <vt:lpstr>Python 2/3</vt:lpstr>
      <vt:lpstr>Common commands:  Calling functions</vt:lpstr>
      <vt:lpstr>Common commands:  Arguments</vt:lpstr>
      <vt:lpstr>Common commands:  Switching run states</vt:lpstr>
      <vt:lpstr>Common commands:  Waiting</vt:lpstr>
      <vt:lpstr>Common commands:  Update and store</vt:lpstr>
      <vt:lpstr>Common commands:  Experiment setup</vt:lpstr>
      <vt:lpstr>Common commands:  Experiment details</vt:lpstr>
      <vt:lpstr>Common commands:  Worked example</vt:lpstr>
      <vt:lpstr>Common commands:  Blocks</vt:lpstr>
      <vt:lpstr>Scripting</vt:lpstr>
      <vt:lpstr>Scripting: User scripts</vt:lpstr>
      <vt:lpstr>Worked example</vt:lpstr>
      <vt:lpstr>Exercise</vt:lpstr>
      <vt:lpstr>Scripting: Instrument Scripts</vt:lpstr>
      <vt:lpstr>Scripting: Exercise</vt:lpstr>
      <vt:lpstr>Scripting: Run</vt:lpstr>
      <vt:lpstr>Scripting: Run</vt:lpstr>
      <vt:lpstr>Scripting: Modify</vt:lpstr>
      <vt:lpstr>Scripting:  Recap</vt:lpstr>
      <vt:lpstr>Scripting: Importing modules</vt:lpstr>
      <vt:lpstr>Scripting: Exercise</vt:lpstr>
      <vt:lpstr>Converting from  Open GENIE Procedures vs. functions</vt:lpstr>
      <vt:lpstr>Converting from  Open GENIE Procedures vs. functions</vt:lpstr>
      <vt:lpstr>Converting from  Open GENIE Loops</vt:lpstr>
      <vt:lpstr>Converting from  Open GENIE Conditionals</vt:lpstr>
      <vt:lpstr>Converting from  Open GENIE Commands</vt:lpstr>
      <vt:lpstr>Converting from  Open GENIE Worked example</vt:lpstr>
      <vt:lpstr>Converting from  Open GENIE Worked example</vt:lpstr>
      <vt:lpstr>Converting from  Open GENIE Exercise: Translate to genie_python</vt:lpstr>
      <vt:lpstr>References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Update</dc:title>
  <dc:subject>IBEX</dc:subject>
  <dc:creator>skn09965</dc:creator>
  <cp:keywords>IBEX EPICS Control System</cp:keywords>
  <cp:lastModifiedBy>Lohnert, Thomas (STFC,RAL,ISIS)</cp:lastModifiedBy>
  <cp:revision>436</cp:revision>
  <dcterms:created xsi:type="dcterms:W3CDTF">2012-12-17T23:55:55Z</dcterms:created>
  <dcterms:modified xsi:type="dcterms:W3CDTF">2018-01-26T10:49:53Z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0x010100D8BDAAA291872E4C9CBDBAE9DC1F214B</vt:lpwstr>
  </property>
</Properties>
</file>