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9"/>
  </p:notesMasterIdLst>
  <p:sldIdLst>
    <p:sldId id="299" r:id="rId5"/>
    <p:sldId id="270" r:id="rId6"/>
    <p:sldId id="298" r:id="rId7"/>
    <p:sldId id="331" r:id="rId8"/>
    <p:sldId id="278" r:id="rId9"/>
    <p:sldId id="319" r:id="rId10"/>
    <p:sldId id="275" r:id="rId11"/>
    <p:sldId id="276" r:id="rId12"/>
    <p:sldId id="279" r:id="rId13"/>
    <p:sldId id="280" r:id="rId14"/>
    <p:sldId id="281" r:id="rId15"/>
    <p:sldId id="286" r:id="rId16"/>
    <p:sldId id="287" r:id="rId17"/>
    <p:sldId id="288" r:id="rId18"/>
    <p:sldId id="289" r:id="rId19"/>
    <p:sldId id="300" r:id="rId20"/>
    <p:sldId id="340" r:id="rId21"/>
    <p:sldId id="291" r:id="rId22"/>
    <p:sldId id="292" r:id="rId23"/>
    <p:sldId id="339" r:id="rId24"/>
    <p:sldId id="293" r:id="rId25"/>
    <p:sldId id="257" r:id="rId26"/>
    <p:sldId id="282" r:id="rId27"/>
    <p:sldId id="284" r:id="rId28"/>
    <p:sldId id="283" r:id="rId29"/>
    <p:sldId id="294" r:id="rId30"/>
    <p:sldId id="258" r:id="rId31"/>
    <p:sldId id="285" r:id="rId32"/>
    <p:sldId id="259" r:id="rId33"/>
    <p:sldId id="297" r:id="rId34"/>
    <p:sldId id="336" r:id="rId35"/>
    <p:sldId id="296" r:id="rId36"/>
    <p:sldId id="318" r:id="rId37"/>
    <p:sldId id="260" r:id="rId38"/>
    <p:sldId id="271" r:id="rId39"/>
    <p:sldId id="308" r:id="rId40"/>
    <p:sldId id="301" r:id="rId41"/>
    <p:sldId id="304" r:id="rId42"/>
    <p:sldId id="321" r:id="rId43"/>
    <p:sldId id="335" r:id="rId44"/>
    <p:sldId id="303" r:id="rId45"/>
    <p:sldId id="320" r:id="rId46"/>
    <p:sldId id="310" r:id="rId47"/>
    <p:sldId id="305" r:id="rId48"/>
    <p:sldId id="311" r:id="rId49"/>
    <p:sldId id="306" r:id="rId50"/>
    <p:sldId id="313" r:id="rId51"/>
    <p:sldId id="314" r:id="rId52"/>
    <p:sldId id="315" r:id="rId53"/>
    <p:sldId id="322" r:id="rId54"/>
    <p:sldId id="316" r:id="rId55"/>
    <p:sldId id="327" r:id="rId56"/>
    <p:sldId id="326" r:id="rId57"/>
    <p:sldId id="329" r:id="rId58"/>
    <p:sldId id="328" r:id="rId59"/>
    <p:sldId id="330" r:id="rId60"/>
    <p:sldId id="332" r:id="rId61"/>
    <p:sldId id="334" r:id="rId62"/>
    <p:sldId id="333" r:id="rId63"/>
    <p:sldId id="309" r:id="rId64"/>
    <p:sldId id="274" r:id="rId65"/>
    <p:sldId id="323" r:id="rId66"/>
    <p:sldId id="324" r:id="rId67"/>
    <p:sldId id="325" r:id="rId68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7811" autoAdjust="0"/>
  </p:normalViewPr>
  <p:slideViewPr>
    <p:cSldViewPr>
      <p:cViewPr varScale="1">
        <p:scale>
          <a:sx n="103" d="100"/>
          <a:sy n="103" d="100"/>
        </p:scale>
        <p:origin x="-18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61AA7-C600-4A1D-B2F6-4EF37BDE006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6C33D53-754E-48A3-B491-CABF2A63E912}">
      <dgm:prSet phldrT="[Text]"/>
      <dgm:spPr/>
      <dgm:t>
        <a:bodyPr/>
        <a:lstStyle/>
        <a:p>
          <a:r>
            <a:rPr lang="en-GB" dirty="0"/>
            <a:t>Configuration</a:t>
          </a:r>
        </a:p>
      </dgm:t>
    </dgm:pt>
    <dgm:pt modelId="{B6BC4AFD-1A09-4E6D-A6E5-C3B76880A518}" type="parTrans" cxnId="{F2F5B61B-2F46-4A75-9319-11434CC634E5}">
      <dgm:prSet/>
      <dgm:spPr/>
      <dgm:t>
        <a:bodyPr/>
        <a:lstStyle/>
        <a:p>
          <a:endParaRPr lang="en-GB"/>
        </a:p>
      </dgm:t>
    </dgm:pt>
    <dgm:pt modelId="{1FFEB9B0-0343-4B93-B302-2FE14A1CA09C}" type="sibTrans" cxnId="{F2F5B61B-2F46-4A75-9319-11434CC634E5}">
      <dgm:prSet/>
      <dgm:spPr/>
      <dgm:t>
        <a:bodyPr/>
        <a:lstStyle/>
        <a:p>
          <a:endParaRPr lang="en-GB"/>
        </a:p>
      </dgm:t>
    </dgm:pt>
    <dgm:pt modelId="{1727305F-3337-4D49-9814-5A4A3D45D829}">
      <dgm:prSet phldrT="[Text]"/>
      <dgm:spPr/>
      <dgm:t>
        <a:bodyPr/>
        <a:lstStyle/>
        <a:p>
          <a:r>
            <a:rPr lang="en-GB" dirty="0"/>
            <a:t>Beam Line Component</a:t>
          </a:r>
        </a:p>
      </dgm:t>
    </dgm:pt>
    <dgm:pt modelId="{809DAF8E-AFC5-4A60-A7CB-C2EAB097496B}" type="parTrans" cxnId="{E4046325-0756-483F-A74C-5F1530028C98}">
      <dgm:prSet/>
      <dgm:spPr/>
      <dgm:t>
        <a:bodyPr/>
        <a:lstStyle/>
        <a:p>
          <a:endParaRPr lang="en-GB"/>
        </a:p>
      </dgm:t>
    </dgm:pt>
    <dgm:pt modelId="{3AD25325-D1E0-4BE0-BF28-5129BEB75786}" type="sibTrans" cxnId="{E4046325-0756-483F-A74C-5F1530028C98}">
      <dgm:prSet/>
      <dgm:spPr/>
      <dgm:t>
        <a:bodyPr/>
        <a:lstStyle/>
        <a:p>
          <a:endParaRPr lang="en-GB"/>
        </a:p>
      </dgm:t>
    </dgm:pt>
    <dgm:pt modelId="{F8E384AB-E05B-4F20-BC41-404261A20170}">
      <dgm:prSet phldrT="[Text]"/>
      <dgm:spPr/>
      <dgm:t>
        <a:bodyPr/>
        <a:lstStyle/>
        <a:p>
          <a:r>
            <a:rPr lang="en-GB" dirty="0"/>
            <a:t>Temperature Component</a:t>
          </a:r>
        </a:p>
      </dgm:t>
    </dgm:pt>
    <dgm:pt modelId="{02F780C1-9120-4141-9EDC-568BBB71FE0E}" type="parTrans" cxnId="{52054A14-202D-492A-BC05-7F70AD96D871}">
      <dgm:prSet/>
      <dgm:spPr/>
      <dgm:t>
        <a:bodyPr/>
        <a:lstStyle/>
        <a:p>
          <a:endParaRPr lang="en-GB"/>
        </a:p>
      </dgm:t>
    </dgm:pt>
    <dgm:pt modelId="{4459096A-96AF-4ABD-AE7D-C2FE90BF6EBD}" type="sibTrans" cxnId="{52054A14-202D-492A-BC05-7F70AD96D871}">
      <dgm:prSet/>
      <dgm:spPr/>
      <dgm:t>
        <a:bodyPr/>
        <a:lstStyle/>
        <a:p>
          <a:endParaRPr lang="en-GB"/>
        </a:p>
      </dgm:t>
    </dgm:pt>
    <dgm:pt modelId="{3DFAE051-8E46-4450-A492-1A7A178629B5}" type="pres">
      <dgm:prSet presAssocID="{A4661AA7-C600-4A1D-B2F6-4EF37BDE006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0BAD397-8FEC-479B-BE1A-C227D65356EF}" type="pres">
      <dgm:prSet presAssocID="{46C33D53-754E-48A3-B491-CABF2A63E912}" presName="centerShape" presStyleLbl="node0" presStyleIdx="0" presStyleCnt="1"/>
      <dgm:spPr/>
      <dgm:t>
        <a:bodyPr/>
        <a:lstStyle/>
        <a:p>
          <a:endParaRPr lang="en-GB"/>
        </a:p>
      </dgm:t>
    </dgm:pt>
    <dgm:pt modelId="{13CC9E3C-85D7-4951-8CE5-011B53769982}" type="pres">
      <dgm:prSet presAssocID="{809DAF8E-AFC5-4A60-A7CB-C2EAB097496B}" presName="parTrans" presStyleLbl="bgSibTrans2D1" presStyleIdx="0" presStyleCnt="2"/>
      <dgm:spPr/>
      <dgm:t>
        <a:bodyPr/>
        <a:lstStyle/>
        <a:p>
          <a:endParaRPr lang="en-GB"/>
        </a:p>
      </dgm:t>
    </dgm:pt>
    <dgm:pt modelId="{A9040FA6-9059-4FAB-B746-4723DF7894DE}" type="pres">
      <dgm:prSet presAssocID="{1727305F-3337-4D49-9814-5A4A3D45D82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9FD85D-1B7B-4DB5-A416-44CC658C62A6}" type="pres">
      <dgm:prSet presAssocID="{02F780C1-9120-4141-9EDC-568BBB71FE0E}" presName="parTrans" presStyleLbl="bgSibTrans2D1" presStyleIdx="1" presStyleCnt="2"/>
      <dgm:spPr/>
      <dgm:t>
        <a:bodyPr/>
        <a:lstStyle/>
        <a:p>
          <a:endParaRPr lang="en-GB"/>
        </a:p>
      </dgm:t>
    </dgm:pt>
    <dgm:pt modelId="{D3438AB0-9830-41E5-9142-4F8861DFD89E}" type="pres">
      <dgm:prSet presAssocID="{F8E384AB-E05B-4F20-BC41-404261A2017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1EB9B5F-D2F3-4FAD-9447-B6DA26804987}" type="presOf" srcId="{02F780C1-9120-4141-9EDC-568BBB71FE0E}" destId="{819FD85D-1B7B-4DB5-A416-44CC658C62A6}" srcOrd="0" destOrd="0" presId="urn:microsoft.com/office/officeart/2005/8/layout/radial4"/>
    <dgm:cxn modelId="{F3C59117-0AA3-4DD9-A1BF-76C0F8BD051B}" type="presOf" srcId="{1727305F-3337-4D49-9814-5A4A3D45D829}" destId="{A9040FA6-9059-4FAB-B746-4723DF7894DE}" srcOrd="0" destOrd="0" presId="urn:microsoft.com/office/officeart/2005/8/layout/radial4"/>
    <dgm:cxn modelId="{93C065E5-5206-4E85-B227-CBCC64000BA7}" type="presOf" srcId="{809DAF8E-AFC5-4A60-A7CB-C2EAB097496B}" destId="{13CC9E3C-85D7-4951-8CE5-011B53769982}" srcOrd="0" destOrd="0" presId="urn:microsoft.com/office/officeart/2005/8/layout/radial4"/>
    <dgm:cxn modelId="{E870B886-B9DA-4AB1-8B51-7F5A928BDE7F}" type="presOf" srcId="{F8E384AB-E05B-4F20-BC41-404261A20170}" destId="{D3438AB0-9830-41E5-9142-4F8861DFD89E}" srcOrd="0" destOrd="0" presId="urn:microsoft.com/office/officeart/2005/8/layout/radial4"/>
    <dgm:cxn modelId="{88692B4E-E3F5-47D8-A086-1F2B956565E1}" type="presOf" srcId="{A4661AA7-C600-4A1D-B2F6-4EF37BDE006E}" destId="{3DFAE051-8E46-4450-A492-1A7A178629B5}" srcOrd="0" destOrd="0" presId="urn:microsoft.com/office/officeart/2005/8/layout/radial4"/>
    <dgm:cxn modelId="{F2F5B61B-2F46-4A75-9319-11434CC634E5}" srcId="{A4661AA7-C600-4A1D-B2F6-4EF37BDE006E}" destId="{46C33D53-754E-48A3-B491-CABF2A63E912}" srcOrd="0" destOrd="0" parTransId="{B6BC4AFD-1A09-4E6D-A6E5-C3B76880A518}" sibTransId="{1FFEB9B0-0343-4B93-B302-2FE14A1CA09C}"/>
    <dgm:cxn modelId="{52054A14-202D-492A-BC05-7F70AD96D871}" srcId="{46C33D53-754E-48A3-B491-CABF2A63E912}" destId="{F8E384AB-E05B-4F20-BC41-404261A20170}" srcOrd="1" destOrd="0" parTransId="{02F780C1-9120-4141-9EDC-568BBB71FE0E}" sibTransId="{4459096A-96AF-4ABD-AE7D-C2FE90BF6EBD}"/>
    <dgm:cxn modelId="{E4046325-0756-483F-A74C-5F1530028C98}" srcId="{46C33D53-754E-48A3-B491-CABF2A63E912}" destId="{1727305F-3337-4D49-9814-5A4A3D45D829}" srcOrd="0" destOrd="0" parTransId="{809DAF8E-AFC5-4A60-A7CB-C2EAB097496B}" sibTransId="{3AD25325-D1E0-4BE0-BF28-5129BEB75786}"/>
    <dgm:cxn modelId="{5A7168D7-F36F-41FA-9D92-A91B5A0B6B62}" type="presOf" srcId="{46C33D53-754E-48A3-B491-CABF2A63E912}" destId="{50BAD397-8FEC-479B-BE1A-C227D65356EF}" srcOrd="0" destOrd="0" presId="urn:microsoft.com/office/officeart/2005/8/layout/radial4"/>
    <dgm:cxn modelId="{437B3D63-79F6-4E48-9CD7-E5E2EB1D6A92}" type="presParOf" srcId="{3DFAE051-8E46-4450-A492-1A7A178629B5}" destId="{50BAD397-8FEC-479B-BE1A-C227D65356EF}" srcOrd="0" destOrd="0" presId="urn:microsoft.com/office/officeart/2005/8/layout/radial4"/>
    <dgm:cxn modelId="{1A56F0A2-80F5-412B-BD66-B3CF1E30B897}" type="presParOf" srcId="{3DFAE051-8E46-4450-A492-1A7A178629B5}" destId="{13CC9E3C-85D7-4951-8CE5-011B53769982}" srcOrd="1" destOrd="0" presId="urn:microsoft.com/office/officeart/2005/8/layout/radial4"/>
    <dgm:cxn modelId="{F6671929-D627-45CB-99FF-B6032F6BD8FF}" type="presParOf" srcId="{3DFAE051-8E46-4450-A492-1A7A178629B5}" destId="{A9040FA6-9059-4FAB-B746-4723DF7894DE}" srcOrd="2" destOrd="0" presId="urn:microsoft.com/office/officeart/2005/8/layout/radial4"/>
    <dgm:cxn modelId="{8AA79605-3B89-417F-B503-3595F394CD87}" type="presParOf" srcId="{3DFAE051-8E46-4450-A492-1A7A178629B5}" destId="{819FD85D-1B7B-4DB5-A416-44CC658C62A6}" srcOrd="3" destOrd="0" presId="urn:microsoft.com/office/officeart/2005/8/layout/radial4"/>
    <dgm:cxn modelId="{2C0FE4F5-4372-4B24-8E47-F78734180CBD}" type="presParOf" srcId="{3DFAE051-8E46-4450-A492-1A7A178629B5}" destId="{D3438AB0-9830-41E5-9142-4F8861DFD89E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AD397-8FEC-479B-BE1A-C227D65356EF}">
      <dsp:nvSpPr>
        <dsp:cNvPr id="0" name=""/>
        <dsp:cNvSpPr/>
      </dsp:nvSpPr>
      <dsp:spPr>
        <a:xfrm>
          <a:off x="2085974" y="1700046"/>
          <a:ext cx="1924050" cy="1924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Configuration</a:t>
          </a:r>
        </a:p>
      </dsp:txBody>
      <dsp:txXfrm>
        <a:off x="2367745" y="1981817"/>
        <a:ext cx="1360508" cy="1360508"/>
      </dsp:txXfrm>
    </dsp:sp>
    <dsp:sp modelId="{13CC9E3C-85D7-4951-8CE5-011B53769982}">
      <dsp:nvSpPr>
        <dsp:cNvPr id="0" name=""/>
        <dsp:cNvSpPr/>
      </dsp:nvSpPr>
      <dsp:spPr>
        <a:xfrm rot="12900000">
          <a:off x="778662" y="1340653"/>
          <a:ext cx="1547443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40FA6-9059-4FAB-B746-4723DF7894DE}">
      <dsp:nvSpPr>
        <dsp:cNvPr id="0" name=""/>
        <dsp:cNvSpPr/>
      </dsp:nvSpPr>
      <dsp:spPr>
        <a:xfrm>
          <a:off x="4664" y="439903"/>
          <a:ext cx="1827847" cy="14622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Beam Line Component</a:t>
          </a:r>
        </a:p>
      </dsp:txBody>
      <dsp:txXfrm>
        <a:off x="47493" y="482732"/>
        <a:ext cx="1742189" cy="1376620"/>
      </dsp:txXfrm>
    </dsp:sp>
    <dsp:sp modelId="{819FD85D-1B7B-4DB5-A416-44CC658C62A6}">
      <dsp:nvSpPr>
        <dsp:cNvPr id="0" name=""/>
        <dsp:cNvSpPr/>
      </dsp:nvSpPr>
      <dsp:spPr>
        <a:xfrm rot="19500000">
          <a:off x="3769893" y="1340653"/>
          <a:ext cx="1547443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38AB0-9830-41E5-9142-4F8861DFD89E}">
      <dsp:nvSpPr>
        <dsp:cNvPr id="0" name=""/>
        <dsp:cNvSpPr/>
      </dsp:nvSpPr>
      <dsp:spPr>
        <a:xfrm>
          <a:off x="4263487" y="439903"/>
          <a:ext cx="1827847" cy="14622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/>
            <a:t>Temperature Component</a:t>
          </a:r>
        </a:p>
      </dsp:txBody>
      <dsp:txXfrm>
        <a:off x="4306316" y="482732"/>
        <a:ext cx="1742189" cy="137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C53C-B82A-4351-B1EF-A4391C7B86A2}" type="datetimeFigureOut">
              <a:rPr lang="en-GB" smtClean="0"/>
              <a:t>29/10/2018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ECE71-DBFB-4B75-8F10-14EC87FCE1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63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87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</a:t>
            </a:r>
            <a:r>
              <a:rPr lang="en-GB" baseline="0" dirty="0"/>
              <a:t> System views we will look at some of them in the moment but take 5 minutes to have a quick look.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Alarm view is picture</a:t>
            </a:r>
            <a:r>
              <a:rPr lang="en-GB" baseline="0" dirty="0"/>
              <a:t> of problems on your instrument. You can drill down into the tree to show what the problems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DAE let you control the DAE</a:t>
            </a:r>
            <a:r>
              <a:rPr lang="en-GB" baseline="0" dirty="0"/>
              <a:t> Begin, end, etc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Set title + visibility</a:t>
            </a:r>
          </a:p>
          <a:p>
            <a:r>
              <a:rPr lang="en-GB" baseline="0" dirty="0" smtClean="0"/>
              <a:t>See Log errors</a:t>
            </a:r>
          </a:p>
          <a:p>
            <a:endParaRPr lang="en-GB" baseline="0" dirty="0" smtClean="0"/>
          </a:p>
          <a:p>
            <a:r>
              <a:rPr lang="en-GB" baseline="0" dirty="0" smtClean="0"/>
              <a:t>Walk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</a:t>
            </a:r>
            <a:r>
              <a:rPr lang="en-GB" baseline="0" dirty="0"/>
              <a:t> details lets you fill out experiment details which are written into the DAE.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value of </a:t>
            </a:r>
            <a:r>
              <a:rPr lang="en-GB" baseline="0" dirty="0"/>
              <a:t>a PV can be </a:t>
            </a:r>
            <a:r>
              <a:rPr lang="en-GB" baseline="0" dirty="0" smtClean="0"/>
              <a:t>plotted against time </a:t>
            </a:r>
            <a:r>
              <a:rPr lang="en-GB" baseline="0" dirty="0"/>
              <a:t>from a block or OPI. This may include historic data but will log </a:t>
            </a:r>
            <a:r>
              <a:rPr lang="en-GB" baseline="0" dirty="0" smtClean="0"/>
              <a:t>future </a:t>
            </a:r>
            <a:r>
              <a:rPr lang="en-GB" baseline="0" dirty="0"/>
              <a:t>data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Right click Properties: Trace display properties, time/value axis labels + scaling, redraw time, …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Synoptics allow visualisation of the instrument.</a:t>
            </a:r>
          </a:p>
          <a:p>
            <a:r>
              <a:rPr lang="en-GB" baseline="0" dirty="0"/>
              <a:t>Click to see an OPI which is a more detailed view of the component on the synoptic.</a:t>
            </a:r>
          </a:p>
          <a:p>
            <a:r>
              <a:rPr lang="en-GB" baseline="0" dirty="0"/>
              <a:t>Users can create synoptics from the menu Synoptics -&gt; New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many other system views: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Beam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Device Screens – synoptics without the </a:t>
            </a:r>
            <a:r>
              <a:rPr lang="en-GB" baseline="0" dirty="0" smtClean="0"/>
              <a:t>beam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Motor – view of all motors on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IOC </a:t>
            </a:r>
            <a:r>
              <a:rPr lang="en-GB" baseline="0" dirty="0"/>
              <a:t>Log – </a:t>
            </a:r>
            <a:r>
              <a:rPr lang="en-GB" baseline="0" dirty="0" smtClean="0"/>
              <a:t>information </a:t>
            </a:r>
            <a:r>
              <a:rPr lang="en-GB" baseline="0" dirty="0"/>
              <a:t>from the </a:t>
            </a:r>
            <a:r>
              <a:rPr lang="en-GB" baseline="0" dirty="0" smtClean="0"/>
              <a:t>IOCs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Journal Viewer – shows runs + selected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Web Links – useful links including user manual and error reporting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Configurations</a:t>
            </a:r>
          </a:p>
          <a:p>
            <a:r>
              <a:rPr lang="en-GB" dirty="0"/>
              <a:t>Can</a:t>
            </a:r>
            <a:r>
              <a:rPr lang="en-GB" baseline="0" dirty="0"/>
              <a:t> edit configurations which are not the current config (different to SECI) - p</a:t>
            </a:r>
            <a:r>
              <a:rPr lang="en-GB" dirty="0"/>
              <a:t>oint</a:t>
            </a:r>
            <a:r>
              <a:rPr lang="en-GB" baseline="0" dirty="0"/>
              <a:t> out “Current Configuration” label)</a:t>
            </a:r>
          </a:p>
          <a:p>
            <a:r>
              <a:rPr lang="en-GB" baseline="0" dirty="0"/>
              <a:t>Saving the current config applies the change immediately</a:t>
            </a:r>
          </a:p>
          <a:p>
            <a:r>
              <a:rPr lang="en-GB" dirty="0"/>
              <a:t>Tasks are about manipulation of configuration</a:t>
            </a:r>
            <a:r>
              <a:rPr lang="en-GB" baseline="0" dirty="0"/>
              <a:t> not the contents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58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Purpose of today’s presentation</a:t>
            </a:r>
            <a:r>
              <a:rPr lang="en-GB" baseline="0" dirty="0"/>
              <a:t> is to talk about configuration and </a:t>
            </a:r>
            <a:r>
              <a:rPr lang="en-GB" baseline="0" dirty="0" err="1"/>
              <a:t>synoptics</a:t>
            </a:r>
            <a:r>
              <a:rPr lang="en-GB" baseline="0" dirty="0"/>
              <a:t> within IBEX</a:t>
            </a:r>
          </a:p>
          <a:p>
            <a:r>
              <a:rPr lang="en-GB" baseline="0" dirty="0"/>
              <a:t>Prepared some slides with info on (in black) and tasks to try (to green)</a:t>
            </a:r>
          </a:p>
          <a:p>
            <a:r>
              <a:rPr lang="en-GB" baseline="0" dirty="0"/>
              <a:t>But you are in control this is to help you so can ignore slides. Ask questions whenever and you can choose the order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baseline="0" dirty="0"/>
              <a:t>Today’s session is scheduled to last 2 hour (but room is booked for 3)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36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Configurations</a:t>
            </a:r>
            <a:r>
              <a:rPr lang="en-GB" baseline="0" dirty="0"/>
              <a:t> have:</a:t>
            </a:r>
          </a:p>
          <a:p>
            <a:r>
              <a:rPr lang="en-GB" baseline="0" dirty="0"/>
              <a:t>Details (Name, description and default synoptic)</a:t>
            </a:r>
          </a:p>
          <a:p>
            <a:r>
              <a:rPr lang="en-GB" baseline="0" dirty="0"/>
              <a:t>Components</a:t>
            </a:r>
          </a:p>
          <a:p>
            <a:r>
              <a:rPr lang="en-GB" baseline="0" dirty="0"/>
              <a:t>IOCs</a:t>
            </a:r>
          </a:p>
          <a:p>
            <a:r>
              <a:rPr lang="en-GB" baseline="0" dirty="0"/>
              <a:t>Blocks</a:t>
            </a:r>
          </a:p>
          <a:p>
            <a:r>
              <a:rPr lang="en-GB" baseline="0" dirty="0"/>
              <a:t>Groups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966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a configuration out of 0, 1 or many configuration components</a:t>
            </a:r>
          </a:p>
          <a:p>
            <a:r>
              <a:rPr lang="en-GB" dirty="0"/>
              <a:t>Each</a:t>
            </a:r>
            <a:r>
              <a:rPr lang="en-GB" baseline="0" dirty="0"/>
              <a:t> configuration component is just a configuration (except it can not contain components)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88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list of IOCs in the current</a:t>
            </a:r>
            <a:r>
              <a:rPr lang="en-GB" baseline="0" dirty="0"/>
              <a:t> configuration – shows their description along with Sim level, whether they auto start or auto-restart</a:t>
            </a:r>
          </a:p>
          <a:p>
            <a:endParaRPr lang="en-GB" baseline="0" dirty="0"/>
          </a:p>
          <a:p>
            <a:r>
              <a:rPr lang="en-GB" baseline="0" dirty="0"/>
              <a:t>Buttons at the button add/edit/delete IOCs to the configuration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394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Adding</a:t>
            </a:r>
            <a:r>
              <a:rPr lang="en-GB" baseline="0" dirty="0"/>
              <a:t> is a two step process. First select the IOC from a list then configure it. On the configuration page </a:t>
            </a:r>
          </a:p>
          <a:p>
            <a:endParaRPr lang="en-GB" baseline="0" dirty="0"/>
          </a:p>
          <a:p>
            <a:r>
              <a:rPr lang="en-GB" baseline="0" dirty="0"/>
              <a:t>Sim level – probably not used on Experiment but does not talk to the device (not all IOCs have this at the moment so be careful)</a:t>
            </a:r>
          </a:p>
          <a:p>
            <a:r>
              <a:rPr lang="en-GB" baseline="0" dirty="0"/>
              <a:t>Auto-start – on load IOC will start</a:t>
            </a:r>
          </a:p>
          <a:p>
            <a:r>
              <a:rPr lang="en-GB" baseline="0" dirty="0"/>
              <a:t>Auto-restart – if the IOC dies it will be restarted</a:t>
            </a:r>
          </a:p>
          <a:p>
            <a:endParaRPr lang="en-GB" baseline="0" dirty="0"/>
          </a:p>
          <a:p>
            <a:r>
              <a:rPr lang="en-GB" baseline="0" dirty="0"/>
              <a:t>Will talk about macros next</a:t>
            </a:r>
          </a:p>
          <a:p>
            <a:endParaRPr lang="en-GB" baseline="0" dirty="0"/>
          </a:p>
          <a:p>
            <a:r>
              <a:rPr lang="en-GB" baseline="0" dirty="0"/>
              <a:t>Task: Find the SIMPLE in the list and click Auto-Start then </a:t>
            </a:r>
            <a:r>
              <a:rPr lang="en-GB" baseline="0" dirty="0" smtClean="0"/>
              <a:t>save</a:t>
            </a:r>
          </a:p>
          <a:p>
            <a:r>
              <a:rPr lang="en-GB" baseline="0" dirty="0" smtClean="0"/>
              <a:t>Mention filter by IOCs in </a:t>
            </a:r>
            <a:r>
              <a:rPr lang="en-GB" baseline="0" dirty="0" err="1" smtClean="0"/>
              <a:t>config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394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IOC Macros Setup the device/IOC values. E.g. com</a:t>
            </a:r>
            <a:r>
              <a:rPr lang="en-GB" baseline="0" dirty="0"/>
              <a:t> port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Global.txt is</a:t>
            </a:r>
            <a:r>
              <a:rPr lang="en-GB" baseline="0" dirty="0"/>
              <a:t> in </a:t>
            </a:r>
            <a:r>
              <a:rPr lang="en-GB" dirty="0"/>
              <a:t>(in C:\Instrument\Settings\config\&lt;instrument&gt;\configurations</a:t>
            </a:r>
            <a:r>
              <a:rPr lang="en-GB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534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58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add a block we</a:t>
            </a:r>
            <a:r>
              <a:rPr lang="en-GB" baseline="0" dirty="0"/>
              <a:t> have to understand PVs. These are published values from the IOC. They have the form:</a:t>
            </a:r>
          </a:p>
          <a:p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Instrument (IN for instruments, TE for private machines)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Device name (can be shortened form of real 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Channel – this is optional and may have more than one 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Value – what</a:t>
            </a:r>
            <a:r>
              <a:rPr lang="en-GB" baseline="0" dirty="0"/>
              <a:t> is being measured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On top of these are the variations to allows setting and reading back from the instrument what it thinks is set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039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1) Add a block (click add block copy PV address as PV give it a good name) see it appear in</a:t>
            </a:r>
            <a:r>
              <a:rPr lang="en-GB" baseline="0" dirty="0"/>
              <a:t> the Others group on the dash board</a:t>
            </a:r>
          </a:p>
          <a:p>
            <a:r>
              <a:rPr lang="en-GB" dirty="0"/>
              <a:t>2) Look at search functionality to find</a:t>
            </a:r>
            <a:r>
              <a:rPr lang="en-GB" baseline="0" dirty="0"/>
              <a:t> PVs more easily, mention the filters</a:t>
            </a:r>
          </a:p>
          <a:p>
            <a:endParaRPr lang="en-GB" baseline="0" dirty="0"/>
          </a:p>
          <a:p>
            <a:r>
              <a:rPr lang="en-GB" baseline="0" dirty="0"/>
              <a:t>Run control can be set up from the block (there is also a separate menu item)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58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blocks are setup usually use PV</a:t>
            </a:r>
            <a:r>
              <a:rPr lang="en-GB" baseline="0" dirty="0"/>
              <a:t> </a:t>
            </a:r>
            <a:r>
              <a:rPr lang="en-GB" dirty="0"/>
              <a:t>bare name. You can also use fields but this is rarer.</a:t>
            </a:r>
          </a:p>
          <a:p>
            <a:endParaRPr lang="en-GB" dirty="0"/>
          </a:p>
          <a:p>
            <a:r>
              <a:rPr lang="en-GB" dirty="0"/>
              <a:t>Can be read in genie_python by using just the block name</a:t>
            </a:r>
          </a:p>
          <a:p>
            <a:r>
              <a:rPr lang="en-GB" dirty="0"/>
              <a:t>Can be set by using genie under the hood it looks for a PV called &lt;PV Name&gt;:SP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0392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You can</a:t>
            </a:r>
            <a:r>
              <a:rPr lang="en-GB" baseline="0" dirty="0"/>
              <a:t> filter blocks by “Facility PVs”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This gives access to many central </a:t>
            </a:r>
            <a:r>
              <a:rPr lang="en-GB" baseline="0" dirty="0" err="1"/>
              <a:t>synchotron</a:t>
            </a:r>
            <a:r>
              <a:rPr lang="en-GB" baseline="0" dirty="0"/>
              <a:t> values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Don’t forget you can filter </a:t>
            </a:r>
            <a:r>
              <a:rPr lang="en-GB" baseline="0"/>
              <a:t>by description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18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36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dirty="0"/>
              <a:t>Click Add (bottom left), change name in selected group (Blank groups are not saved)</a:t>
            </a:r>
          </a:p>
          <a:p>
            <a:pPr marL="228600" indent="-228600">
              <a:buAutoNum type="arabicParenR"/>
            </a:pPr>
            <a:r>
              <a:rPr lang="en-GB" dirty="0"/>
              <a:t>Select</a:t>
            </a:r>
            <a:r>
              <a:rPr lang="en-GB" baseline="0" dirty="0"/>
              <a:t> block from available and click arrow so it is selected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407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dirty="0"/>
              <a:t>Anything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297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 an</a:t>
            </a:r>
            <a:r>
              <a:rPr lang="en-GB" baseline="0" dirty="0"/>
              <a:t> overview of a specific setup of the beamline.</a:t>
            </a:r>
          </a:p>
          <a:p>
            <a:r>
              <a:rPr lang="en-GB" baseline="0" dirty="0"/>
              <a:t>The view contains a number of components: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A navigation bar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A list of components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PVs associated with particular components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OPIs (like VIs)</a:t>
            </a:r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5842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Groups: Components with nested components</a:t>
            </a:r>
          </a:p>
          <a:p>
            <a:endParaRPr lang="en-GB" dirty="0" smtClean="0"/>
          </a:p>
          <a:p>
            <a:r>
              <a:rPr lang="en-GB" dirty="0" smtClean="0"/>
              <a:t>Target OPI: Devices</a:t>
            </a:r>
            <a:r>
              <a:rPr lang="en-GB" baseline="0" dirty="0" smtClean="0"/>
              <a:t> are in all appropriate categories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0053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users play with the new, edit and delete options.</a:t>
            </a:r>
            <a:r>
              <a:rPr lang="en-GB" baseline="0" dirty="0"/>
              <a:t> The dialogs for each should be self-explanatory once they’ve been pointed at the correct menu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227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5693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683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Set the </a:t>
            </a:r>
            <a:r>
              <a:rPr lang="en-GB" dirty="0" err="1" smtClean="0"/>
              <a:t>Eurotherm</a:t>
            </a:r>
            <a:r>
              <a:rPr lang="en-GB" dirty="0" smtClean="0"/>
              <a:t> to </a:t>
            </a:r>
            <a:r>
              <a:rPr lang="en-GB" dirty="0" err="1" smtClean="0"/>
              <a:t>recsim</a:t>
            </a:r>
            <a:r>
              <a:rPr lang="en-GB" dirty="0" smtClean="0"/>
              <a:t> so we can</a:t>
            </a:r>
            <a:r>
              <a:rPr lang="en-GB" baseline="0" dirty="0" smtClean="0"/>
              <a:t> play around with it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9644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the things you can do by right</a:t>
            </a:r>
            <a:r>
              <a:rPr lang="en-GB" baseline="0" dirty="0"/>
              <a:t> clicking on a control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Get PV info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Send to log plotter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Open an OPI with a graph and show that you can add control bars to allow panning</a:t>
            </a:r>
          </a:p>
          <a:p>
            <a:pPr marL="0" indent="0">
              <a:buFontTx/>
              <a:buNone/>
            </a:pP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Caution against using particular controls that can mess up the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386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73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Main IBEX GUI: launched</a:t>
            </a:r>
            <a:r>
              <a:rPr lang="en-GB" baseline="0" dirty="0"/>
              <a:t> from the start bar</a:t>
            </a:r>
          </a:p>
          <a:p>
            <a:endParaRPr lang="en-GB" baseline="0" dirty="0"/>
          </a:p>
          <a:p>
            <a:r>
              <a:rPr lang="en-GB" baseline="0" dirty="0"/>
              <a:t>When showing IBEX for the first time, give a 2 minute overview of things it can do as a trailer for what’s to come. This will give those fresh to IBEX a context for what it is and why it exists before leaping into the underlying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980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Emphasise</a:t>
            </a:r>
            <a:r>
              <a:rPr lang="en-GB" baseline="0" dirty="0" smtClean="0"/>
              <a:t> that these slides will only give the basics and to write full scripts for the instrument you should attend </a:t>
            </a:r>
            <a:r>
              <a:rPr lang="en-GB" b="1" i="1" dirty="0" smtClean="0">
                <a:solidFill>
                  <a:schemeClr val="tx1"/>
                </a:solidFill>
              </a:rPr>
              <a:t>Introduction to </a:t>
            </a:r>
            <a:r>
              <a:rPr lang="en-GB" b="1" i="1" dirty="0" err="1" smtClean="0">
                <a:solidFill>
                  <a:schemeClr val="tx1"/>
                </a:solidFill>
              </a:rPr>
              <a:t>genie_python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9638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way to run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genie_python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commands is from the scripting perspective of the IBEX client.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open a scripting window: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the scripting perspective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exercise is mostly a warm up to make sure: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prerequisite Python knowledge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Functions accessed via the ``g`` namespace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You should have noticed immediately after you typed ``g.`` that an auto-complete window appeared: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window lists the available commands, and the arguments they take, in brackets. 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A description of the highlighted functions and its arguments is also given. 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list will be refined as you type more 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Run</a:t>
            </a:r>
            <a:r>
              <a:rPr lang="en-GB" baseline="0" dirty="0" smtClean="0"/>
              <a:t> through the basic commands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Allow a bit of time for users to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Explain the running of pre-existing scripts, suggest the full course if people want to be writing/editing their</a:t>
            </a:r>
            <a:r>
              <a:rPr lang="en-GB" baseline="0" dirty="0" smtClean="0"/>
              <a:t> own scripts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Explain the running of pre-existing scripts, suggest the full course if people want to be writing/editing their</a:t>
            </a:r>
            <a:r>
              <a:rPr lang="en-GB" baseline="0" dirty="0" smtClean="0"/>
              <a:t> own scripts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Future functionality: </a:t>
            </a:r>
          </a:p>
          <a:p>
            <a:pPr lvl="1"/>
            <a:r>
              <a:rPr lang="en-GB" altLang="en-US" dirty="0" smtClean="0"/>
              <a:t>- Syntax highlighting/suggestions</a:t>
            </a:r>
          </a:p>
          <a:p>
            <a:pPr lvl="2"/>
            <a:r>
              <a:rPr lang="en-GB" altLang="en-US" dirty="0" smtClean="0"/>
              <a:t>Similar to existing scripting window</a:t>
            </a:r>
          </a:p>
          <a:p>
            <a:pPr lvl="1"/>
            <a:r>
              <a:rPr lang="en-GB" altLang="en-US" dirty="0" smtClean="0"/>
              <a:t>- Time estimation?</a:t>
            </a:r>
          </a:p>
          <a:p>
            <a:pPr lvl="1"/>
            <a:r>
              <a:rPr lang="en-GB" altLang="en-US" dirty="0" smtClean="0"/>
              <a:t>- Dry runs of scripts?</a:t>
            </a:r>
          </a:p>
          <a:p>
            <a:pPr lvl="1"/>
            <a:r>
              <a:rPr lang="en-GB" altLang="en-US" dirty="0" smtClean="0"/>
              <a:t>- Python 3</a:t>
            </a:r>
          </a:p>
          <a:p>
            <a:pPr lvl="2"/>
            <a:r>
              <a:rPr lang="en-GB" altLang="en-US" dirty="0" smtClean="0"/>
              <a:t>At the same time as </a:t>
            </a:r>
            <a:r>
              <a:rPr lang="en-GB" altLang="en-US" dirty="0" err="1" smtClean="0"/>
              <a:t>mantid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-</a:t>
            </a:r>
            <a:r>
              <a:rPr lang="en-GB" altLang="en-US" baseline="0" dirty="0" smtClean="0"/>
              <a:t> </a:t>
            </a:r>
            <a:r>
              <a:rPr lang="en-GB" altLang="en-US" dirty="0" smtClean="0"/>
              <a:t>Stepping through scripts one line at a time</a:t>
            </a:r>
          </a:p>
          <a:p>
            <a:pPr lvl="1"/>
            <a:r>
              <a:rPr lang="en-GB" altLang="en-US" dirty="0" smtClean="0"/>
              <a:t>- Editing a script on the fly</a:t>
            </a:r>
          </a:p>
          <a:p>
            <a:pPr marL="0" indent="0">
              <a:buFontTx/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Explain the running of pre-existing scripts, suggest the full course if people want to be writing/editing their</a:t>
            </a:r>
            <a:r>
              <a:rPr lang="en-GB" baseline="0" dirty="0" smtClean="0"/>
              <a:t> own scripts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User manual and genie</a:t>
            </a:r>
            <a:r>
              <a:rPr lang="en-GB" baseline="0" dirty="0"/>
              <a:t> python manual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6772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</a:t>
            </a:r>
            <a:r>
              <a:rPr lang="en-GB" baseline="0" dirty="0"/>
              <a:t> who is returning after lunch – can stay logged 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21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SECI and IBEX shouldn’t be run concurrently</a:t>
            </a:r>
          </a:p>
          <a:p>
            <a:r>
              <a:rPr lang="en-GB" dirty="0"/>
              <a:t>May appear to be working but problems underneath</a:t>
            </a:r>
          </a:p>
          <a:p>
            <a:r>
              <a:rPr lang="en-GB" dirty="0"/>
              <a:t>Closing the IBEX </a:t>
            </a:r>
            <a:r>
              <a:rPr lang="en-GB" dirty="0" err="1"/>
              <a:t>gui</a:t>
            </a:r>
            <a:r>
              <a:rPr lang="en-GB" dirty="0"/>
              <a:t> is not sufficient to stop IBEX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7384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64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79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</a:t>
            </a:r>
            <a:r>
              <a:rPr lang="en-GB" baseline="0" dirty="0"/>
              <a:t> sorts of devices: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/>
              <a:t>Hardware devices – measurement and control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/>
              <a:t>Computer monitoring those devices – mention NDC, NDX and NDW</a:t>
            </a:r>
          </a:p>
          <a:p>
            <a:pPr marL="0" indent="0">
              <a:buFont typeface="+mj-lt"/>
              <a:buNone/>
            </a:pPr>
            <a:endParaRPr lang="en-GB" dirty="0"/>
          </a:p>
          <a:p>
            <a:pPr marL="0" indent="0">
              <a:buFont typeface="+mj-lt"/>
              <a:buNone/>
            </a:pPr>
            <a:r>
              <a:rPr lang="en-GB" dirty="0"/>
              <a:t>All</a:t>
            </a:r>
            <a:r>
              <a:rPr lang="en-GB" baseline="0" dirty="0"/>
              <a:t> connect to a network and they can communicate on that network. Some devices don’t talk network and we use MOXA’s to enable them to be placed on the network</a:t>
            </a:r>
            <a:endParaRPr lang="en-GB" dirty="0"/>
          </a:p>
          <a:p>
            <a:r>
              <a:rPr lang="en-GB" dirty="0"/>
              <a:t>Some connections are private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68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Software Interactions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The client is separate to the server.</a:t>
            </a:r>
            <a:endParaRPr lang="en-GB" dirty="0"/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NDX runs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IBEX server (responsible</a:t>
            </a:r>
            <a:r>
              <a:rPr lang="en-GB" baseline="0" dirty="0"/>
              <a:t> for control)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IBEX Client to communicate with server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/>
              <a:t>NDC runs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IBEX client and talks to the server and controls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/>
              <a:t>NDW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Desktop machine can only view the server</a:t>
            </a: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Some of these names will become more familiar as you use IBEX.</a:t>
            </a:r>
          </a:p>
          <a:p>
            <a:r>
              <a:rPr lang="en-GB" dirty="0"/>
              <a:t>There are</a:t>
            </a:r>
            <a:r>
              <a:rPr lang="en-GB" baseline="0" dirty="0"/>
              <a:t> some changes to come to this, as the Script Server will alter some of these interactions.</a:t>
            </a:r>
          </a:p>
          <a:p>
            <a:endParaRPr lang="en-GB" baseline="0" dirty="0"/>
          </a:p>
          <a:p>
            <a:r>
              <a:rPr lang="en-GB" baseline="0" dirty="0"/>
              <a:t>This session will focus on the client, as that is the user interface of the system, and where the vast majority of interaction with the server should occur.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688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the state of the DAE</a:t>
            </a:r>
          </a:p>
          <a:p>
            <a:endParaRPr lang="en-GB" dirty="0"/>
          </a:p>
          <a:p>
            <a:r>
              <a:rPr lang="en-GB" dirty="0"/>
              <a:t>Light blue - Setup not</a:t>
            </a:r>
            <a:r>
              <a:rPr lang="en-GB" baseline="0" dirty="0"/>
              <a:t> running  but ready to be run</a:t>
            </a:r>
          </a:p>
          <a:p>
            <a:r>
              <a:rPr lang="en-GB" baseline="0" dirty="0"/>
              <a:t>Green – running collecting data</a:t>
            </a:r>
          </a:p>
          <a:p>
            <a:r>
              <a:rPr lang="en-GB" baseline="0" dirty="0"/>
              <a:t>Red – paused, not collecting data</a:t>
            </a:r>
          </a:p>
          <a:p>
            <a:r>
              <a:rPr lang="en-GB" dirty="0"/>
              <a:t>Orange</a:t>
            </a:r>
            <a:r>
              <a:rPr lang="en-GB" baseline="0" dirty="0"/>
              <a:t> – waiting or veto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Waiting – a block is outside of run control limits and the data to not being collected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Veto – an external veto has triggered on the DAE and it is not collecting data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baseline="0" dirty="0"/>
              <a:t>Also shows experiment title, users, frames and other information about the current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053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</a:t>
            </a:r>
            <a:r>
              <a:rPr lang="en-GB" baseline="0" dirty="0"/>
              <a:t> is being monitored</a:t>
            </a:r>
          </a:p>
          <a:p>
            <a:r>
              <a:rPr lang="en-GB" baseline="0" dirty="0"/>
              <a:t>Blocks can be set in scripts</a:t>
            </a:r>
          </a:p>
          <a:p>
            <a:endParaRPr lang="en-GB" baseline="0" dirty="0"/>
          </a:p>
          <a:p>
            <a:r>
              <a:rPr lang="en-GB" baseline="0" dirty="0"/>
              <a:t>Blocks are a name and value. The display also shows when a block is:</a:t>
            </a:r>
          </a:p>
          <a:p>
            <a:r>
              <a:rPr lang="en-GB" baseline="0" dirty="0"/>
              <a:t>Disconnected – outlined in purple</a:t>
            </a:r>
          </a:p>
          <a:p>
            <a:r>
              <a:rPr lang="en-GB" baseline="0" dirty="0"/>
              <a:t>Minor alarm – outlined in orange</a:t>
            </a:r>
          </a:p>
          <a:p>
            <a:r>
              <a:rPr lang="en-GB" baseline="0" dirty="0"/>
              <a:t>Major alarm – outlined in red</a:t>
            </a:r>
          </a:p>
          <a:p>
            <a:endParaRPr lang="en-GB" baseline="0" dirty="0"/>
          </a:p>
          <a:p>
            <a:r>
              <a:rPr lang="en-GB" baseline="0" dirty="0"/>
              <a:t>Run control is represented by ticks and crosses to right of block:</a:t>
            </a:r>
          </a:p>
          <a:p>
            <a:r>
              <a:rPr lang="en-GB" baseline="0" dirty="0"/>
              <a:t>Nothing – not under run control</a:t>
            </a:r>
          </a:p>
          <a:p>
            <a:r>
              <a:rPr lang="en-GB" baseline="0" dirty="0"/>
              <a:t>Tick – under run control in limits</a:t>
            </a:r>
          </a:p>
          <a:p>
            <a:r>
              <a:rPr lang="en-GB" baseline="0" dirty="0"/>
              <a:t>Cross – under run control outside of limits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03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66F2D-3BE0-4D50-ABC4-670ADDD5AA41}" type="datetimeFigureOut">
              <a:rPr lang="en-GB"/>
              <a:pPr>
                <a:defRPr/>
              </a:pPr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FAD5B-4B07-4BEE-8E2A-7B226BE78F7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52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F17D1-C6D6-4BEF-B0C8-5CCF813AA6F7}" type="datetimeFigureOut">
              <a:rPr lang="en-GB"/>
              <a:pPr>
                <a:defRPr/>
              </a:pPr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CE1FB-D798-4745-947F-69739FEA184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4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DB41F-5725-493E-951D-1F77D5F4827D}" type="datetimeFigureOut">
              <a:rPr lang="en-GB"/>
              <a:pPr>
                <a:defRPr/>
              </a:pPr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3B3E4-F4D7-4168-8235-33E3AD0DFE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63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A35AE-1511-422B-B340-11F73645775D}" type="datetimeFigureOut">
              <a:rPr lang="en-GB"/>
              <a:pPr>
                <a:defRPr/>
              </a:pPr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5C2A1-9770-416C-A6C8-5EE4A9E2A4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8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4CD39-D622-464F-91CE-B55592B34520}" type="datetimeFigureOut">
              <a:rPr lang="en-GB"/>
              <a:pPr>
                <a:defRPr/>
              </a:pPr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66B81-AA55-4E0D-BEF0-ADFF4CAC9EF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47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80BBB-28EA-4D6F-87B2-C29B30C4F18A}" type="datetimeFigureOut">
              <a:rPr lang="en-GB"/>
              <a:pPr>
                <a:defRPr/>
              </a:pPr>
              <a:t>29/10/2018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27F3-8673-4DB8-9A95-3FCCF6986BC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26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B603D-3B9B-4C02-9336-D635967E5F5C}" type="datetimeFigureOut">
              <a:rPr lang="en-GB"/>
              <a:pPr>
                <a:defRPr/>
              </a:pPr>
              <a:t>29/10/2018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EB736-26DB-4A88-8CED-9BFE43CAE7C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71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9B2C-A02D-4EA3-BD75-CDC4103043C2}" type="datetimeFigureOut">
              <a:rPr lang="en-GB"/>
              <a:pPr>
                <a:defRPr/>
              </a:pPr>
              <a:t>29/10/2018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557C3-C627-4B31-9D56-CF2D6547E74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72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B5D7E-B0C8-44D7-9A84-28D0E0034AE2}" type="datetimeFigureOut">
              <a:rPr lang="en-GB"/>
              <a:pPr>
                <a:defRPr/>
              </a:pPr>
              <a:t>29/10/2018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6D5B0-ABFB-4F35-8012-9ECB8FA7DB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6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E5C8A-8797-4B9B-9B56-FBA5AE36ECF6}" type="datetimeFigureOut">
              <a:rPr lang="en-GB"/>
              <a:pPr>
                <a:defRPr/>
              </a:pPr>
              <a:t>29/10/2018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7B8A-7682-4436-8EDC-CA20DE076EF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1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2D419-C04C-469E-AA83-0B47896FFCFB}" type="datetimeFigureOut">
              <a:rPr lang="en-GB"/>
              <a:pPr>
                <a:defRPr/>
              </a:pPr>
              <a:t>29/10/2018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4D9A3-7015-437D-A143-8703ECD588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88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2CD38F-1821-465A-96EA-49DD4AC10D9B}" type="datetimeFigureOut">
              <a:rPr lang="en-GB"/>
              <a:pPr>
                <a:defRPr/>
              </a:pPr>
              <a:t>29/10/2018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4EF482-4009-468A-80CD-4FF36BAA09A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1" name="Picture 2" descr="isissmall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1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ISComputingGroup/ibex_user_manual/wiki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hadow.nd.rl.ac.uk/genie_python/sphinx/genie_python.html" TargetMode="External"/><Relationship Id="rId4" Type="http://schemas.openxmlformats.org/officeDocument/2006/relationships/hyperlink" Target="http://shadow.nd.rl.ac.uk/ibex_user_manual/Home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449660"/>
          </a:xfrm>
        </p:spPr>
        <p:txBody>
          <a:bodyPr/>
          <a:lstStyle/>
          <a:p>
            <a:r>
              <a:rPr lang="en-GB" sz="3600" b="1" dirty="0">
                <a:solidFill>
                  <a:schemeClr val="tx1"/>
                </a:solidFill>
              </a:rPr>
              <a:t>IBEX Initial Training Workshop</a:t>
            </a:r>
            <a:br>
              <a:rPr lang="en-GB" sz="3600" b="1" dirty="0">
                <a:solidFill>
                  <a:schemeClr val="tx1"/>
                </a:solidFill>
              </a:rPr>
            </a:br>
            <a:r>
              <a:rPr lang="en-GB" dirty="0"/>
              <a:t>Experimental Controls Team</a:t>
            </a:r>
            <a:br>
              <a:rPr lang="en-GB" dirty="0"/>
            </a:br>
            <a:r>
              <a:rPr lang="en-GB" dirty="0"/>
              <a:t>ISIS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4208" y="108118"/>
            <a:ext cx="2569680" cy="1804799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5484068" y="404664"/>
            <a:ext cx="2832348" cy="4464496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Blocks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26904"/>
            <a:ext cx="455295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83568" y="1407364"/>
            <a:ext cx="1800200" cy="1872208"/>
            <a:chOff x="899592" y="4005064"/>
            <a:chExt cx="1800200" cy="1872208"/>
          </a:xfrm>
        </p:grpSpPr>
        <p:sp>
          <p:nvSpPr>
            <p:cNvPr id="12" name="Rounded Rectangle 11"/>
            <p:cNvSpPr/>
            <p:nvPr/>
          </p:nvSpPr>
          <p:spPr>
            <a:xfrm>
              <a:off x="899592" y="4005064"/>
              <a:ext cx="1800200" cy="1872208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100" y="4698999"/>
              <a:ext cx="119062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100" y="4424304"/>
              <a:ext cx="1152525" cy="17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524" y="5053039"/>
              <a:ext cx="120967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100" y="5400790"/>
              <a:ext cx="119062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7058" y="407511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Blocks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87824" y="1484784"/>
            <a:ext cx="3024336" cy="1440160"/>
            <a:chOff x="2975650" y="4258441"/>
            <a:chExt cx="3024336" cy="1440160"/>
          </a:xfrm>
        </p:grpSpPr>
        <p:sp>
          <p:nvSpPr>
            <p:cNvPr id="23" name="Rounded Rectangle 22"/>
            <p:cNvSpPr/>
            <p:nvPr/>
          </p:nvSpPr>
          <p:spPr>
            <a:xfrm>
              <a:off x="2975650" y="4258441"/>
              <a:ext cx="3024336" cy="1440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081" name="Picture 9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019"/>
            <a:stretch/>
          </p:blipFill>
          <p:spPr bwMode="auto">
            <a:xfrm>
              <a:off x="3366814" y="5235188"/>
              <a:ext cx="238125" cy="242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624074" y="43284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Run Control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10002" y="4808376"/>
              <a:ext cx="142875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33986" y="4697338"/>
              <a:ext cx="21130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Not under run control</a:t>
              </a:r>
            </a:p>
            <a:p>
              <a:r>
                <a:rPr lang="en-GB" sz="1600" dirty="0"/>
                <a:t>Within limits</a:t>
              </a:r>
            </a:p>
            <a:p>
              <a:r>
                <a:rPr lang="en-GB" sz="1600" dirty="0"/>
                <a:t>Outside limits</a:t>
              </a:r>
            </a:p>
          </p:txBody>
        </p:sp>
        <p:pic>
          <p:nvPicPr>
            <p:cNvPr id="21" name="Picture 9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3362376" y="4993773"/>
              <a:ext cx="238125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73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4208" y="108118"/>
            <a:ext cx="2569680" cy="1804799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1637355" cy="4061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Views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697187" y="1196752"/>
            <a:ext cx="1747021" cy="864096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9512" y="5507821"/>
            <a:ext cx="605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Investigate the system views and find out what they do</a:t>
            </a:r>
          </a:p>
        </p:txBody>
      </p:sp>
    </p:spTree>
    <p:extLst>
      <p:ext uri="{BB962C8B-B14F-4D97-AF65-F5344CB8AC3E}">
        <p14:creationId xmlns:p14="http://schemas.microsoft.com/office/powerpoint/2010/main" val="337667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Views: Alarms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02" y="1443209"/>
            <a:ext cx="7425196" cy="4594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43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Views: DAE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61" y="1373304"/>
            <a:ext cx="6868831" cy="4071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99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Views: </a:t>
            </a:r>
            <a:br>
              <a:rPr lang="en-GB" dirty="0"/>
            </a:br>
            <a:r>
              <a:rPr lang="en-GB" dirty="0"/>
              <a:t>Experiment Details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47" y="1885896"/>
            <a:ext cx="6961103" cy="3701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61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59801"/>
            <a:ext cx="5168092" cy="3181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Views: Log Plotter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87586" y="4581128"/>
            <a:ext cx="936104" cy="7200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3883" y="126318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 Blocks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0681" y="36763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 OPI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3" y="1805284"/>
            <a:ext cx="2206025" cy="1040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803373" y="2420888"/>
            <a:ext cx="904531" cy="365971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4" y="4149080"/>
            <a:ext cx="2159894" cy="204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676382"/>
            <a:ext cx="1283398" cy="2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2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Views: Scripting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9" y="1594495"/>
            <a:ext cx="7953014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xplosion 1 2"/>
          <p:cNvSpPr/>
          <p:nvPr/>
        </p:nvSpPr>
        <p:spPr>
          <a:xfrm>
            <a:off x="3419872" y="3284984"/>
            <a:ext cx="5472608" cy="295232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Covered </a:t>
            </a:r>
            <a:r>
              <a:rPr lang="en-GB" dirty="0" smtClean="0">
                <a:solidFill>
                  <a:schemeClr val="tx1"/>
                </a:solidFill>
              </a:rPr>
              <a:t>further in our </a:t>
            </a:r>
            <a:r>
              <a:rPr lang="en-GB" dirty="0">
                <a:solidFill>
                  <a:schemeClr val="tx1"/>
                </a:solidFill>
              </a:rPr>
              <a:t>course:</a:t>
            </a:r>
          </a:p>
          <a:p>
            <a:pPr algn="ctr"/>
            <a:r>
              <a:rPr lang="en-GB" b="1" i="1" dirty="0">
                <a:solidFill>
                  <a:schemeClr val="tx1"/>
                </a:solidFill>
              </a:rPr>
              <a:t>Introduction to </a:t>
            </a:r>
            <a:r>
              <a:rPr lang="en-GB" b="1" i="1" dirty="0" err="1">
                <a:solidFill>
                  <a:schemeClr val="tx1"/>
                </a:solidFill>
              </a:rPr>
              <a:t>genie_python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03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Views: </a:t>
            </a:r>
            <a:r>
              <a:rPr lang="en-GB" dirty="0" smtClean="0"/>
              <a:t>Script Server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1984" y="1594495"/>
            <a:ext cx="6489903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xplosion 1 2"/>
          <p:cNvSpPr/>
          <p:nvPr/>
        </p:nvSpPr>
        <p:spPr>
          <a:xfrm>
            <a:off x="3419872" y="3284984"/>
            <a:ext cx="5472608" cy="295232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Covered further in our course:</a:t>
            </a:r>
          </a:p>
          <a:p>
            <a:pPr algn="ctr"/>
            <a:r>
              <a:rPr lang="en-GB" b="1" i="1" dirty="0" smtClean="0">
                <a:solidFill>
                  <a:schemeClr val="tx1"/>
                </a:solidFill>
              </a:rPr>
              <a:t>Introduction to </a:t>
            </a:r>
            <a:r>
              <a:rPr lang="en-GB" b="1" i="1" dirty="0" err="1" smtClean="0">
                <a:solidFill>
                  <a:schemeClr val="tx1"/>
                </a:solidFill>
              </a:rPr>
              <a:t>genie_python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72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Views: Synoptic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25" y="1268760"/>
            <a:ext cx="7055350" cy="4070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ircular Arrow 13"/>
          <p:cNvSpPr/>
          <p:nvPr/>
        </p:nvSpPr>
        <p:spPr>
          <a:xfrm>
            <a:off x="2915816" y="1440049"/>
            <a:ext cx="648072" cy="648072"/>
          </a:xfrm>
          <a:prstGeom prst="circular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>
                <a:outerShdw blurRad="50800" dist="38100" dir="2700000" sx="1000" sy="1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917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en-GB" dirty="0"/>
              <a:t>System Views: Other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2879888" cy="1726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39363"/>
            <a:ext cx="2808312" cy="2089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77072"/>
            <a:ext cx="3195022" cy="1899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1"/>
          <a:stretch/>
        </p:blipFill>
        <p:spPr bwMode="auto">
          <a:xfrm>
            <a:off x="6555462" y="1378682"/>
            <a:ext cx="2284453" cy="2089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369" y="4010018"/>
            <a:ext cx="1934639" cy="2089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93572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Status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2853" y="9357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Device Screens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5463" y="367295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IOC Log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5462" y="9357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2431" y="3623342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Web Links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286" y="4073779"/>
            <a:ext cx="2920591" cy="1906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481286" y="3640686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Journal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31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General Introduction</a:t>
            </a:r>
          </a:p>
          <a:p>
            <a:pPr lvl="1"/>
            <a:r>
              <a:rPr lang="en-GB" dirty="0"/>
              <a:t>Running IBEX</a:t>
            </a:r>
          </a:p>
          <a:p>
            <a:pPr lvl="1"/>
            <a:r>
              <a:rPr lang="en-GB" dirty="0"/>
              <a:t>Dashboard</a:t>
            </a:r>
          </a:p>
          <a:p>
            <a:pPr lvl="1"/>
            <a:r>
              <a:rPr lang="en-GB" dirty="0"/>
              <a:t>System Views</a:t>
            </a:r>
          </a:p>
          <a:p>
            <a:r>
              <a:rPr lang="en-GB" dirty="0"/>
              <a:t>Configurations</a:t>
            </a:r>
          </a:p>
          <a:p>
            <a:r>
              <a:rPr lang="en-GB" dirty="0" err="1" smtClean="0"/>
              <a:t>Synoptics</a:t>
            </a:r>
            <a:endParaRPr lang="en-GB" dirty="0" smtClean="0"/>
          </a:p>
          <a:p>
            <a:r>
              <a:rPr lang="en-GB" dirty="0" smtClean="0"/>
              <a:t>Basic Scripting (Time Permitting)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375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Views</a:t>
            </a:r>
            <a:r>
              <a:rPr lang="en-GB" dirty="0" smtClean="0"/>
              <a:t>: Dynamic Layout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 err="1" smtClean="0"/>
              <a:t>ViewParts</a:t>
            </a:r>
            <a:r>
              <a:rPr lang="en-GB" dirty="0" smtClean="0"/>
              <a:t>” can be freely rearranged</a:t>
            </a:r>
          </a:p>
          <a:p>
            <a:r>
              <a:rPr lang="en-GB" dirty="0" smtClean="0"/>
              <a:t>Layout is per view</a:t>
            </a:r>
          </a:p>
          <a:p>
            <a:r>
              <a:rPr lang="en-GB" dirty="0" smtClean="0"/>
              <a:t>If anything goes funny – reset layout button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Future: Save layouts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51620"/>
            <a:ext cx="4643987" cy="1821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835696" y="3717032"/>
            <a:ext cx="1656184" cy="46805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49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811820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88032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If you edit the current configuration it will change the configuration on the server when it is saved</a:t>
            </a:r>
          </a:p>
          <a:p>
            <a:endParaRPr lang="en-GB" dirty="0"/>
          </a:p>
          <a:p>
            <a:r>
              <a:rPr lang="en-GB" i="1" dirty="0">
                <a:solidFill>
                  <a:srgbClr val="00B050"/>
                </a:solidFill>
              </a:rPr>
              <a:t>Manipulate configurations: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New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Load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Edit (current and other)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Copy (Hint: save as)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Delete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59" y="1340768"/>
            <a:ext cx="5100205" cy="18443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222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Configuration: Contents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457325" y="1700808"/>
            <a:ext cx="62293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043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Configuration: Components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1283713"/>
              </p:ext>
            </p:extLst>
          </p:nvPr>
        </p:nvGraphicFramePr>
        <p:xfrm>
          <a:off x="1547664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1132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Configuration: 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34752" y="4622626"/>
            <a:ext cx="82296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dirty="0">
                <a:solidFill>
                  <a:srgbClr val="00B050"/>
                </a:solidFill>
              </a:rPr>
              <a:t>Create a new component</a:t>
            </a:r>
          </a:p>
          <a:p>
            <a:r>
              <a:rPr lang="en-GB" i="1" dirty="0">
                <a:solidFill>
                  <a:srgbClr val="00B050"/>
                </a:solidFill>
              </a:rPr>
              <a:t>Add it to an existing configuration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8606" r="-360" b="25698"/>
          <a:stretch/>
        </p:blipFill>
        <p:spPr bwMode="auto">
          <a:xfrm>
            <a:off x="1434877" y="1340768"/>
            <a:ext cx="6229350" cy="328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06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Configurations: IOC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272182"/>
            <a:ext cx="62579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957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Configurations: Add IOC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420749"/>
            <a:ext cx="8568952" cy="2553147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IOC Settings</a:t>
            </a:r>
          </a:p>
          <a:p>
            <a:pPr lvl="1"/>
            <a:r>
              <a:rPr lang="en-GB" dirty="0"/>
              <a:t>Sim. Level</a:t>
            </a:r>
          </a:p>
          <a:p>
            <a:pPr lvl="1"/>
            <a:r>
              <a:rPr lang="en-GB" dirty="0"/>
              <a:t>Auto-Start</a:t>
            </a:r>
          </a:p>
          <a:p>
            <a:pPr lvl="1"/>
            <a:r>
              <a:rPr lang="en-GB" dirty="0"/>
              <a:t>Auto-restart</a:t>
            </a:r>
            <a:endParaRPr lang="en-GB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Add the SIMPLE IOC 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Make it auto-start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Confirm IOC is running in the Start/Stop IOC dialog (access from menu bar)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Remove the SIMPLE IOC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05"/>
          <a:stretch/>
        </p:blipFill>
        <p:spPr bwMode="auto">
          <a:xfrm>
            <a:off x="2267744" y="1340768"/>
            <a:ext cx="4608512" cy="207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450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/>
              <a:t>Configuration: IOC Macros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37381" y="5307607"/>
            <a:ext cx="82296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Set non-default macros for EUROTHRM_01</a:t>
            </a:r>
          </a:p>
          <a:p>
            <a:r>
              <a:rPr lang="en-GB" dirty="0"/>
              <a:t>NB globals.txt overrides this</a:t>
            </a:r>
            <a:endParaRPr lang="en-GB" dirty="0">
              <a:solidFill>
                <a:srgbClr val="00B050"/>
              </a:solidFill>
            </a:endParaRPr>
          </a:p>
          <a:p>
            <a:endParaRPr lang="en-GB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4064"/>
          <a:stretch/>
        </p:blipFill>
        <p:spPr bwMode="auto">
          <a:xfrm>
            <a:off x="2156098" y="966419"/>
            <a:ext cx="4792166" cy="411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914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Configuration: Blocks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Wrap interesting instrument control variables (EPICS PVs)</a:t>
            </a:r>
          </a:p>
          <a:p>
            <a:pPr lvl="1"/>
            <a:r>
              <a:rPr lang="en-GB" dirty="0" smtClean="0"/>
              <a:t>To display with a descriptive alias</a:t>
            </a:r>
          </a:p>
          <a:p>
            <a:pPr lvl="1"/>
            <a:r>
              <a:rPr lang="en-GB" dirty="0" smtClean="0"/>
              <a:t>To log its values</a:t>
            </a:r>
          </a:p>
          <a:p>
            <a:pPr lvl="1"/>
            <a:r>
              <a:rPr lang="en-GB" dirty="0" smtClean="0"/>
              <a:t>To put it under run control</a:t>
            </a:r>
          </a:p>
        </p:txBody>
      </p:sp>
    </p:spTree>
    <p:extLst>
      <p:ext uri="{BB962C8B-B14F-4D97-AF65-F5344CB8AC3E}">
        <p14:creationId xmlns:p14="http://schemas.microsoft.com/office/powerpoint/2010/main" val="132367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Format</a:t>
            </a:r>
          </a:p>
          <a:p>
            <a:pPr lvl="1"/>
            <a:r>
              <a:rPr lang="en-GB" dirty="0"/>
              <a:t>Information in black</a:t>
            </a:r>
          </a:p>
          <a:p>
            <a:pPr lvl="1"/>
            <a:r>
              <a:rPr lang="en-GB" i="1" dirty="0">
                <a:solidFill>
                  <a:srgbClr val="00B050"/>
                </a:solidFill>
              </a:rPr>
              <a:t>Tasks in green</a:t>
            </a:r>
          </a:p>
          <a:p>
            <a:r>
              <a:rPr lang="en-GB" dirty="0"/>
              <a:t>You are in control</a:t>
            </a:r>
          </a:p>
          <a:p>
            <a:pPr lvl="1"/>
            <a:r>
              <a:rPr lang="en-GB" dirty="0"/>
              <a:t>Ask questions</a:t>
            </a:r>
          </a:p>
          <a:p>
            <a:pPr lvl="1"/>
            <a:r>
              <a:rPr lang="en-GB" dirty="0"/>
              <a:t>Choose the order and depth</a:t>
            </a:r>
          </a:p>
          <a:p>
            <a:pPr lvl="2"/>
            <a:r>
              <a:rPr lang="en-GB" dirty="0"/>
              <a:t>If you want to spend more or less time on a section please just let us know</a:t>
            </a:r>
          </a:p>
          <a:p>
            <a:r>
              <a:rPr lang="en-GB" dirty="0"/>
              <a:t>Slides are available in a folder on your desktop</a:t>
            </a:r>
          </a:p>
        </p:txBody>
      </p:sp>
    </p:spTree>
    <p:extLst>
      <p:ext uri="{BB962C8B-B14F-4D97-AF65-F5344CB8AC3E}">
        <p14:creationId xmlns:p14="http://schemas.microsoft.com/office/powerpoint/2010/main" val="365158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Configuration: PV Names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Variations</a:t>
            </a:r>
            <a:endParaRPr lang="en-GB" dirty="0"/>
          </a:p>
          <a:p>
            <a:pPr lvl="1"/>
            <a:r>
              <a:rPr lang="en-GB" dirty="0"/>
              <a:t>TEMP – measurement of temperature</a:t>
            </a:r>
          </a:p>
          <a:p>
            <a:pPr lvl="1"/>
            <a:r>
              <a:rPr lang="en-GB" dirty="0"/>
              <a:t>TEMP:SP – set point for the temperature</a:t>
            </a:r>
          </a:p>
          <a:p>
            <a:pPr lvl="1"/>
            <a:r>
              <a:rPr lang="en-GB" dirty="0"/>
              <a:t>TEMP:SP:RBV – read back from the device of the set point</a:t>
            </a:r>
          </a:p>
          <a:p>
            <a:pPr lvl="1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44191" y="331731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848916" y="1469529"/>
            <a:ext cx="7128792" cy="1671439"/>
            <a:chOff x="848916" y="2061816"/>
            <a:chExt cx="7128792" cy="1671439"/>
          </a:xfrm>
        </p:grpSpPr>
        <p:sp>
          <p:nvSpPr>
            <p:cNvPr id="6" name="TextBox 5"/>
            <p:cNvSpPr txBox="1"/>
            <p:nvPr/>
          </p:nvSpPr>
          <p:spPr>
            <a:xfrm>
              <a:off x="848916" y="3049179"/>
              <a:ext cx="7128792" cy="684076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r>
                <a:rPr lang="en-GB" sz="3200" dirty="0"/>
                <a:t>IN:DEMO:EUROTHRM_01:A01:TEMP</a:t>
              </a:r>
            </a:p>
          </p:txBody>
        </p:sp>
        <p:sp>
          <p:nvSpPr>
            <p:cNvPr id="7" name="Left Brace 6"/>
            <p:cNvSpPr/>
            <p:nvPr/>
          </p:nvSpPr>
          <p:spPr>
            <a:xfrm rot="5400000">
              <a:off x="1551893" y="1918767"/>
              <a:ext cx="532631" cy="1728194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80854" y="206181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Instrument</a:t>
              </a:r>
            </a:p>
          </p:txBody>
        </p:sp>
        <p:sp>
          <p:nvSpPr>
            <p:cNvPr id="9" name="Left Brace 8"/>
            <p:cNvSpPr/>
            <p:nvPr/>
          </p:nvSpPr>
          <p:spPr>
            <a:xfrm rot="5400000">
              <a:off x="3829460" y="1536122"/>
              <a:ext cx="532631" cy="2522138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73700" y="20618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IOC Device Name</a:t>
              </a:r>
            </a:p>
          </p:txBody>
        </p:sp>
        <p:sp>
          <p:nvSpPr>
            <p:cNvPr id="11" name="Left Brace 10"/>
            <p:cNvSpPr/>
            <p:nvPr/>
          </p:nvSpPr>
          <p:spPr>
            <a:xfrm rot="5400000">
              <a:off x="5666593" y="2504051"/>
              <a:ext cx="532631" cy="576063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10970" y="2061816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Channel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93533" y="2061816"/>
              <a:ext cx="75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Value</a:t>
              </a: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6686599" y="2313142"/>
              <a:ext cx="532631" cy="996139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03998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Configuration: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316997"/>
            <a:ext cx="7339180" cy="2208347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Add block for: </a:t>
            </a:r>
          </a:p>
          <a:p>
            <a:pPr lvl="1"/>
            <a:r>
              <a:rPr lang="en-GB" i="1" dirty="0">
                <a:solidFill>
                  <a:srgbClr val="00B050"/>
                </a:solidFill>
              </a:rPr>
              <a:t>PV TE:&lt;INSTRUMENT NAME&gt;:SIMPLE:VALUE1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Add blocks for other PVs from Simple using the search for other PVs (Hint play with the filters)</a:t>
            </a:r>
          </a:p>
          <a:p>
            <a:endParaRPr lang="en-GB" dirty="0"/>
          </a:p>
          <a:p>
            <a:r>
              <a:rPr lang="en-GB" dirty="0"/>
              <a:t>Logging and Run Control Settings</a:t>
            </a:r>
          </a:p>
          <a:p>
            <a:r>
              <a:rPr lang="en-GB" dirty="0"/>
              <a:t>NB List of PVs is only updated on instrument start </a:t>
            </a:r>
          </a:p>
          <a:p>
            <a:pPr marL="0" indent="0">
              <a:buNone/>
            </a:pPr>
            <a:r>
              <a:rPr lang="en-GB" dirty="0"/>
              <a:t>	after IOC is run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467" y="1268760"/>
            <a:ext cx="4065067" cy="29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380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Configuration: Block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Block points at a PV</a:t>
            </a:r>
          </a:p>
          <a:p>
            <a:pPr lvl="1"/>
            <a:r>
              <a:rPr lang="en-GB" dirty="0"/>
              <a:t>CCRTEMP -&gt; IN:DEMO:EUROTHRM_01:A01:TEMP</a:t>
            </a:r>
          </a:p>
          <a:p>
            <a:r>
              <a:rPr lang="en-GB" dirty="0"/>
              <a:t>Blocks can be read using genie_python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g.cget("CCRTEMP")</a:t>
            </a:r>
          </a:p>
          <a:p>
            <a:r>
              <a:rPr lang="en-GB" dirty="0"/>
              <a:t>Blocks can be set using genie_python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g.cset("CCRTEMP", 20)</a:t>
            </a:r>
          </a:p>
          <a:p>
            <a:pPr lvl="1"/>
            <a:r>
              <a:rPr lang="en-GB" dirty="0"/>
              <a:t>Under the hood this writes to IN:DEMO:EUROTHRM_01:A01:TEMP:SP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12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Facility PVs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2775876" cy="311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784760"/>
            <a:ext cx="2830346" cy="317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91" y="2060848"/>
            <a:ext cx="2775876" cy="312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703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Configuration: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4097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Create a “simple” group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Add new blocks to it</a:t>
            </a:r>
            <a:endParaRPr lang="en-GB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922" y="1346220"/>
            <a:ext cx="5162157" cy="373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661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Configuration: Anything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GB" dirty="0"/>
              <a:t>Anything else before moving to </a:t>
            </a:r>
            <a:r>
              <a:rPr lang="en-GB"/>
              <a:t>synoptics?</a:t>
            </a:r>
            <a:endParaRPr lang="en-GB" dirty="0"/>
          </a:p>
          <a:p>
            <a:r>
              <a:rPr lang="en-GB" dirty="0"/>
              <a:t>User manual</a:t>
            </a:r>
            <a:endParaRPr lang="en-GB" dirty="0">
              <a:solidFill>
                <a:srgbClr val="00B050"/>
              </a:solidFill>
            </a:endParaRP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24"/>
          <a:stretch/>
        </p:blipFill>
        <p:spPr bwMode="auto">
          <a:xfrm>
            <a:off x="2123728" y="3284984"/>
            <a:ext cx="4267002" cy="2477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243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Synoptics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43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Synoptics</a:t>
            </a:r>
            <a:r>
              <a:rPr lang="en-GB" dirty="0"/>
              <a:t>: Overview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25" y="1700808"/>
            <a:ext cx="7055350" cy="4070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2014387" y="3140968"/>
            <a:ext cx="1333477" cy="288032"/>
          </a:xfrm>
          <a:prstGeom prst="wedgeRectCallout">
            <a:avLst>
              <a:gd name="adj1" fmla="val 8628"/>
              <a:gd name="adj2" fmla="val -15906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52237" y="3702009"/>
            <a:ext cx="808707" cy="288032"/>
          </a:xfrm>
          <a:prstGeom prst="wedgeRectCallout">
            <a:avLst>
              <a:gd name="adj1" fmla="val 75484"/>
              <a:gd name="adj2" fmla="val -192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07503" y="1196752"/>
            <a:ext cx="1906883" cy="288032"/>
          </a:xfrm>
          <a:prstGeom prst="wedgeRectCallout">
            <a:avLst>
              <a:gd name="adj1" fmla="val 41216"/>
              <a:gd name="adj2" fmla="val 1584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Current synoptic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192793" y="1349152"/>
            <a:ext cx="683464" cy="288032"/>
          </a:xfrm>
          <a:prstGeom prst="wedgeRectCallout">
            <a:avLst>
              <a:gd name="adj1" fmla="val -48695"/>
              <a:gd name="adj2" fmla="val 2377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OPI</a:t>
            </a:r>
          </a:p>
        </p:txBody>
      </p:sp>
    </p:spTree>
    <p:extLst>
      <p:ext uri="{BB962C8B-B14F-4D97-AF65-F5344CB8AC3E}">
        <p14:creationId xmlns:p14="http://schemas.microsoft.com/office/powerpoint/2010/main" val="472052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Synoptics</a:t>
            </a:r>
            <a:r>
              <a:rPr lang="en-GB" dirty="0"/>
              <a:t>: Structure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8" y="1268761"/>
            <a:ext cx="8496944" cy="3496418"/>
          </a:xfrm>
        </p:spPr>
        <p:txBody>
          <a:bodyPr/>
          <a:lstStyle/>
          <a:p>
            <a:r>
              <a:rPr lang="en-GB" sz="2000" dirty="0" err="1"/>
              <a:t>Synoptics</a:t>
            </a:r>
            <a:r>
              <a:rPr lang="en-GB" sz="2000" dirty="0"/>
              <a:t> </a:t>
            </a:r>
          </a:p>
          <a:p>
            <a:pPr lvl="1"/>
            <a:r>
              <a:rPr lang="en-GB" sz="2000" dirty="0"/>
              <a:t>made of components</a:t>
            </a:r>
          </a:p>
          <a:p>
            <a:r>
              <a:rPr lang="en-GB" sz="2000" dirty="0"/>
              <a:t>Components</a:t>
            </a:r>
          </a:p>
          <a:p>
            <a:pPr lvl="1"/>
            <a:r>
              <a:rPr lang="en-GB" sz="2000" dirty="0"/>
              <a:t>Link to a particular piece of hardware</a:t>
            </a:r>
          </a:p>
          <a:p>
            <a:pPr lvl="1"/>
            <a:r>
              <a:rPr lang="en-GB" sz="2000" dirty="0"/>
              <a:t>Can open OPIs</a:t>
            </a:r>
          </a:p>
          <a:p>
            <a:pPr lvl="1"/>
            <a:r>
              <a:rPr lang="en-GB" sz="2000" dirty="0"/>
              <a:t>Can display and set values for particular PV</a:t>
            </a:r>
          </a:p>
          <a:p>
            <a:r>
              <a:rPr lang="en-GB" sz="2000" dirty="0"/>
              <a:t>Component groups</a:t>
            </a:r>
          </a:p>
          <a:p>
            <a:pPr lvl="1"/>
            <a:r>
              <a:rPr lang="en-GB" sz="2000" dirty="0"/>
              <a:t>Component groups are components that contain other components</a:t>
            </a:r>
          </a:p>
          <a:p>
            <a:pPr lvl="1"/>
            <a:r>
              <a:rPr lang="en-GB" sz="2000" dirty="0"/>
              <a:t>Component groups are components; they can also open OPIs, have PVs etc.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725144"/>
            <a:ext cx="4248472" cy="184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385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Synoptics</a:t>
            </a:r>
            <a:r>
              <a:rPr lang="en-GB" dirty="0"/>
              <a:t>: 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31" y="2420888"/>
            <a:ext cx="8604448" cy="250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1403648" y="4784270"/>
            <a:ext cx="1368152" cy="588946"/>
          </a:xfrm>
          <a:prstGeom prst="wedgeRectCallout">
            <a:avLst>
              <a:gd name="adj1" fmla="val 57449"/>
              <a:gd name="adj2" fmla="val -130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 PVs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3568" y="1412595"/>
            <a:ext cx="1656183" cy="648072"/>
          </a:xfrm>
          <a:prstGeom prst="wedgeRectCallout">
            <a:avLst>
              <a:gd name="adj1" fmla="val 68132"/>
              <a:gd name="adj2" fmla="val 98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 groups PVs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275078" y="1736631"/>
            <a:ext cx="1333477" cy="303223"/>
          </a:xfrm>
          <a:prstGeom prst="wedgeRectCallout">
            <a:avLst>
              <a:gd name="adj1" fmla="val 41281"/>
              <a:gd name="adj2" fmla="val 3458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076056" y="1433407"/>
            <a:ext cx="1333477" cy="627259"/>
          </a:xfrm>
          <a:prstGeom prst="wedgeRectCallout">
            <a:avLst>
              <a:gd name="adj1" fmla="val 58697"/>
              <a:gd name="adj2" fmla="val 1346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 group</a:t>
            </a:r>
          </a:p>
        </p:txBody>
      </p:sp>
    </p:spTree>
    <p:extLst>
      <p:ext uri="{BB962C8B-B14F-4D97-AF65-F5344CB8AC3E}">
        <p14:creationId xmlns:p14="http://schemas.microsoft.com/office/powerpoint/2010/main" val="273096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IBEX team</a:t>
            </a:r>
          </a:p>
        </p:txBody>
      </p:sp>
      <p:sp>
        <p:nvSpPr>
          <p:cNvPr id="40" name="AutoShape 8" descr="John Hol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0" descr="John Hol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https://orgchart.tessella.com/photos/HOLJ.jpg?Phot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AutoShape 14" descr="https://orgchart.tessella.com/photos/HOLJ.jpg?Phot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AutoShape 16" descr="https://orgchart.tessella.com/photos/HOLJ.jpg?Phot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AutoShape 18" descr="https://orgchart.tessella.com/photos/WOOKJ.jpg?Photo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AutoShape 22" descr="https://orgchart.tessella.com/photos/POTA.jpg?Photo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917575" y="1486070"/>
            <a:ext cx="7398841" cy="1625883"/>
            <a:chOff x="683568" y="1486070"/>
            <a:chExt cx="7066616" cy="162588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4EAC1E10-8153-4975-9226-E8E2BE817D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10" t="3370" r="11657"/>
            <a:stretch/>
          </p:blipFill>
          <p:spPr>
            <a:xfrm>
              <a:off x="6804248" y="1510085"/>
              <a:ext cx="649421" cy="875306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683568" y="1486070"/>
              <a:ext cx="7066616" cy="1625883"/>
              <a:chOff x="683568" y="1486070"/>
              <a:chExt cx="7081627" cy="1625883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683568" y="1486070"/>
                <a:ext cx="7081627" cy="1625883"/>
                <a:chOff x="730733" y="1542718"/>
                <a:chExt cx="6746430" cy="1625883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640074" y="1556795"/>
                  <a:ext cx="864775" cy="1575445"/>
                  <a:chOff x="2640074" y="1556795"/>
                  <a:chExt cx="864775" cy="1575445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640074" y="2485909"/>
                    <a:ext cx="86477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/>
                      <a:t>John Holt</a:t>
                    </a:r>
                  </a:p>
                </p:txBody>
              </p:sp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75130" y="1556795"/>
                    <a:ext cx="594662" cy="89447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730733" y="1542718"/>
                  <a:ext cx="936103" cy="1589522"/>
                  <a:chOff x="730733" y="1542718"/>
                  <a:chExt cx="936103" cy="1589522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30733" y="2485909"/>
                    <a:ext cx="93610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/>
                      <a:t>Kevin Woods</a:t>
                    </a:r>
                  </a:p>
                </p:txBody>
              </p:sp>
              <p:pic>
                <p:nvPicPr>
                  <p:cNvPr id="47" name="Picture 4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044" y="1542718"/>
                    <a:ext cx="594661" cy="8944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4583611" y="2508407"/>
                  <a:ext cx="8647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Rory Potter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300192" y="2522270"/>
                  <a:ext cx="117697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Alistair McGann</a:t>
                  </a:r>
                </a:p>
              </p:txBody>
            </p:sp>
            <p:grpSp>
              <p:nvGrpSpPr>
                <p:cNvPr id="7" name="Group 6"/>
                <p:cNvGrpSpPr/>
                <p:nvPr/>
              </p:nvGrpSpPr>
              <p:grpSpPr>
                <a:xfrm>
                  <a:off x="1631962" y="1556792"/>
                  <a:ext cx="1124644" cy="1575448"/>
                  <a:chOff x="1631962" y="1556792"/>
                  <a:chExt cx="1124644" cy="1575448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631962" y="2485909"/>
                    <a:ext cx="112464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/>
                      <a:t>Freddie Akeroyd</a:t>
                    </a:r>
                  </a:p>
                </p:txBody>
              </p:sp>
              <p:pic>
                <p:nvPicPr>
                  <p:cNvPr id="3" name="Picture 2" descr="C:\Users\hra63823\Downloads\Akeroyd Freddie 15EC4987.jp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1199" y="1556792"/>
                    <a:ext cx="613719" cy="88040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432162" y="1556792"/>
                  <a:ext cx="1138923" cy="1575448"/>
                  <a:chOff x="3432162" y="1556792"/>
                  <a:chExt cx="1138923" cy="1575448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432162" y="2485909"/>
                    <a:ext cx="113892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/>
                      <a:t>Kathryn Baker</a:t>
                    </a:r>
                  </a:p>
                </p:txBody>
              </p:sp>
              <p:pic>
                <p:nvPicPr>
                  <p:cNvPr id="1028" name="Picture 4" descr="C:\Users\hra63823\Downloads\Baker Kathryn 15EC4951.jp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82535" y="1556792"/>
                    <a:ext cx="638175" cy="88040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5448386" y="1556464"/>
                  <a:ext cx="1053709" cy="1598274"/>
                  <a:chOff x="5448386" y="1556464"/>
                  <a:chExt cx="1053709" cy="1598274"/>
                </a:xfrm>
              </p:grpSpPr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448386" y="2508407"/>
                    <a:ext cx="105370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/>
                      <a:t>Dominic Oram</a:t>
                    </a:r>
                  </a:p>
                </p:txBody>
              </p:sp>
              <p:pic>
                <p:nvPicPr>
                  <p:cNvPr id="1032" name="Picture 8" descr="C:\Users\hra63823\Downloads\Oram Dominic 14EC4226.jp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47142" y="1556464"/>
                    <a:ext cx="632165" cy="87530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C5E30BD6-3750-4AF3-B0D8-B670387ED3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16" r="13600"/>
              <a:stretch/>
            </p:blipFill>
            <p:spPr>
              <a:xfrm>
                <a:off x="4874861" y="1495734"/>
                <a:ext cx="602304" cy="9033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/>
          <p:cNvGrpSpPr/>
          <p:nvPr/>
        </p:nvGrpSpPr>
        <p:grpSpPr>
          <a:xfrm>
            <a:off x="539552" y="3536932"/>
            <a:ext cx="8127304" cy="1603510"/>
            <a:chOff x="683569" y="3536932"/>
            <a:chExt cx="8025092" cy="1603510"/>
          </a:xfrm>
        </p:grpSpPr>
        <p:grpSp>
          <p:nvGrpSpPr>
            <p:cNvPr id="25" name="Group 24"/>
            <p:cNvGrpSpPr/>
            <p:nvPr/>
          </p:nvGrpSpPr>
          <p:grpSpPr>
            <a:xfrm>
              <a:off x="683569" y="3554402"/>
              <a:ext cx="6984776" cy="1577411"/>
              <a:chOff x="683569" y="3554402"/>
              <a:chExt cx="6984776" cy="157741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83569" y="3567597"/>
                <a:ext cx="6984776" cy="1564216"/>
                <a:chOff x="683568" y="3567597"/>
                <a:chExt cx="7066617" cy="1564216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683568" y="3567597"/>
                  <a:ext cx="7066617" cy="1564216"/>
                  <a:chOff x="1520119" y="3658248"/>
                  <a:chExt cx="6402051" cy="1564216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1520119" y="3668071"/>
                    <a:ext cx="1295661" cy="1535911"/>
                    <a:chOff x="1878944" y="3658571"/>
                    <a:chExt cx="1295661" cy="1535911"/>
                  </a:xfrm>
                </p:grpSpPr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1878944" y="4548151"/>
                      <a:ext cx="129566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dirty="0"/>
                        <a:t>Tom Willemsen</a:t>
                      </a:r>
                    </a:p>
                  </p:txBody>
                </p:sp>
                <p:pic>
                  <p:nvPicPr>
                    <p:cNvPr id="1044" name="Picture 20" descr="Image result for tom willemsen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2533" r="14979"/>
                    <a:stretch/>
                  </p:blipFill>
                  <p:spPr bwMode="auto">
                    <a:xfrm>
                      <a:off x="2222861" y="3658571"/>
                      <a:ext cx="638175" cy="88040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491074" y="4565402"/>
                    <a:ext cx="113892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/>
                      <a:t>Thomas </a:t>
                    </a:r>
                    <a:r>
                      <a:rPr lang="en-GB" dirty="0" err="1"/>
                      <a:t>Löhnert</a:t>
                    </a:r>
                    <a:endParaRPr lang="en-GB" dirty="0"/>
                  </a:p>
                </p:txBody>
              </p: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5456536" y="3658248"/>
                    <a:ext cx="1426779" cy="1564216"/>
                    <a:chOff x="5994354" y="3643716"/>
                    <a:chExt cx="1426779" cy="1564216"/>
                  </a:xfrm>
                </p:grpSpPr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5994354" y="4561601"/>
                      <a:ext cx="1426779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dirty="0"/>
                        <a:t>Christopher Morten-Smith</a:t>
                      </a:r>
                    </a:p>
                  </p:txBody>
                </p:sp>
                <p:pic>
                  <p:nvPicPr>
                    <p:cNvPr id="1029" name="Picture 5" descr="C:\Users\hra63823\Downloads\Moreton-Smith Chris 15EC4950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379835" y="3643716"/>
                      <a:ext cx="638175" cy="88362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908436" y="4551357"/>
                    <a:ext cx="8647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544402" y="3661266"/>
                    <a:ext cx="1113191" cy="1550468"/>
                    <a:chOff x="4041277" y="3652771"/>
                    <a:chExt cx="1113191" cy="1550468"/>
                  </a:xfrm>
                </p:grpSpPr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4041277" y="4556908"/>
                      <a:ext cx="111319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dirty="0"/>
                        <a:t>David Keymer</a:t>
                      </a:r>
                    </a:p>
                  </p:txBody>
                </p:sp>
                <p:pic>
                  <p:nvPicPr>
                    <p:cNvPr id="1031" name="Picture 7" descr="C:\Users\hra63823\Downloads\Keymer David 15EC4916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305754" y="3652771"/>
                      <a:ext cx="632654" cy="87759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700838" y="4573816"/>
                    <a:ext cx="122133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 smtClean="0"/>
                      <a:t>Liam</a:t>
                    </a:r>
                  </a:p>
                  <a:p>
                    <a:pPr algn="ctr"/>
                    <a:r>
                      <a:rPr lang="en-GB" dirty="0" smtClean="0"/>
                      <a:t>Panchaud</a:t>
                    </a:r>
                    <a:endParaRPr lang="en-GB" dirty="0"/>
                  </a:p>
                </p:txBody>
              </p: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2574912" y="3658248"/>
                    <a:ext cx="1221332" cy="1553486"/>
                    <a:chOff x="3014693" y="3658248"/>
                    <a:chExt cx="1221332" cy="1553486"/>
                  </a:xfrm>
                </p:grpSpPr>
                <p:pic>
                  <p:nvPicPr>
                    <p:cNvPr id="1034" name="Picture 10" descr="C:\Users\hra63823\Downloads\Howells G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297648" y="3658248"/>
                      <a:ext cx="655424" cy="88608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3014693" y="4565403"/>
                      <a:ext cx="122133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dirty="0"/>
                        <a:t>Gareth Howells</a:t>
                      </a:r>
                    </a:p>
                  </p:txBody>
                </p:sp>
              </p:grpSp>
            </p:grpSp>
            <p:pic>
              <p:nvPicPr>
                <p:cNvPr id="54" name="Picture 2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38190" y="3577420"/>
                  <a:ext cx="572673" cy="886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89" t="17606" r="9849" b="19538"/>
              <a:stretch/>
            </p:blipFill>
            <p:spPr>
              <a:xfrm>
                <a:off x="6633137" y="3554402"/>
                <a:ext cx="773388" cy="926437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0184" y="3536932"/>
              <a:ext cx="653009" cy="1002187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376161" y="4494111"/>
              <a:ext cx="1332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Aaron</a:t>
              </a:r>
            </a:p>
            <a:p>
              <a:pPr algn="ctr"/>
              <a:r>
                <a:rPr lang="en-GB" dirty="0" smtClean="0"/>
                <a:t>Long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670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26" y="1470261"/>
            <a:ext cx="5522948" cy="467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Synoptics</a:t>
            </a:r>
            <a:r>
              <a:rPr lang="en-GB" dirty="0"/>
              <a:t>: Example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380312" y="4293096"/>
            <a:ext cx="1656183" cy="648072"/>
          </a:xfrm>
          <a:prstGeom prst="wedgeRectCallout">
            <a:avLst>
              <a:gd name="adj1" fmla="val -62368"/>
              <a:gd name="adj2" fmla="val -355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 </a:t>
            </a:r>
            <a:r>
              <a:rPr lang="en-GB" dirty="0" smtClean="0"/>
              <a:t>PVs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251520" y="2235245"/>
            <a:ext cx="1503106" cy="303223"/>
          </a:xfrm>
          <a:prstGeom prst="wedgeRectCallout">
            <a:avLst>
              <a:gd name="adj1" fmla="val 59716"/>
              <a:gd name="adj2" fmla="val 19355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3635896" y="1217565"/>
            <a:ext cx="1333477" cy="627259"/>
          </a:xfrm>
          <a:prstGeom prst="wedgeRectCallout">
            <a:avLst>
              <a:gd name="adj1" fmla="val 5363"/>
              <a:gd name="adj2" fmla="val 8459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Target OPI (Interface)</a:t>
            </a:r>
            <a:endParaRPr lang="en-GB" dirty="0"/>
          </a:p>
        </p:txBody>
      </p:sp>
      <p:sp>
        <p:nvSpPr>
          <p:cNvPr id="10" name="Rectangular Callout 9"/>
          <p:cNvSpPr/>
          <p:nvPr/>
        </p:nvSpPr>
        <p:spPr>
          <a:xfrm>
            <a:off x="7092280" y="2055225"/>
            <a:ext cx="1656183" cy="360040"/>
          </a:xfrm>
          <a:prstGeom prst="wedgeRectCallout">
            <a:avLst>
              <a:gd name="adj1" fmla="val -45638"/>
              <a:gd name="adj2" fmla="val 10558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Macros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647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Synoptics</a:t>
            </a:r>
            <a:r>
              <a:rPr lang="en-GB" dirty="0"/>
              <a:t>: New, edit, delete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340768"/>
            <a:ext cx="57816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4307026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Create a new synoptic called “</a:t>
            </a:r>
            <a:r>
              <a:rPr lang="en-GB" i="1" dirty="0" err="1">
                <a:solidFill>
                  <a:srgbClr val="00B050"/>
                </a:solidFill>
              </a:rPr>
              <a:t>delete_this_synoptic</a:t>
            </a:r>
            <a:r>
              <a:rPr lang="en-GB" i="1" dirty="0">
                <a:solidFill>
                  <a:srgbClr val="00B050"/>
                </a:solidFill>
              </a:rPr>
              <a:t>”</a:t>
            </a:r>
          </a:p>
          <a:p>
            <a:pPr marL="342900" indent="-342900"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Delete the synoptic named “</a:t>
            </a:r>
            <a:r>
              <a:rPr lang="en-GB" i="1" dirty="0" err="1">
                <a:solidFill>
                  <a:srgbClr val="00B050"/>
                </a:solidFill>
              </a:rPr>
              <a:t>delete_this_synoptic</a:t>
            </a:r>
            <a:r>
              <a:rPr lang="en-GB" i="1" dirty="0">
                <a:solidFill>
                  <a:srgbClr val="00B050"/>
                </a:solidFill>
              </a:rPr>
              <a:t>”</a:t>
            </a:r>
          </a:p>
          <a:p>
            <a:pPr marL="342900" indent="-342900"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Create a new synoptic called “</a:t>
            </a:r>
            <a:r>
              <a:rPr lang="en-GB" i="1" dirty="0" err="1">
                <a:solidFill>
                  <a:srgbClr val="00B050"/>
                </a:solidFill>
              </a:rPr>
              <a:t>my_synoptic</a:t>
            </a:r>
            <a:r>
              <a:rPr lang="en-GB" i="1" dirty="0">
                <a:solidFill>
                  <a:srgbClr val="00B050"/>
                </a:solidFill>
              </a:rPr>
              <a:t>”</a:t>
            </a:r>
          </a:p>
          <a:p>
            <a:pPr marL="342900" indent="-342900"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Open the edit dialog for “</a:t>
            </a:r>
            <a:r>
              <a:rPr lang="en-GB" i="1" dirty="0" err="1">
                <a:solidFill>
                  <a:srgbClr val="00B050"/>
                </a:solidFill>
              </a:rPr>
              <a:t>my_synoptic</a:t>
            </a:r>
            <a:r>
              <a:rPr lang="en-GB" i="1" dirty="0">
                <a:solidFill>
                  <a:srgbClr val="00B05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871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Synoptics</a:t>
            </a:r>
            <a:r>
              <a:rPr lang="en-GB" dirty="0"/>
              <a:t>: Instrument tree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517632" cy="4824535"/>
          </a:xfrm>
        </p:spPr>
        <p:txBody>
          <a:bodyPr/>
          <a:lstStyle/>
          <a:p>
            <a:r>
              <a:rPr lang="en-GB" sz="2800" dirty="0"/>
              <a:t>Create/copy/delete components using controls at bottom</a:t>
            </a:r>
          </a:p>
          <a:p>
            <a:r>
              <a:rPr lang="en-GB" sz="2800" dirty="0"/>
              <a:t>Drag and drop components to reorder them</a:t>
            </a:r>
          </a:p>
          <a:p>
            <a:r>
              <a:rPr lang="en-GB" sz="2800" dirty="0"/>
              <a:t>Drag one component onto another to create or add to a group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5832648" cy="252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216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Synoptics</a:t>
            </a:r>
            <a:r>
              <a:rPr lang="en-GB" dirty="0"/>
              <a:t>: Instrument tree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517632" cy="4824535"/>
          </a:xfrm>
        </p:spPr>
        <p:txBody>
          <a:bodyPr/>
          <a:lstStyle/>
          <a:p>
            <a:r>
              <a:rPr lang="en-GB" sz="2800" dirty="0">
                <a:solidFill>
                  <a:srgbClr val="00B050"/>
                </a:solidFill>
              </a:rPr>
              <a:t>Open the synoptic editor for </a:t>
            </a:r>
            <a:r>
              <a:rPr lang="en-GB" sz="2800" b="1" dirty="0" err="1">
                <a:solidFill>
                  <a:srgbClr val="00B050"/>
                </a:solidFill>
              </a:rPr>
              <a:t>my_synoptic</a:t>
            </a:r>
            <a:endParaRPr lang="en-GB" sz="2800" b="1" dirty="0">
              <a:solidFill>
                <a:srgbClr val="00B050"/>
              </a:solidFill>
            </a:endParaRPr>
          </a:p>
          <a:p>
            <a:r>
              <a:rPr lang="en-GB" sz="2800" dirty="0">
                <a:solidFill>
                  <a:srgbClr val="00B050"/>
                </a:solidFill>
              </a:rPr>
              <a:t>Create an instrument tree as shown</a:t>
            </a:r>
          </a:p>
          <a:p>
            <a:r>
              <a:rPr lang="en-GB" sz="2800" dirty="0">
                <a:solidFill>
                  <a:srgbClr val="00B050"/>
                </a:solidFill>
              </a:rPr>
              <a:t>Save the synoptic</a:t>
            </a:r>
          </a:p>
          <a:p>
            <a:r>
              <a:rPr lang="en-GB" sz="2800" dirty="0">
                <a:solidFill>
                  <a:srgbClr val="00B050"/>
                </a:solidFill>
              </a:rPr>
              <a:t>Select the synoptic. It should look as below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300311"/>
            <a:ext cx="25241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72167"/>
            <a:ext cx="4032448" cy="174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597085" y="4893912"/>
            <a:ext cx="12961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856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Synoptics</a:t>
            </a:r>
            <a:r>
              <a:rPr lang="en-GB" dirty="0"/>
              <a:t>: Component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component has the following user-defined properties</a:t>
            </a:r>
          </a:p>
          <a:p>
            <a:pPr lvl="1"/>
            <a:r>
              <a:rPr lang="en-GB" dirty="0"/>
              <a:t>Name: Displayed in the synoptic view</a:t>
            </a:r>
          </a:p>
          <a:p>
            <a:pPr lvl="1"/>
            <a:r>
              <a:rPr lang="en-GB"/>
              <a:t>Target: </a:t>
            </a:r>
            <a:r>
              <a:rPr lang="en-GB" dirty="0"/>
              <a:t>Determines </a:t>
            </a:r>
            <a:r>
              <a:rPr lang="en-GB"/>
              <a:t>the OPI that this item points at</a:t>
            </a:r>
            <a:endParaRPr lang="en-GB" dirty="0"/>
          </a:p>
          <a:p>
            <a:pPr lvl="1"/>
            <a:r>
              <a:rPr lang="en-GB" dirty="0"/>
              <a:t>PVs: Covered later</a:t>
            </a:r>
            <a:endParaRPr lang="en-GB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96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Synoptics</a:t>
            </a:r>
            <a:r>
              <a:rPr lang="en-GB" dirty="0"/>
              <a:t>: Component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Open the editor for </a:t>
            </a:r>
            <a:r>
              <a:rPr lang="en-GB" b="1" dirty="0" err="1">
                <a:solidFill>
                  <a:srgbClr val="00B050"/>
                </a:solidFill>
              </a:rPr>
              <a:t>my_synoptic</a:t>
            </a:r>
            <a:endParaRPr lang="en-GB" b="1" dirty="0">
              <a:solidFill>
                <a:srgbClr val="00B050"/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Change the name of </a:t>
            </a:r>
            <a:r>
              <a:rPr lang="en-GB" b="1" dirty="0">
                <a:solidFill>
                  <a:srgbClr val="00B050"/>
                </a:solidFill>
              </a:rPr>
              <a:t>Component A</a:t>
            </a:r>
            <a:r>
              <a:rPr lang="en-GB" i="1" dirty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00B050"/>
                </a:solidFill>
              </a:rPr>
              <a:t>to </a:t>
            </a:r>
            <a:r>
              <a:rPr lang="en-GB" b="1" dirty="0" err="1">
                <a:solidFill>
                  <a:srgbClr val="00B050"/>
                </a:solidFill>
              </a:rPr>
              <a:t>Eurotherm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Under the </a:t>
            </a:r>
            <a:r>
              <a:rPr lang="en-GB" b="1" dirty="0">
                <a:solidFill>
                  <a:srgbClr val="00B050"/>
                </a:solidFill>
              </a:rPr>
              <a:t>Temperature </a:t>
            </a:r>
            <a:r>
              <a:rPr lang="en-GB" b="1" dirty="0" smtClean="0">
                <a:solidFill>
                  <a:srgbClr val="00B050"/>
                </a:solidFill>
              </a:rPr>
              <a:t>Controllers </a:t>
            </a:r>
            <a:r>
              <a:rPr lang="en-GB" dirty="0" smtClean="0">
                <a:solidFill>
                  <a:srgbClr val="00B050"/>
                </a:solidFill>
              </a:rPr>
              <a:t>heading</a:t>
            </a:r>
            <a:r>
              <a:rPr lang="en-GB" dirty="0">
                <a:solidFill>
                  <a:srgbClr val="00B050"/>
                </a:solidFill>
              </a:rPr>
              <a:t>, select </a:t>
            </a:r>
            <a:r>
              <a:rPr lang="en-GB" b="1" i="1" dirty="0">
                <a:solidFill>
                  <a:srgbClr val="00B050"/>
                </a:solidFill>
              </a:rPr>
              <a:t>EUROTHERM</a:t>
            </a:r>
            <a:r>
              <a:rPr lang="en-GB" i="1" dirty="0">
                <a:solidFill>
                  <a:srgbClr val="00B050"/>
                </a:solidFill>
              </a:rPr>
              <a:t>. </a:t>
            </a:r>
          </a:p>
          <a:p>
            <a:r>
              <a:rPr lang="en-GB" dirty="0">
                <a:solidFill>
                  <a:srgbClr val="00B050"/>
                </a:solidFill>
              </a:rPr>
              <a:t>Save the synoptic</a:t>
            </a:r>
          </a:p>
          <a:p>
            <a:r>
              <a:rPr lang="en-GB" dirty="0">
                <a:solidFill>
                  <a:srgbClr val="00B050"/>
                </a:solidFill>
              </a:rPr>
              <a:t>Refresh the synoptic, how has it changed?</a:t>
            </a:r>
          </a:p>
        </p:txBody>
      </p:sp>
    </p:spTree>
    <p:extLst>
      <p:ext uri="{BB962C8B-B14F-4D97-AF65-F5344CB8AC3E}">
        <p14:creationId xmlns:p14="http://schemas.microsoft.com/office/powerpoint/2010/main" val="1937842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Synoptics</a:t>
            </a:r>
            <a:r>
              <a:rPr lang="en-GB"/>
              <a:t>: Macros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sz="2800"/>
              <a:t>Some </a:t>
            </a:r>
            <a:r>
              <a:rPr lang="en-GB" sz="2800" dirty="0"/>
              <a:t>targets have </a:t>
            </a:r>
            <a:r>
              <a:rPr lang="en-GB" sz="2800" b="1" i="1" dirty="0"/>
              <a:t>macros</a:t>
            </a:r>
            <a:r>
              <a:rPr lang="en-GB" sz="2800" dirty="0"/>
              <a:t>. These tell the component how to set up the OPI correctly to point at a piece of hardware</a:t>
            </a:r>
          </a:p>
          <a:p>
            <a:r>
              <a:rPr lang="en-GB" sz="2800" dirty="0"/>
              <a:t>Each macro has a description and usually a default value as a hint</a:t>
            </a:r>
            <a:endParaRPr lang="en-GB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1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Synoptics</a:t>
            </a:r>
            <a:r>
              <a:rPr lang="en-GB" dirty="0"/>
              <a:t>: Target details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Open the synoptic editor for </a:t>
            </a:r>
            <a:r>
              <a:rPr lang="en-GB" b="1" dirty="0" err="1">
                <a:solidFill>
                  <a:srgbClr val="00B050"/>
                </a:solidFill>
              </a:rPr>
              <a:t>my_synoptic</a:t>
            </a:r>
            <a:endParaRPr lang="en-GB" b="1" dirty="0">
              <a:solidFill>
                <a:srgbClr val="00B050"/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Select the </a:t>
            </a:r>
            <a:r>
              <a:rPr lang="en-GB" b="1" dirty="0" err="1">
                <a:solidFill>
                  <a:srgbClr val="00B050"/>
                </a:solidFill>
              </a:rPr>
              <a:t>Eurotherm</a:t>
            </a:r>
            <a:r>
              <a:rPr lang="en-GB" dirty="0">
                <a:solidFill>
                  <a:srgbClr val="00B050"/>
                </a:solidFill>
              </a:rPr>
              <a:t> component</a:t>
            </a:r>
          </a:p>
          <a:p>
            <a:r>
              <a:rPr lang="en-GB">
                <a:solidFill>
                  <a:srgbClr val="00B050"/>
                </a:solidFill>
              </a:rPr>
              <a:t>Set </a:t>
            </a:r>
            <a:r>
              <a:rPr lang="en-GB" dirty="0">
                <a:solidFill>
                  <a:srgbClr val="00B050"/>
                </a:solidFill>
              </a:rPr>
              <a:t>the value for the macro: </a:t>
            </a:r>
            <a:r>
              <a:rPr lang="en-GB" b="1" dirty="0">
                <a:solidFill>
                  <a:srgbClr val="00B050"/>
                </a:solidFill>
              </a:rPr>
              <a:t>EUROTHRM_01</a:t>
            </a:r>
          </a:p>
          <a:p>
            <a:r>
              <a:rPr lang="en-GB" dirty="0">
                <a:solidFill>
                  <a:srgbClr val="00B050"/>
                </a:solidFill>
              </a:rPr>
              <a:t>Save the synoptic</a:t>
            </a:r>
          </a:p>
        </p:txBody>
      </p:sp>
    </p:spTree>
    <p:extLst>
      <p:ext uri="{BB962C8B-B14F-4D97-AF65-F5344CB8AC3E}">
        <p14:creationId xmlns:p14="http://schemas.microsoft.com/office/powerpoint/2010/main" val="1483757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Synoptics</a:t>
            </a:r>
            <a:r>
              <a:rPr lang="en-GB" dirty="0"/>
              <a:t>: Target details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r>
              <a:rPr lang="en-GB" sz="2400" dirty="0">
                <a:solidFill>
                  <a:srgbClr val="00B050"/>
                </a:solidFill>
              </a:rPr>
              <a:t>Click on the </a:t>
            </a:r>
            <a:r>
              <a:rPr lang="en-GB" sz="2400" dirty="0" err="1">
                <a:solidFill>
                  <a:srgbClr val="00B050"/>
                </a:solidFill>
              </a:rPr>
              <a:t>Eurotherm</a:t>
            </a:r>
            <a:r>
              <a:rPr lang="en-GB" sz="2400" dirty="0">
                <a:solidFill>
                  <a:srgbClr val="00B050"/>
                </a:solidFill>
              </a:rPr>
              <a:t> component in the synoptic. </a:t>
            </a:r>
          </a:p>
          <a:p>
            <a:r>
              <a:rPr lang="en-GB" sz="2400" dirty="0">
                <a:solidFill>
                  <a:srgbClr val="00B050"/>
                </a:solidFill>
              </a:rPr>
              <a:t>It should open an OPI that looks like this: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5241" y="5229200"/>
            <a:ext cx="8229600" cy="8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400" dirty="0">
                <a:solidFill>
                  <a:srgbClr val="00B050"/>
                </a:solidFill>
              </a:rPr>
              <a:t>If you have lots of purple disconnected boxes still, check your macro values or ask your IBEX trainer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696" y="2470240"/>
            <a:ext cx="3726689" cy="275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051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Synoptics</a:t>
            </a:r>
            <a:r>
              <a:rPr lang="en-GB" dirty="0"/>
              <a:t>: PV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display read and write PV values alongside your components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80928"/>
            <a:ext cx="1992610" cy="374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2893"/>
            <a:ext cx="8058108" cy="511032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703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Synoptics</a:t>
            </a:r>
            <a:r>
              <a:rPr lang="en-GB" dirty="0"/>
              <a:t>: PV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00B050"/>
                </a:solidFill>
              </a:rPr>
              <a:t>Open the synoptic editor for </a:t>
            </a:r>
            <a:r>
              <a:rPr lang="en-GB" sz="2400" b="1" dirty="0" err="1">
                <a:solidFill>
                  <a:srgbClr val="00B050"/>
                </a:solidFill>
              </a:rPr>
              <a:t>my_synoptic</a:t>
            </a:r>
            <a:endParaRPr lang="en-GB" sz="2400" dirty="0">
              <a:solidFill>
                <a:srgbClr val="00B050"/>
              </a:solidFill>
            </a:endParaRPr>
          </a:p>
          <a:p>
            <a:r>
              <a:rPr lang="en-GB" sz="2400" dirty="0">
                <a:solidFill>
                  <a:srgbClr val="00B050"/>
                </a:solidFill>
              </a:rPr>
              <a:t>Select the </a:t>
            </a:r>
            <a:r>
              <a:rPr lang="en-GB" sz="2400" b="1" dirty="0" err="1">
                <a:solidFill>
                  <a:srgbClr val="00B050"/>
                </a:solidFill>
              </a:rPr>
              <a:t>Eurotherm</a:t>
            </a:r>
            <a:r>
              <a:rPr lang="en-GB" sz="2400" dirty="0">
                <a:solidFill>
                  <a:srgbClr val="00B050"/>
                </a:solidFill>
              </a:rPr>
              <a:t> component</a:t>
            </a:r>
          </a:p>
          <a:p>
            <a:r>
              <a:rPr lang="en-GB" sz="2400" dirty="0">
                <a:solidFill>
                  <a:srgbClr val="00B050"/>
                </a:solidFill>
              </a:rPr>
              <a:t>Click </a:t>
            </a:r>
            <a:r>
              <a:rPr lang="en-GB" sz="2400" b="1" dirty="0">
                <a:solidFill>
                  <a:srgbClr val="00B050"/>
                </a:solidFill>
              </a:rPr>
              <a:t>Add New PV </a:t>
            </a:r>
            <a:r>
              <a:rPr lang="en-GB" sz="2400" dirty="0">
                <a:solidFill>
                  <a:srgbClr val="00B050"/>
                </a:solidFill>
              </a:rPr>
              <a:t>and give it the following properties:</a:t>
            </a:r>
          </a:p>
          <a:p>
            <a:pPr lvl="1"/>
            <a:r>
              <a:rPr lang="en-GB" sz="2400" dirty="0">
                <a:solidFill>
                  <a:srgbClr val="00B050"/>
                </a:solidFill>
              </a:rPr>
              <a:t>Name: Temperature</a:t>
            </a:r>
          </a:p>
          <a:p>
            <a:pPr lvl="1"/>
            <a:r>
              <a:rPr lang="en-GB" sz="2400" dirty="0">
                <a:solidFill>
                  <a:srgbClr val="00B050"/>
                </a:solidFill>
              </a:rPr>
              <a:t>Mode: Read</a:t>
            </a:r>
          </a:p>
          <a:p>
            <a:r>
              <a:rPr lang="en-GB" sz="2400" dirty="0">
                <a:solidFill>
                  <a:srgbClr val="00B050"/>
                </a:solidFill>
              </a:rPr>
              <a:t>Do the same again with the following properties:</a:t>
            </a:r>
          </a:p>
          <a:p>
            <a:pPr lvl="1"/>
            <a:r>
              <a:rPr lang="en-GB" sz="2400" dirty="0">
                <a:solidFill>
                  <a:srgbClr val="00B050"/>
                </a:solidFill>
              </a:rPr>
              <a:t>Name: Temperature </a:t>
            </a:r>
            <a:r>
              <a:rPr lang="en-GB" sz="2400" dirty="0" err="1">
                <a:solidFill>
                  <a:srgbClr val="00B050"/>
                </a:solidFill>
              </a:rPr>
              <a:t>setpoint</a:t>
            </a:r>
            <a:endParaRPr lang="en-GB" sz="2400" dirty="0">
              <a:solidFill>
                <a:srgbClr val="00B050"/>
              </a:solidFill>
            </a:endParaRPr>
          </a:p>
          <a:p>
            <a:pPr lvl="1"/>
            <a:r>
              <a:rPr lang="en-GB" sz="2400" dirty="0">
                <a:solidFill>
                  <a:srgbClr val="00B050"/>
                </a:solidFill>
              </a:rPr>
              <a:t>Mode: Write</a:t>
            </a:r>
          </a:p>
          <a:p>
            <a:r>
              <a:rPr lang="en-GB" sz="2400" dirty="0">
                <a:solidFill>
                  <a:srgbClr val="00B050"/>
                </a:solidFill>
              </a:rPr>
              <a:t>Use the </a:t>
            </a:r>
            <a:r>
              <a:rPr lang="en-GB" sz="2400" b="1" dirty="0">
                <a:solidFill>
                  <a:srgbClr val="00B050"/>
                </a:solidFill>
              </a:rPr>
              <a:t>Select block</a:t>
            </a:r>
            <a:r>
              <a:rPr lang="en-GB" sz="2400" dirty="0">
                <a:solidFill>
                  <a:srgbClr val="00B050"/>
                </a:solidFill>
              </a:rPr>
              <a:t> dialog to give them each an appropriate PV value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92236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Synoptics</a:t>
            </a:r>
            <a:r>
              <a:rPr lang="en-GB" dirty="0"/>
              <a:t>: PV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2044823"/>
          </a:xfrm>
        </p:spPr>
        <p:txBody>
          <a:bodyPr/>
          <a:lstStyle/>
          <a:p>
            <a:r>
              <a:rPr lang="en-GB" sz="3600" dirty="0">
                <a:solidFill>
                  <a:srgbClr val="00B050"/>
                </a:solidFill>
              </a:rPr>
              <a:t>Save the synoptic. It should now look like this:</a:t>
            </a:r>
          </a:p>
          <a:p>
            <a:r>
              <a:rPr lang="en-GB" sz="3600" dirty="0">
                <a:solidFill>
                  <a:srgbClr val="00B050"/>
                </a:solidFill>
              </a:rPr>
              <a:t>Try changing the temperature </a:t>
            </a:r>
            <a:r>
              <a:rPr lang="en-GB" sz="3600" dirty="0" err="1">
                <a:solidFill>
                  <a:srgbClr val="00B050"/>
                </a:solidFill>
              </a:rPr>
              <a:t>setpoint</a:t>
            </a:r>
            <a:r>
              <a:rPr lang="en-GB" sz="3600" dirty="0">
                <a:solidFill>
                  <a:srgbClr val="00B050"/>
                </a:solidFill>
              </a:rPr>
              <a:t>. Verify it changes to </a:t>
            </a:r>
            <a:r>
              <a:rPr lang="en-GB" sz="3600" dirty="0" err="1">
                <a:solidFill>
                  <a:srgbClr val="00B050"/>
                </a:solidFill>
              </a:rPr>
              <a:t>readback</a:t>
            </a:r>
            <a:endParaRPr lang="en-GB" sz="3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84784"/>
            <a:ext cx="1992610" cy="374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5732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Basic Scripting</a:t>
            </a:r>
            <a:endParaRPr lang="en-GB" dirty="0"/>
          </a:p>
        </p:txBody>
      </p:sp>
      <p:sp>
        <p:nvSpPr>
          <p:cNvPr id="5" name="Explosion 1 4"/>
          <p:cNvSpPr/>
          <p:nvPr/>
        </p:nvSpPr>
        <p:spPr>
          <a:xfrm>
            <a:off x="2267744" y="3140968"/>
            <a:ext cx="6048672" cy="3096344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Full scripting covered in: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b="1" i="1" dirty="0">
                <a:solidFill>
                  <a:schemeClr val="tx1"/>
                </a:solidFill>
              </a:rPr>
              <a:t>Introduction to </a:t>
            </a:r>
            <a:r>
              <a:rPr lang="en-GB" b="1" i="1" dirty="0" err="1">
                <a:solidFill>
                  <a:schemeClr val="tx1"/>
                </a:solidFill>
              </a:rPr>
              <a:t>genie_python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75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 Getting started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5825" y="501317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>
                <a:solidFill>
                  <a:srgbClr val="00B050"/>
                </a:solidFill>
              </a:rPr>
              <a:t>Open </a:t>
            </a:r>
            <a:r>
              <a:rPr lang="en-GB" i="1" dirty="0">
                <a:solidFill>
                  <a:srgbClr val="00B050"/>
                </a:solidFill>
              </a:rPr>
              <a:t>a scripting window in </a:t>
            </a:r>
            <a:r>
              <a:rPr lang="en-GB" i="1" dirty="0" smtClean="0">
                <a:solidFill>
                  <a:srgbClr val="00B050"/>
                </a:solidFill>
              </a:rPr>
              <a:t>IBEX</a:t>
            </a:r>
            <a:endParaRPr lang="en-GB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00B050"/>
                </a:solidFill>
              </a:rPr>
              <a:t>Output "Hello, world!" to the </a:t>
            </a:r>
            <a:r>
              <a:rPr lang="en-GB" i="1" dirty="0" smtClean="0">
                <a:solidFill>
                  <a:srgbClr val="00B050"/>
                </a:solidFill>
              </a:rPr>
              <a:t>console</a:t>
            </a:r>
            <a:endParaRPr lang="en-GB" i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37"/>
          <a:stretch/>
        </p:blipFill>
        <p:spPr bwMode="auto">
          <a:xfrm>
            <a:off x="2980292" y="1556792"/>
            <a:ext cx="2636977" cy="2843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699792" y="2636912"/>
            <a:ext cx="3024336" cy="79208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 Calling functions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08591"/>
            <a:ext cx="84969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 smtClean="0"/>
              <a:t>Access functions </a:t>
            </a:r>
            <a:r>
              <a:rPr lang="en-GB" sz="2400" dirty="0"/>
              <a:t>via the </a:t>
            </a:r>
            <a:r>
              <a:rPr lang="en-GB" sz="2400" dirty="0" smtClean="0"/>
              <a:t>‘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GB" sz="2400" dirty="0" smtClean="0"/>
              <a:t>’ </a:t>
            </a:r>
            <a:r>
              <a:rPr lang="en-GB" sz="2400" dirty="0"/>
              <a:t>namespace. </a:t>
            </a:r>
            <a:endParaRPr lang="en-GB" sz="2400" dirty="0" smtClean="0"/>
          </a:p>
          <a:p>
            <a:pPr marL="742950" lvl="1" indent="-285750">
              <a:buFontTx/>
              <a:buChar char="-"/>
            </a:pPr>
            <a:r>
              <a:rPr lang="en-GB" sz="2400" dirty="0" smtClean="0"/>
              <a:t>For </a:t>
            </a:r>
            <a:r>
              <a:rPr lang="en-GB" sz="2400" dirty="0"/>
              <a:t>example: </a:t>
            </a: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g.get_version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2400" dirty="0"/>
          </a:p>
          <a:p>
            <a:pPr marL="285750" indent="-285750">
              <a:buFontTx/>
              <a:buChar char="-"/>
            </a:pPr>
            <a:r>
              <a:rPr lang="en-GB" sz="2400" dirty="0" smtClean="0"/>
              <a:t>Autocomplete will suggest available functions</a:t>
            </a:r>
            <a:r>
              <a:rPr lang="en-GB" sz="2400" dirty="0" smtClean="0"/>
              <a:t>:</a:t>
            </a:r>
          </a:p>
          <a:p>
            <a:pPr marL="285750" indent="-285750">
              <a:buFontTx/>
              <a:buChar char="-"/>
            </a:pPr>
            <a:endParaRPr lang="en-GB" sz="2400" dirty="0"/>
          </a:p>
          <a:p>
            <a:pPr marL="285750" indent="-285750">
              <a:buFontTx/>
              <a:buChar char="-"/>
            </a:pPr>
            <a:endParaRPr lang="en-GB" sz="2400" dirty="0" smtClean="0"/>
          </a:p>
          <a:p>
            <a:pPr marL="285750" indent="-285750">
              <a:buFontTx/>
              <a:buChar char="-"/>
            </a:pPr>
            <a:endParaRPr lang="en-GB" sz="2400" dirty="0"/>
          </a:p>
          <a:p>
            <a:pPr marL="285750" indent="-285750">
              <a:buFontTx/>
              <a:buChar char="-"/>
            </a:pPr>
            <a:endParaRPr lang="en-GB" sz="2400" dirty="0" smtClean="0"/>
          </a:p>
          <a:p>
            <a:pPr marL="285750" indent="-285750">
              <a:buFontTx/>
              <a:buChar char="-"/>
            </a:pPr>
            <a:endParaRPr lang="en-GB" sz="2400" dirty="0"/>
          </a:p>
          <a:p>
            <a:pPr marL="285750" indent="-285750">
              <a:buFontTx/>
              <a:buChar char="-"/>
            </a:pPr>
            <a:endParaRPr lang="en-GB" sz="2400" dirty="0" smtClean="0"/>
          </a:p>
          <a:p>
            <a:pPr marL="285750" indent="-285750">
              <a:buFontTx/>
              <a:buChar char="-"/>
            </a:pPr>
            <a:endParaRPr lang="en-GB" sz="2400" dirty="0"/>
          </a:p>
          <a:p>
            <a:pPr marL="285750" indent="-285750">
              <a:buFontTx/>
              <a:buChar char="-"/>
            </a:pPr>
            <a:endParaRPr lang="en-GB" sz="2400" dirty="0" smtClean="0"/>
          </a:p>
          <a:p>
            <a:pPr marL="285750" indent="-285750">
              <a:buFontTx/>
              <a:buChar char="-"/>
            </a:pPr>
            <a:endParaRPr lang="en-GB" sz="2400" dirty="0"/>
          </a:p>
          <a:p>
            <a:pPr marL="285750" lvl="1" indent="-285750">
              <a:buFontTx/>
              <a:buChar char="-"/>
            </a:pPr>
            <a:r>
              <a:rPr lang="en-GB" sz="2400" dirty="0" smtClean="0"/>
              <a:t>(</a:t>
            </a:r>
            <a:r>
              <a:rPr lang="en-GB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 + .</a:t>
            </a:r>
            <a:r>
              <a:rPr lang="en-GB" sz="2400" dirty="0" smtClean="0"/>
              <a:t> brings it back up)</a:t>
            </a:r>
            <a:endParaRPr lang="en-GB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71200"/>
            <a:ext cx="7341127" cy="2837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9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 Common commands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928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g.begin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Begins a new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g.end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Ends the current </a:t>
            </a:r>
            <a:r>
              <a:rPr lang="en-GB" sz="2800" dirty="0" smtClean="0"/>
              <a:t>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g.change_title</a:t>
            </a:r>
            <a:r>
              <a:rPr lang="en-GB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("New title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GB" sz="2800" dirty="0" smtClean="0"/>
              <a:t>: Change the title</a:t>
            </a: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g.cget</a:t>
            </a:r>
            <a:r>
              <a:rPr lang="en-GB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MY_BLOCK</a:t>
            </a:r>
            <a:r>
              <a:rPr lang="en-GB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GB" sz="2800" dirty="0" smtClean="0"/>
              <a:t>: Gets the value of a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g.cset</a:t>
            </a:r>
            <a:r>
              <a:rPr lang="en-GB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MY_BLOCK</a:t>
            </a:r>
            <a:r>
              <a:rPr lang="en-GB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1)</a:t>
            </a:r>
            <a:r>
              <a:rPr lang="en-GB" sz="2800" dirty="0" smtClean="0"/>
              <a:t>: </a:t>
            </a:r>
            <a:r>
              <a:rPr lang="en-GB" sz="2800" dirty="0"/>
              <a:t>Sets value of a </a:t>
            </a:r>
            <a:r>
              <a:rPr lang="en-GB" sz="2800" dirty="0" smtClean="0"/>
              <a:t>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i="1" dirty="0" smtClean="0">
                <a:solidFill>
                  <a:srgbClr val="00B050"/>
                </a:solidFill>
              </a:rPr>
              <a:t>Run some of the commands above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i="1" dirty="0" smtClean="0">
                <a:solidFill>
                  <a:srgbClr val="00B050"/>
                </a:solidFill>
              </a:rPr>
              <a:t>Use autocomplete to experiment with other commands</a:t>
            </a:r>
          </a:p>
        </p:txBody>
      </p:sp>
    </p:spTree>
    <p:extLst>
      <p:ext uri="{BB962C8B-B14F-4D97-AF65-F5344CB8AC3E}">
        <p14:creationId xmlns:p14="http://schemas.microsoft.com/office/powerpoint/2010/main" val="31156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 Running other scripts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160" y="1462286"/>
            <a:ext cx="85689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Python scripts are files with the extension .</a:t>
            </a:r>
            <a:r>
              <a:rPr lang="en-GB" dirty="0" err="1" smtClean="0"/>
              <a:t>py</a:t>
            </a:r>
            <a:r>
              <a:rPr lang="en-GB" dirty="0" smtClean="0"/>
              <a:t>. These makes </a:t>
            </a:r>
            <a:r>
              <a:rPr lang="en-GB" dirty="0"/>
              <a:t>complex code easier to edit and maintain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Scripts can </a:t>
            </a:r>
            <a:r>
              <a:rPr lang="en-GB" dirty="0"/>
              <a:t>use any Python and </a:t>
            </a:r>
            <a:r>
              <a:rPr lang="en-GB" i="1" dirty="0" err="1"/>
              <a:t>genie_python</a:t>
            </a:r>
            <a:r>
              <a:rPr lang="en-GB" dirty="0"/>
              <a:t> </a:t>
            </a:r>
            <a:r>
              <a:rPr lang="en-GB" dirty="0" smtClean="0"/>
              <a:t>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Two types of scripts in IBEX:</a:t>
            </a:r>
          </a:p>
          <a:p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Instrument </a:t>
            </a:r>
            <a:r>
              <a:rPr lang="en-GB" b="1" dirty="0"/>
              <a:t>scripts</a:t>
            </a:r>
            <a:r>
              <a:rPr lang="en-GB" dirty="0"/>
              <a:t>. Aimed at instrument scientists, </a:t>
            </a:r>
            <a:r>
              <a:rPr lang="en-GB" dirty="0" smtClean="0"/>
              <a:t>or instrument-specific </a:t>
            </a:r>
            <a:r>
              <a:rPr lang="en-GB" dirty="0"/>
              <a:t>functions that multiple users may wish to access</a:t>
            </a:r>
            <a:r>
              <a:rPr lang="en-GB" dirty="0" smtClean="0"/>
              <a:t>. To run use: </a:t>
            </a:r>
            <a:r>
              <a:rPr lang="en-GB" sz="2000" dirty="0" err="1" smtClean="0">
                <a:solidFill>
                  <a:srgbClr val="C0504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inst.my_method</a:t>
            </a:r>
            <a:r>
              <a:rPr lang="en-GB" sz="2000" dirty="0">
                <a:solidFill>
                  <a:srgbClr val="C0504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("MY_BLOCK</a:t>
            </a:r>
            <a:r>
              <a:rPr lang="en-GB" sz="2000" dirty="0" smtClean="0">
                <a:solidFill>
                  <a:srgbClr val="C0504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User </a:t>
            </a:r>
            <a:r>
              <a:rPr lang="en-GB" b="1" dirty="0"/>
              <a:t>scripts</a:t>
            </a:r>
            <a:r>
              <a:rPr lang="en-GB" dirty="0"/>
              <a:t>. Specific users need for particular </a:t>
            </a:r>
            <a:r>
              <a:rPr lang="en-GB" dirty="0" smtClean="0"/>
              <a:t>experiments, these are stored in C:\Scripts\. To run use: </a:t>
            </a: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run_my_experiment.py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en-GB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 Script Server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160" y="146228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en-GB" dirty="0" smtClean="0">
              <a:solidFill>
                <a:srgbClr val="00B050"/>
              </a:solidFill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262438" y="3005138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/>
              <a:t>Client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7758113" y="1792288"/>
            <a:ext cx="1233487" cy="1601787"/>
            <a:chOff x="4788024" y="2363361"/>
            <a:chExt cx="1232788" cy="1602120"/>
          </a:xfrm>
        </p:grpSpPr>
        <p:pic>
          <p:nvPicPr>
            <p:cNvPr id="8" name="Picture 6" descr="Image result for comput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363361"/>
              <a:ext cx="1232788" cy="12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0"/>
            <p:cNvSpPr txBox="1">
              <a:spLocks noChangeArrowheads="1"/>
            </p:cNvSpPr>
            <p:nvPr/>
          </p:nvSpPr>
          <p:spPr bwMode="auto">
            <a:xfrm>
              <a:off x="5068428" y="3596149"/>
              <a:ext cx="6719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/>
                <a:t>NDX</a:t>
              </a: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850" y="2136775"/>
            <a:ext cx="3527425" cy="6445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smtClean="0"/>
              <a:t>Scipting console: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23850" y="4149725"/>
            <a:ext cx="3527425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altLang="en-US" kern="0" smtClean="0"/>
              <a:t>Script Server: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785100" y="3859213"/>
            <a:ext cx="1231900" cy="1619250"/>
            <a:chOff x="6402459" y="3854670"/>
            <a:chExt cx="1232788" cy="1619650"/>
          </a:xfrm>
        </p:grpSpPr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6402459" y="3854670"/>
              <a:ext cx="1232788" cy="1619650"/>
              <a:chOff x="4098203" y="2433094"/>
              <a:chExt cx="1232788" cy="1619650"/>
            </a:xfrm>
          </p:grpSpPr>
          <p:pic>
            <p:nvPicPr>
              <p:cNvPr id="15" name="Picture 6" descr="Image result for computer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8203" y="2433094"/>
                <a:ext cx="1232788" cy="1232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21"/>
              <p:cNvSpPr txBox="1">
                <a:spLocks noChangeArrowheads="1"/>
              </p:cNvSpPr>
              <p:nvPr/>
            </p:nvSpPr>
            <p:spPr bwMode="auto">
              <a:xfrm>
                <a:off x="4378606" y="3683412"/>
                <a:ext cx="6719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altLang="en-US"/>
                  <a:t>NDX</a:t>
                </a:r>
              </a:p>
            </p:txBody>
          </p:sp>
        </p:grpSp>
        <p:pic>
          <p:nvPicPr>
            <p:cNvPr id="14" name="Picture 2" descr="Image result for python serv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5163" y="3854670"/>
              <a:ext cx="1127379" cy="72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4121150" y="1724025"/>
            <a:ext cx="1436688" cy="1212850"/>
            <a:chOff x="4120650" y="1724324"/>
            <a:chExt cx="1436680" cy="1211959"/>
          </a:xfrm>
        </p:grpSpPr>
        <p:grpSp>
          <p:nvGrpSpPr>
            <p:cNvPr id="18" name="Group 5"/>
            <p:cNvGrpSpPr>
              <a:grpSpLocks/>
            </p:cNvGrpSpPr>
            <p:nvPr/>
          </p:nvGrpSpPr>
          <p:grpSpPr bwMode="auto">
            <a:xfrm>
              <a:off x="4120650" y="1724324"/>
              <a:ext cx="1436680" cy="1211959"/>
              <a:chOff x="1691680" y="2136826"/>
              <a:chExt cx="1436680" cy="1211959"/>
            </a:xfrm>
          </p:grpSpPr>
          <p:pic>
            <p:nvPicPr>
              <p:cNvPr id="20" name="Picture 4" descr="Image result for computer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1680" y="2136826"/>
                <a:ext cx="1211959" cy="1211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" descr="Image result for python serve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0981" y="2136826"/>
                <a:ext cx="1127379" cy="728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" name="Picture 8" descr="Image result for writing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372" y="1830467"/>
              <a:ext cx="532383" cy="532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4121150" y="3840163"/>
            <a:ext cx="1211263" cy="1546225"/>
            <a:chOff x="4120650" y="3840446"/>
            <a:chExt cx="1211959" cy="1546611"/>
          </a:xfrm>
        </p:grpSpPr>
        <p:grpSp>
          <p:nvGrpSpPr>
            <p:cNvPr id="23" name="Group 9"/>
            <p:cNvGrpSpPr>
              <a:grpSpLocks/>
            </p:cNvGrpSpPr>
            <p:nvPr/>
          </p:nvGrpSpPr>
          <p:grpSpPr bwMode="auto">
            <a:xfrm>
              <a:off x="4120650" y="3840446"/>
              <a:ext cx="1211959" cy="1546611"/>
              <a:chOff x="4120650" y="3840446"/>
              <a:chExt cx="1211959" cy="1546611"/>
            </a:xfrm>
          </p:grpSpPr>
          <p:pic>
            <p:nvPicPr>
              <p:cNvPr id="25" name="Picture 4" descr="Image result for computer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0650" y="3840446"/>
                <a:ext cx="1211959" cy="1211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Box 16"/>
              <p:cNvSpPr txBox="1">
                <a:spLocks noChangeArrowheads="1"/>
              </p:cNvSpPr>
              <p:nvPr/>
            </p:nvSpPr>
            <p:spPr bwMode="auto">
              <a:xfrm>
                <a:off x="4262699" y="5017725"/>
                <a:ext cx="77457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altLang="en-US"/>
                  <a:t>Client</a:t>
                </a:r>
              </a:p>
            </p:txBody>
          </p:sp>
        </p:grpSp>
        <p:pic>
          <p:nvPicPr>
            <p:cNvPr id="24" name="Picture 8" descr="Image result for writing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887" y="3939674"/>
              <a:ext cx="532383" cy="532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7" name="Straight Arrow Connector 26"/>
          <p:cNvCxnSpPr/>
          <p:nvPr/>
        </p:nvCxnSpPr>
        <p:spPr>
          <a:xfrm>
            <a:off x="5435600" y="4205288"/>
            <a:ext cx="2322513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435600" y="4433888"/>
            <a:ext cx="2232025" cy="1270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5776913" y="3619500"/>
            <a:ext cx="1616075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altLang="en-US" kern="0" smtClean="0"/>
              <a:t>Script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5346700" y="1749425"/>
            <a:ext cx="243046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altLang="en-US" kern="0" smtClean="0"/>
              <a:t>Commands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375275" y="2408238"/>
            <a:ext cx="2292350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5715000" y="4525963"/>
            <a:ext cx="161448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altLang="en-US" kern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320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 Script Server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160" y="146228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en-GB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 functionality:</a:t>
            </a:r>
          </a:p>
          <a:p>
            <a:pPr lvl="1"/>
            <a:r>
              <a:rPr lang="en-GB" dirty="0" smtClean="0"/>
              <a:t>Execute a queue of scripts</a:t>
            </a:r>
          </a:p>
          <a:p>
            <a:pPr lvl="1"/>
            <a:r>
              <a:rPr lang="en-GB" dirty="0" smtClean="0"/>
              <a:t>Display currently executing script and line</a:t>
            </a:r>
          </a:p>
          <a:p>
            <a:pPr lvl="1"/>
            <a:r>
              <a:rPr lang="en-GB" dirty="0" smtClean="0"/>
              <a:t>Pause / resume script execution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More work planned</a:t>
            </a:r>
          </a:p>
        </p:txBody>
      </p:sp>
    </p:spTree>
    <p:extLst>
      <p:ext uri="{BB962C8B-B14F-4D97-AF65-F5344CB8AC3E}">
        <p14:creationId xmlns:p14="http://schemas.microsoft.com/office/powerpoint/2010/main" val="1878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ScriptServer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78" y="1484641"/>
            <a:ext cx="6870857" cy="3888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2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/>
              <a:t>SECI + IBEX</a:t>
            </a:r>
          </a:p>
        </p:txBody>
      </p:sp>
      <p:pic>
        <p:nvPicPr>
          <p:cNvPr id="2065" name="Picture 17" descr="Image result for s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1124744"/>
            <a:ext cx="453650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38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User Manual</a:t>
            </a:r>
          </a:p>
          <a:p>
            <a:pPr lvl="1"/>
            <a:r>
              <a:rPr lang="en-GB" sz="2000" u="sng" dirty="0">
                <a:hlinkClick r:id="rId4"/>
              </a:rPr>
              <a:t>http://</a:t>
            </a:r>
            <a:r>
              <a:rPr lang="en-GB" sz="2000" u="sng" dirty="0" smtClean="0">
                <a:hlinkClick r:id="rId4"/>
              </a:rPr>
              <a:t>shadow.nd.rl.ac.uk/ibex_user_manual/Home</a:t>
            </a:r>
            <a:endParaRPr lang="en-GB" sz="2000" u="sng" dirty="0" smtClean="0"/>
          </a:p>
          <a:p>
            <a:r>
              <a:rPr lang="en-GB" dirty="0">
                <a:hlinkClick r:id="rId5"/>
              </a:rPr>
              <a:t>Genie Python Manual</a:t>
            </a:r>
          </a:p>
          <a:p>
            <a:pPr lvl="1"/>
            <a:r>
              <a:rPr lang="en-GB" sz="2000" dirty="0">
                <a:hlinkClick r:id="rId5"/>
              </a:rPr>
              <a:t>http://shadow.nd.rl.ac.uk/genie_python/sphinx/genie_python.html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27091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Fill out survey at …</a:t>
            </a:r>
            <a:endParaRPr lang="en-GB" dirty="0"/>
          </a:p>
          <a:p>
            <a:r>
              <a:rPr lang="en-GB" dirty="0"/>
              <a:t>To improve</a:t>
            </a:r>
          </a:p>
          <a:p>
            <a:pPr lvl="1"/>
            <a:r>
              <a:rPr lang="en-GB" dirty="0"/>
              <a:t>Topics to add/remove</a:t>
            </a:r>
          </a:p>
          <a:p>
            <a:pPr lvl="1"/>
            <a:r>
              <a:rPr lang="en-GB" dirty="0"/>
              <a:t>Additional reading material before/after training?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5828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 anchor="ctr"/>
          <a:lstStyle/>
          <a:p>
            <a:r>
              <a:rPr lang="en-GB" dirty="0"/>
              <a:t>Reference card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34386" y="3736087"/>
            <a:ext cx="1800200" cy="720080"/>
            <a:chOff x="2991718" y="4392372"/>
            <a:chExt cx="1800200" cy="720080"/>
          </a:xfrm>
        </p:grpSpPr>
        <p:sp>
          <p:nvSpPr>
            <p:cNvPr id="18" name="Rounded Rectangle 17"/>
            <p:cNvSpPr/>
            <p:nvPr/>
          </p:nvSpPr>
          <p:spPr>
            <a:xfrm>
              <a:off x="2991718" y="4392372"/>
              <a:ext cx="1800200" cy="7200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04774" y="4586982"/>
              <a:ext cx="1215135" cy="3000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350" dirty="0"/>
                <a:t>Configuration</a:t>
              </a:r>
            </a:p>
          </p:txBody>
        </p:sp>
        <p:pic>
          <p:nvPicPr>
            <p:cNvPr id="1026" name="Picture 2" descr="Image result for configurat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672" y="4574860"/>
              <a:ext cx="355103" cy="355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/>
          <p:cNvGrpSpPr/>
          <p:nvPr/>
        </p:nvGrpSpPr>
        <p:grpSpPr>
          <a:xfrm>
            <a:off x="234386" y="2381603"/>
            <a:ext cx="1800200" cy="720080"/>
            <a:chOff x="3012281" y="2374605"/>
            <a:chExt cx="1800200" cy="720080"/>
          </a:xfrm>
        </p:grpSpPr>
        <p:sp>
          <p:nvSpPr>
            <p:cNvPr id="32" name="Rounded Rectangle 31"/>
            <p:cNvSpPr/>
            <p:nvPr/>
          </p:nvSpPr>
          <p:spPr>
            <a:xfrm>
              <a:off x="3012281" y="2374605"/>
              <a:ext cx="1800200" cy="72008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17537" y="2572128"/>
              <a:ext cx="107111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600" dirty="0"/>
                <a:t>Synoptic</a:t>
              </a:r>
            </a:p>
          </p:txBody>
        </p:sp>
        <p:pic>
          <p:nvPicPr>
            <p:cNvPr id="1028" name="Picture 4" descr="Image result for overview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180" y="2593626"/>
              <a:ext cx="617674" cy="295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/>
          <p:cNvGrpSpPr/>
          <p:nvPr/>
        </p:nvGrpSpPr>
        <p:grpSpPr>
          <a:xfrm>
            <a:off x="1134485" y="1198729"/>
            <a:ext cx="1800200" cy="720080"/>
            <a:chOff x="4387268" y="1041395"/>
            <a:chExt cx="1800200" cy="720080"/>
          </a:xfrm>
        </p:grpSpPr>
        <p:sp>
          <p:nvSpPr>
            <p:cNvPr id="50" name="Rounded Rectangle 49"/>
            <p:cNvSpPr/>
            <p:nvPr/>
          </p:nvSpPr>
          <p:spPr>
            <a:xfrm>
              <a:off x="4387268" y="1041395"/>
              <a:ext cx="1800200" cy="72008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92524" y="1254307"/>
              <a:ext cx="11949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400" dirty="0"/>
                <a:t>Component</a:t>
              </a:r>
            </a:p>
          </p:txBody>
        </p:sp>
        <p:pic>
          <p:nvPicPr>
            <p:cNvPr id="1030" name="Picture 6" descr="Image result for jigsaw pie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739" y="1114557"/>
              <a:ext cx="463785" cy="573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Image result for overview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222" y="1584304"/>
              <a:ext cx="308837" cy="147779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72" name="Group 71"/>
          <p:cNvGrpSpPr/>
          <p:nvPr/>
        </p:nvGrpSpPr>
        <p:grpSpPr>
          <a:xfrm>
            <a:off x="1134485" y="5133693"/>
            <a:ext cx="1800200" cy="720080"/>
            <a:chOff x="4387268" y="5615359"/>
            <a:chExt cx="1800200" cy="720080"/>
          </a:xfrm>
        </p:grpSpPr>
        <p:sp>
          <p:nvSpPr>
            <p:cNvPr id="66" name="Rounded Rectangle 65"/>
            <p:cNvSpPr/>
            <p:nvPr/>
          </p:nvSpPr>
          <p:spPr>
            <a:xfrm>
              <a:off x="4387268" y="5615359"/>
              <a:ext cx="1800200" cy="7200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92524" y="5828271"/>
              <a:ext cx="11949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400" dirty="0"/>
                <a:t>Component</a:t>
              </a:r>
            </a:p>
          </p:txBody>
        </p:sp>
        <p:pic>
          <p:nvPicPr>
            <p:cNvPr id="64" name="Picture 6" descr="Image result for jigsaw pie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739" y="5688521"/>
              <a:ext cx="463785" cy="573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Image result for configurati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362" y="6115969"/>
              <a:ext cx="177552" cy="17755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0" name="AutoShape 8" descr="Image result for inpu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AutoShape 10" descr="Image result for inpu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AutoShape 12" descr="Image result for input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20" name="Elbow Connector 119"/>
          <p:cNvCxnSpPr>
            <a:stCxn id="32" idx="0"/>
            <a:endCxn id="50" idx="2"/>
          </p:cNvCxnSpPr>
          <p:nvPr/>
        </p:nvCxnSpPr>
        <p:spPr>
          <a:xfrm rot="5400000" flipH="1" flipV="1">
            <a:off x="1353138" y="1700157"/>
            <a:ext cx="462794" cy="900099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4" name="AutoShape 20" descr="Image result for collection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25" name="Group 124"/>
          <p:cNvGrpSpPr/>
          <p:nvPr/>
        </p:nvGrpSpPr>
        <p:grpSpPr>
          <a:xfrm>
            <a:off x="3438402" y="3742847"/>
            <a:ext cx="1800200" cy="720079"/>
            <a:chOff x="5839222" y="5462067"/>
            <a:chExt cx="1800200" cy="720080"/>
          </a:xfrm>
        </p:grpSpPr>
        <p:sp>
          <p:nvSpPr>
            <p:cNvPr id="102" name="Rounded Rectangle 101"/>
            <p:cNvSpPr/>
            <p:nvPr/>
          </p:nvSpPr>
          <p:spPr>
            <a:xfrm>
              <a:off x="5839222" y="5462067"/>
              <a:ext cx="1800200" cy="7200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44478" y="5622053"/>
              <a:ext cx="119494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2000" dirty="0"/>
                <a:t>Group</a:t>
              </a:r>
            </a:p>
          </p:txBody>
        </p:sp>
        <p:pic>
          <p:nvPicPr>
            <p:cNvPr id="1046" name="Picture 22" descr="Image result for collection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5944" y="5582762"/>
              <a:ext cx="465169" cy="465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4" name="Elbow Connector 1023"/>
          <p:cNvCxnSpPr>
            <a:stCxn id="18" idx="3"/>
            <a:endCxn id="138" idx="1"/>
          </p:cNvCxnSpPr>
          <p:nvPr/>
        </p:nvCxnSpPr>
        <p:spPr>
          <a:xfrm>
            <a:off x="2034586" y="4096127"/>
            <a:ext cx="1354981" cy="1397605"/>
          </a:xfrm>
          <a:prstGeom prst="bentConnector3">
            <a:avLst>
              <a:gd name="adj1" fmla="val 8304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8" idx="3"/>
            <a:endCxn id="134" idx="1"/>
          </p:cNvCxnSpPr>
          <p:nvPr/>
        </p:nvCxnSpPr>
        <p:spPr>
          <a:xfrm flipV="1">
            <a:off x="2034586" y="2683133"/>
            <a:ext cx="1403816" cy="1412994"/>
          </a:xfrm>
          <a:prstGeom prst="bentConnector3">
            <a:avLst>
              <a:gd name="adj1" fmla="val 80533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8" idx="3"/>
            <a:endCxn id="102" idx="1"/>
          </p:cNvCxnSpPr>
          <p:nvPr/>
        </p:nvCxnSpPr>
        <p:spPr>
          <a:xfrm>
            <a:off x="2034586" y="4096127"/>
            <a:ext cx="1403816" cy="676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3438402" y="2323093"/>
            <a:ext cx="1800200" cy="720080"/>
            <a:chOff x="3988475" y="2302771"/>
            <a:chExt cx="1800200" cy="720080"/>
          </a:xfrm>
        </p:grpSpPr>
        <p:grpSp>
          <p:nvGrpSpPr>
            <p:cNvPr id="1052" name="Group 1051"/>
            <p:cNvGrpSpPr/>
            <p:nvPr/>
          </p:nvGrpSpPr>
          <p:grpSpPr>
            <a:xfrm>
              <a:off x="3988475" y="2302771"/>
              <a:ext cx="1800200" cy="720080"/>
              <a:chOff x="5099937" y="4689543"/>
              <a:chExt cx="1800200" cy="720080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5099937" y="4689543"/>
                <a:ext cx="1800200" cy="72008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705193" y="4856289"/>
                <a:ext cx="1194944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/>
                  <a:t>Block</a:t>
                </a:r>
              </a:p>
            </p:txBody>
          </p:sp>
        </p:grpSp>
        <p:pic>
          <p:nvPicPr>
            <p:cNvPr id="1048" name="Picture 24" descr="Image result for card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197" y="2401797"/>
              <a:ext cx="535550" cy="53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3389567" y="5133692"/>
            <a:ext cx="1800200" cy="720080"/>
            <a:chOff x="5305833" y="5175448"/>
            <a:chExt cx="1800200" cy="720080"/>
          </a:xfrm>
        </p:grpSpPr>
        <p:sp>
          <p:nvSpPr>
            <p:cNvPr id="138" name="Rounded Rectangle 137"/>
            <p:cNvSpPr/>
            <p:nvPr/>
          </p:nvSpPr>
          <p:spPr>
            <a:xfrm>
              <a:off x="5305833" y="5175448"/>
              <a:ext cx="1800200" cy="72008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822230" y="5330916"/>
              <a:ext cx="119494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2000" dirty="0"/>
                <a:t>IOC</a:t>
              </a:r>
            </a:p>
          </p:txBody>
        </p:sp>
        <p:pic>
          <p:nvPicPr>
            <p:cNvPr id="1050" name="Picture 26" descr="Image result for program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833" y="5266969"/>
              <a:ext cx="537038" cy="537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6" name="Straight Connector 165"/>
          <p:cNvCxnSpPr>
            <a:stCxn id="134" idx="2"/>
            <a:endCxn id="102" idx="0"/>
          </p:cNvCxnSpPr>
          <p:nvPr/>
        </p:nvCxnSpPr>
        <p:spPr>
          <a:xfrm>
            <a:off x="4338502" y="3043173"/>
            <a:ext cx="0" cy="699674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777722" y="2323092"/>
            <a:ext cx="1800200" cy="720080"/>
            <a:chOff x="7020272" y="3137788"/>
            <a:chExt cx="1800200" cy="720080"/>
          </a:xfrm>
        </p:grpSpPr>
        <p:sp>
          <p:nvSpPr>
            <p:cNvPr id="195" name="Rounded Rectangle 194"/>
            <p:cNvSpPr/>
            <p:nvPr/>
          </p:nvSpPr>
          <p:spPr>
            <a:xfrm>
              <a:off x="7020272" y="3137788"/>
              <a:ext cx="1800200" cy="72008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42213" y="3297772"/>
              <a:ext cx="107287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2000" dirty="0"/>
                <a:t>PV</a:t>
              </a:r>
            </a:p>
          </p:txBody>
        </p:sp>
        <p:pic>
          <p:nvPicPr>
            <p:cNvPr id="151" name="Picture 30" descr="Image result for variable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551" y="3195805"/>
              <a:ext cx="604045" cy="604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4" name="Group 153"/>
          <p:cNvGrpSpPr/>
          <p:nvPr/>
        </p:nvGrpSpPr>
        <p:grpSpPr>
          <a:xfrm>
            <a:off x="3455202" y="1198728"/>
            <a:ext cx="1800200" cy="720080"/>
            <a:chOff x="4783018" y="1039209"/>
            <a:chExt cx="1800200" cy="720080"/>
          </a:xfrm>
        </p:grpSpPr>
        <p:grpSp>
          <p:nvGrpSpPr>
            <p:cNvPr id="202" name="Group 201"/>
            <p:cNvGrpSpPr/>
            <p:nvPr/>
          </p:nvGrpSpPr>
          <p:grpSpPr>
            <a:xfrm>
              <a:off x="4783018" y="1039209"/>
              <a:ext cx="1800200" cy="720080"/>
              <a:chOff x="2449329" y="919909"/>
              <a:chExt cx="1800200" cy="720080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2449329" y="919909"/>
                <a:ext cx="1800200" cy="72008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3176653" y="1079894"/>
                <a:ext cx="107287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/>
                  <a:t>OPI</a:t>
                </a:r>
              </a:p>
            </p:txBody>
          </p:sp>
        </p:grpSp>
        <p:pic>
          <p:nvPicPr>
            <p:cNvPr id="1056" name="Picture 32" descr="Image result for control panel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1131474"/>
              <a:ext cx="535550" cy="53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9" name="Elbow Connector 208"/>
          <p:cNvCxnSpPr>
            <a:stCxn id="203" idx="1"/>
            <a:endCxn id="50" idx="3"/>
          </p:cNvCxnSpPr>
          <p:nvPr/>
        </p:nvCxnSpPr>
        <p:spPr>
          <a:xfrm rot="10800000" flipV="1">
            <a:off x="2934686" y="1558767"/>
            <a:ext cx="52051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134" idx="3"/>
            <a:endCxn id="195" idx="1"/>
          </p:cNvCxnSpPr>
          <p:nvPr/>
        </p:nvCxnSpPr>
        <p:spPr>
          <a:xfrm flipV="1">
            <a:off x="5238602" y="2683132"/>
            <a:ext cx="53912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95" idx="2"/>
            <a:endCxn id="138" idx="0"/>
          </p:cNvCxnSpPr>
          <p:nvPr/>
        </p:nvCxnSpPr>
        <p:spPr>
          <a:xfrm rot="5400000">
            <a:off x="4438485" y="2894355"/>
            <a:ext cx="2090520" cy="2388155"/>
          </a:xfrm>
          <a:prstGeom prst="bentConnector3">
            <a:avLst>
              <a:gd name="adj1" fmla="val 7916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1" name="Elbow Connector 220"/>
          <p:cNvCxnSpPr>
            <a:stCxn id="195" idx="0"/>
            <a:endCxn id="203" idx="3"/>
          </p:cNvCxnSpPr>
          <p:nvPr/>
        </p:nvCxnSpPr>
        <p:spPr>
          <a:xfrm rot="16200000" flipV="1">
            <a:off x="5584450" y="1229720"/>
            <a:ext cx="764324" cy="1422420"/>
          </a:xfrm>
          <a:prstGeom prst="bentConnector2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7164288" y="3736087"/>
            <a:ext cx="1800200" cy="720080"/>
            <a:chOff x="7117332" y="262654"/>
            <a:chExt cx="1800200" cy="720080"/>
          </a:xfrm>
        </p:grpSpPr>
        <p:grpSp>
          <p:nvGrpSpPr>
            <p:cNvPr id="169" name="Group 168"/>
            <p:cNvGrpSpPr/>
            <p:nvPr/>
          </p:nvGrpSpPr>
          <p:grpSpPr>
            <a:xfrm>
              <a:off x="7117332" y="262654"/>
              <a:ext cx="1800200" cy="720080"/>
              <a:chOff x="7117332" y="262654"/>
              <a:chExt cx="1800200" cy="720080"/>
            </a:xfrm>
          </p:grpSpPr>
          <p:sp>
            <p:nvSpPr>
              <p:cNvPr id="225" name="Rounded Rectangle 224"/>
              <p:cNvSpPr/>
              <p:nvPr/>
            </p:nvSpPr>
            <p:spPr>
              <a:xfrm>
                <a:off x="7117332" y="262654"/>
                <a:ext cx="1800200" cy="72008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7839273" y="422638"/>
                <a:ext cx="107287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/>
                  <a:t>Device</a:t>
                </a:r>
              </a:p>
            </p:txBody>
          </p:sp>
        </p:grpSp>
        <p:pic>
          <p:nvPicPr>
            <p:cNvPr id="1058" name="Picture 34" descr="Image result for motor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4125" y="315853"/>
              <a:ext cx="613682" cy="613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2" name="Elbow Connector 231"/>
          <p:cNvCxnSpPr>
            <a:stCxn id="138" idx="3"/>
            <a:endCxn id="225" idx="2"/>
          </p:cNvCxnSpPr>
          <p:nvPr/>
        </p:nvCxnSpPr>
        <p:spPr>
          <a:xfrm flipV="1">
            <a:off x="5189767" y="4456167"/>
            <a:ext cx="2874621" cy="1037565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66" idx="0"/>
            <a:endCxn id="18" idx="2"/>
          </p:cNvCxnSpPr>
          <p:nvPr/>
        </p:nvCxnSpPr>
        <p:spPr>
          <a:xfrm rot="16200000" flipV="1">
            <a:off x="1245773" y="4344880"/>
            <a:ext cx="677526" cy="900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67" idx="3"/>
            <a:endCxn id="134" idx="1"/>
          </p:cNvCxnSpPr>
          <p:nvPr/>
        </p:nvCxnSpPr>
        <p:spPr>
          <a:xfrm flipV="1">
            <a:off x="2934685" y="2683133"/>
            <a:ext cx="503717" cy="2817361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66" idx="3"/>
            <a:endCxn id="102" idx="1"/>
          </p:cNvCxnSpPr>
          <p:nvPr/>
        </p:nvCxnSpPr>
        <p:spPr>
          <a:xfrm flipV="1">
            <a:off x="2934685" y="4102887"/>
            <a:ext cx="503717" cy="1390846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6" name="Elbow Connector 275"/>
          <p:cNvCxnSpPr>
            <a:stCxn id="66" idx="3"/>
            <a:endCxn id="138" idx="1"/>
          </p:cNvCxnSpPr>
          <p:nvPr/>
        </p:nvCxnSpPr>
        <p:spPr>
          <a:xfrm flipV="1">
            <a:off x="2934685" y="5493732"/>
            <a:ext cx="454882" cy="1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0737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 Reference Card</a:t>
            </a:r>
          </a:p>
        </p:txBody>
      </p:sp>
      <p:pic>
        <p:nvPicPr>
          <p:cNvPr id="2050" name="Picture 2" descr="C:\Instrument\ibex_user_manual.wiki\IBEX_E4_schema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09436"/>
            <a:ext cx="7080041" cy="48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265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IBEX server:</a:t>
            </a:r>
          </a:p>
          <a:p>
            <a:pPr marL="0" indent="0">
              <a:buNone/>
            </a:pPr>
            <a:r>
              <a:rPr lang="en-GB" sz="2000" dirty="0"/>
              <a:t>C:\Instrument\Apps\EPICS\start_ibex_server.bat</a:t>
            </a:r>
            <a:endParaRPr lang="en-GB" sz="2000" b="1" dirty="0"/>
          </a:p>
          <a:p>
            <a:pPr marL="0" indent="0">
              <a:buNone/>
            </a:pPr>
            <a:r>
              <a:rPr lang="en-GB" sz="2000" dirty="0"/>
              <a:t>C:\Instrument\Apps\EPICS\stop_ibex_server.bat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IBEX client:</a:t>
            </a:r>
          </a:p>
          <a:p>
            <a:pPr marL="0" indent="0">
              <a:buNone/>
            </a:pPr>
            <a:r>
              <a:rPr lang="en-GB" sz="2000" dirty="0"/>
              <a:t>C:\</a:t>
            </a:r>
            <a:r>
              <a:rPr lang="en-GB" sz="2000" dirty="0" smtClean="0"/>
              <a:t>Instrument\Apps\Client_E4\IBEX-Client.exe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Instrument Scripts:</a:t>
            </a:r>
          </a:p>
          <a:p>
            <a:pPr marL="0" indent="0">
              <a:buNone/>
            </a:pPr>
            <a:r>
              <a:rPr lang="en-GB" sz="2000" dirty="0"/>
              <a:t>C:\Instrument\Settings\config\&lt;Instrument name&gt;\Python\</a:t>
            </a:r>
            <a:r>
              <a:rPr lang="en-GB" sz="2000" dirty="0" err="1"/>
              <a:t>inst</a:t>
            </a:r>
            <a:r>
              <a:rPr lang="en-GB" sz="2000" dirty="0"/>
              <a:t>\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User Scripts:</a:t>
            </a:r>
          </a:p>
          <a:p>
            <a:pPr marL="0" indent="0">
              <a:buNone/>
            </a:pPr>
            <a:r>
              <a:rPr lang="en-GB" sz="2000" dirty="0"/>
              <a:t>C:\Scripts\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2107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11760" y="4581128"/>
            <a:ext cx="777686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GB" dirty="0"/>
              <a:t>Hardware Interaction</a:t>
            </a: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053218"/>
            <a:ext cx="6336702" cy="561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69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11760" y="4581128"/>
            <a:ext cx="777686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GB" dirty="0"/>
              <a:t>Software Interaction</a:t>
            </a:r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039493"/>
            <a:ext cx="6912766" cy="564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78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4208" y="108118"/>
            <a:ext cx="2569680" cy="1804799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4640957" y="548680"/>
            <a:ext cx="2739355" cy="1872208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t="600"/>
          <a:stretch/>
        </p:blipFill>
        <p:spPr bwMode="auto">
          <a:xfrm>
            <a:off x="827584" y="1484784"/>
            <a:ext cx="4856963" cy="246478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r="1162" b="3358"/>
          <a:stretch/>
        </p:blipFill>
        <p:spPr bwMode="auto">
          <a:xfrm>
            <a:off x="3635896" y="4293096"/>
            <a:ext cx="3131541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0" y="5042064"/>
            <a:ext cx="3131541" cy="60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0" y="4295477"/>
            <a:ext cx="3110977" cy="598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42064"/>
            <a:ext cx="3131541" cy="59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4"/>
          <a:stretch/>
        </p:blipFill>
        <p:spPr bwMode="auto">
          <a:xfrm>
            <a:off x="569369" y="5807645"/>
            <a:ext cx="2778495" cy="73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1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DAAA291872E4C9CBDBAE9DC1F214B" ma:contentTypeVersion="0" ma:contentTypeDescription="Create a new document." ma:contentTypeScope="" ma:versionID="37718d931242bc0231cb88c3dc8184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176834-956F-4505-BD61-698C091AD5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D0713F-2886-4B1B-9132-0812576A847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D040A56-8D6F-4114-A272-42AE3B7D7E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12572</TotalTime>
  <Words>2830</Words>
  <Application>Microsoft Office PowerPoint</Application>
  <PresentationFormat>On-screen Show (4:3)</PresentationFormat>
  <Paragraphs>544</Paragraphs>
  <Slides>64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PowerPoint Presentation</vt:lpstr>
      <vt:lpstr>Contents</vt:lpstr>
      <vt:lpstr>Contents</vt:lpstr>
      <vt:lpstr>IBEX team</vt:lpstr>
      <vt:lpstr>PowerPoint Presentation</vt:lpstr>
      <vt:lpstr>PowerPoint Presentation</vt:lpstr>
      <vt:lpstr>Hardware Interaction</vt:lpstr>
      <vt:lpstr>Software Interaction</vt:lpstr>
      <vt:lpstr>Dashboard</vt:lpstr>
      <vt:lpstr>Blocks</vt:lpstr>
      <vt:lpstr>System Views</vt:lpstr>
      <vt:lpstr>System Views: Alarms</vt:lpstr>
      <vt:lpstr>System Views: DAE</vt:lpstr>
      <vt:lpstr>System Views:  Experiment Details</vt:lpstr>
      <vt:lpstr>System Views: Log Plotter</vt:lpstr>
      <vt:lpstr>System Views: Scripting</vt:lpstr>
      <vt:lpstr>System Views: Script Server</vt:lpstr>
      <vt:lpstr>System Views: Synoptic</vt:lpstr>
      <vt:lpstr>System Views: Other</vt:lpstr>
      <vt:lpstr>System Views: Dynamic Layout</vt:lpstr>
      <vt:lpstr>Configurations</vt:lpstr>
      <vt:lpstr>Configurations</vt:lpstr>
      <vt:lpstr>Configuration: Contents</vt:lpstr>
      <vt:lpstr>Configuration: Components</vt:lpstr>
      <vt:lpstr>Configuration: Components</vt:lpstr>
      <vt:lpstr>Configurations: IOC</vt:lpstr>
      <vt:lpstr>Configurations: Add IOC</vt:lpstr>
      <vt:lpstr>Configuration: IOC Macros</vt:lpstr>
      <vt:lpstr>Configuration: Blocks</vt:lpstr>
      <vt:lpstr>Configuration: PV Names</vt:lpstr>
      <vt:lpstr>Configuration: Blocks</vt:lpstr>
      <vt:lpstr>Configuration: Block Names</vt:lpstr>
      <vt:lpstr>Facility PVs</vt:lpstr>
      <vt:lpstr>Configuration: Groups</vt:lpstr>
      <vt:lpstr>Configuration: Anything Else?</vt:lpstr>
      <vt:lpstr>Synoptics</vt:lpstr>
      <vt:lpstr>Synoptics: Overview</vt:lpstr>
      <vt:lpstr>Synoptics: Structure</vt:lpstr>
      <vt:lpstr>Synoptics: Example</vt:lpstr>
      <vt:lpstr>Synoptics: Example</vt:lpstr>
      <vt:lpstr>Synoptics: New, edit, delete</vt:lpstr>
      <vt:lpstr>Synoptics: Instrument tree</vt:lpstr>
      <vt:lpstr>Synoptics: Instrument tree</vt:lpstr>
      <vt:lpstr>Synoptics: Component details</vt:lpstr>
      <vt:lpstr>Synoptics: Component details</vt:lpstr>
      <vt:lpstr>Synoptics: Macros</vt:lpstr>
      <vt:lpstr>Synoptics: Target details</vt:lpstr>
      <vt:lpstr>Synoptics: Target details</vt:lpstr>
      <vt:lpstr>Synoptics: PV details</vt:lpstr>
      <vt:lpstr>Synoptics: PV details</vt:lpstr>
      <vt:lpstr>Synoptics: PV details</vt:lpstr>
      <vt:lpstr>Basic Scripting</vt:lpstr>
      <vt:lpstr>Scripting: Getting started</vt:lpstr>
      <vt:lpstr>Scripting: Calling functions</vt:lpstr>
      <vt:lpstr>Scripting: Common commands</vt:lpstr>
      <vt:lpstr>Scripting: Running other scripts</vt:lpstr>
      <vt:lpstr>Scripting: Script Server</vt:lpstr>
      <vt:lpstr>Scripting: Script Server</vt:lpstr>
      <vt:lpstr>ScriptServer</vt:lpstr>
      <vt:lpstr>References</vt:lpstr>
      <vt:lpstr>Feedback</vt:lpstr>
      <vt:lpstr>Reference card</vt:lpstr>
      <vt:lpstr>GUI Reference Card</vt:lpstr>
      <vt:lpstr>Useful Locations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Update</dc:title>
  <dc:subject>IBEX</dc:subject>
  <dc:creator>skn09965</dc:creator>
  <cp:keywords>IBEX EPICS Control System</cp:keywords>
  <cp:lastModifiedBy>Lohnert, Thomas (STFC,RAL,ISIS)</cp:lastModifiedBy>
  <cp:revision>465</cp:revision>
  <cp:lastPrinted>2018-10-29T16:48:59Z</cp:lastPrinted>
  <dcterms:created xsi:type="dcterms:W3CDTF">2012-12-17T23:55:55Z</dcterms:created>
  <dcterms:modified xsi:type="dcterms:W3CDTF">2018-10-31T16:24:55Z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0x010100D8BDAAA291872E4C9CBDBAE9DC1F214B</vt:lpwstr>
  </property>
</Properties>
</file>