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1.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8"/>
  </p:notesMasterIdLst>
  <p:sldIdLst>
    <p:sldId id="299" r:id="rId5"/>
    <p:sldId id="270" r:id="rId6"/>
    <p:sldId id="298" r:id="rId7"/>
    <p:sldId id="287" r:id="rId8"/>
    <p:sldId id="329" r:id="rId9"/>
    <p:sldId id="288" r:id="rId10"/>
    <p:sldId id="300" r:id="rId11"/>
    <p:sldId id="302" r:id="rId12"/>
    <p:sldId id="303"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1" r:id="rId29"/>
    <p:sldId id="322" r:id="rId30"/>
    <p:sldId id="323" r:id="rId31"/>
    <p:sldId id="324" r:id="rId32"/>
    <p:sldId id="325" r:id="rId33"/>
    <p:sldId id="326" r:id="rId34"/>
    <p:sldId id="327" r:id="rId35"/>
    <p:sldId id="328" r:id="rId36"/>
    <p:sldId id="27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4898" autoAdjust="0"/>
  </p:normalViewPr>
  <p:slideViewPr>
    <p:cSldViewPr>
      <p:cViewPr varScale="1">
        <p:scale>
          <a:sx n="111" d="100"/>
          <a:sy n="111" d="100"/>
        </p:scale>
        <p:origin x="123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16/01/2018</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Open GENIE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 Open 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 Open 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i*</a:t>
            </a:r>
            <a:r>
              <a:rPr lang="en-GB" dirty="0" err="1" smtClean="0"/>
              <a:t>step_size</a:t>
            </a:r>
            <a:r>
              <a:rPr lang="en-GB" dirty="0" smtClean="0"/>
              <a:t>) % 360” to avoid</a:t>
            </a:r>
            <a:r>
              <a:rPr lang="en-GB" baseline="0" dirty="0" smtClean="0"/>
              <a:t> needing to increment step size and do modulo in one step</a:t>
            </a:r>
          </a:p>
          <a:p>
            <a:pPr marL="171450" indent="-171450">
              <a:buFont typeface="Arial" panose="020B0604020202020204" pitchFamily="34" charset="0"/>
              <a:buChar char="•"/>
            </a:pPr>
            <a:r>
              <a:rPr lang="en-GB" sz="1200" b="0" i="0" kern="1200" baseline="0" dirty="0" smtClean="0">
                <a:solidFill>
                  <a:schemeClr val="tx1"/>
                </a:solidFill>
                <a:effectLst/>
                <a:latin typeface="+mn-lt"/>
                <a:ea typeface="+mn-ea"/>
                <a:cs typeface="+mn-cs"/>
              </a:rPr>
              <a:t>There is a mistake in the script people should spot. IF () OR </a:t>
            </a:r>
            <a:r>
              <a:rPr lang="en-GB" sz="1200" b="0" i="0" kern="1200" baseline="0" smtClean="0">
                <a:solidFill>
                  <a:schemeClr val="tx1"/>
                </a:solidFill>
                <a:effectLst/>
                <a:latin typeface="+mn-lt"/>
                <a:ea typeface="+mn-ea"/>
                <a:cs typeface="+mn-cs"/>
              </a:rPr>
              <a:t>() should be IF () AND ()</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33</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Quick note about python 2/3.</a:t>
            </a:r>
            <a:endParaRPr lang="en-GB" baseline="0" smtClean="0"/>
          </a:p>
          <a:p>
            <a:endParaRPr lang="en-GB" baseline="0" smtClean="0"/>
          </a:p>
          <a:p>
            <a:r>
              <a:rPr lang="en-GB" baseline="0" smtClean="0"/>
              <a:t>This is just to make them aware of the changes that will be coming in the next couple of years but don’t get too deep into the technical differences</a:t>
            </a:r>
            <a:endParaRPr lang="en-GB" smtClean="0"/>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2778980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16/01/2018</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16/01/2018</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16/01/2018</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16/01/2018</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16/01/2018</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16/01/2018</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16/01/2018</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16/01/2018</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16/01/2018</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16/01/2018</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16/01/2018</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16/01/2018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sp>
        <p:nvSpPr>
          <p:cNvPr id="4" name="Rectangle 1"/>
          <p:cNvSpPr>
            <a:spLocks noChangeArrowheads="1"/>
          </p:cNvSpPr>
          <p:nvPr/>
        </p:nvSpPr>
        <p:spPr bwMode="auto">
          <a:xfrm>
            <a:off x="215516" y="1556792"/>
            <a:ext cx="8712968"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Only start if we're in the correct state</a:t>
            </a:r>
            <a:b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g.get_runstate() ==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"SETUP"</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g.begin()</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Check that the run has started successfully</a:t>
            </a:r>
            <a:b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if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g.get_runstate() ==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"RUNNING"</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 function that does the sequence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of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operations </a:t>
            </a: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associated with the run</a:t>
            </a:r>
            <a:b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smtClean="0">
                <a:ln>
                  <a:noFill/>
                </a:ln>
                <a:solidFill>
                  <a:srgbClr val="808080"/>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do_experimental_stuff()</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else</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20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"Could not reach a running </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state</a:t>
            </a:r>
            <a:r>
              <a:rPr kumimoji="0" lang="en-US" altLang="en-US" sz="20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628800"/>
            <a:ext cx="4550750" cy="492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smtClean="0">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001095"/>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and John")</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sz="2000" i="1" dirty="0" smtClean="0">
                <a:solidFill>
                  <a:srgbClr val="00B050"/>
                </a:solidFill>
              </a:rPr>
              <a:t>What </a:t>
            </a:r>
            <a:r>
              <a:rPr lang="en-GB" sz="2000" i="1" dirty="0">
                <a:solidFill>
                  <a:srgbClr val="00B050"/>
                </a:solidFill>
              </a:rPr>
              <a:t>other “change” commands are there?</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pPr marL="285750" indent="-285750">
              <a:buFont typeface="Arial" panose="020B0604020202020204" pitchFamily="34" charset="0"/>
              <a:buChar char="•"/>
            </a:pPr>
            <a:endParaRPr lang="en-GB" dirty="0">
              <a:solidFill>
                <a:schemeClr val="accent2"/>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4093428"/>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a:t>
            </a:r>
            <a:r>
              <a:rPr lang="en-GB" sz="2000" dirty="0" smtClean="0">
                <a:solidFill>
                  <a:srgbClr val="00B050"/>
                </a:solidFill>
              </a:rPr>
              <a:t>run</a:t>
            </a:r>
          </a:p>
          <a:p>
            <a:r>
              <a:rPr lang="en-GB" sz="2000" i="1" dirty="0" smtClean="0">
                <a:solidFill>
                  <a:srgbClr val="00B050"/>
                </a:solidFill>
              </a:rPr>
              <a:t>[20 minutes]</a:t>
            </a:r>
            <a:endParaRPr lang="en-GB" sz="2000" i="1" dirty="0">
              <a:solidFill>
                <a:srgbClr val="00B050"/>
              </a:solidFill>
            </a:endParaRP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801314"/>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a:t>
            </a:r>
            <a:r>
              <a:rPr lang="en-GB" dirty="0" smtClean="0">
                <a:solidFill>
                  <a:srgbClr val="00B050"/>
                </a:solidFill>
              </a:rPr>
              <a:t>run_my_experiment.py</a:t>
            </a:r>
          </a:p>
          <a:p>
            <a:r>
              <a:rPr lang="en-GB" i="1" dirty="0" smtClean="0">
                <a:solidFill>
                  <a:srgbClr val="00B050"/>
                </a:solidFill>
              </a:rPr>
              <a:t>[5 minutes]</a:t>
            </a:r>
            <a:endParaRPr lang="en-GB" i="1" dirty="0">
              <a:solidFill>
                <a:srgbClr val="00B050"/>
              </a:solidFill>
            </a:endParaRP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457200" y="1556792"/>
            <a:ext cx="8496944" cy="4770537"/>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a:t>
            </a:r>
            <a:r>
              <a:rPr lang="en-GB" sz="1600"/>
              <a:t>example</a:t>
            </a:r>
            <a:r>
              <a:rPr lang="en-GB" sz="1600" smtClean="0"/>
              <a:t>:</a:t>
            </a:r>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Instrument scripts should start with </a:t>
            </a:r>
            <a:r>
              <a:rPr lang="en-GB" sz="1600" b="1" dirty="0" smtClean="0"/>
              <a:t>from </a:t>
            </a:r>
            <a:r>
              <a:rPr lang="en-GB" sz="1600" b="1" dirty="0" err="1" smtClean="0"/>
              <a:t>genie_python</a:t>
            </a:r>
            <a:r>
              <a:rPr lang="en-GB" sz="1600" b="1" dirty="0" smtClean="0"/>
              <a:t> import genie as g</a:t>
            </a:r>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a:t>
            </a:r>
            <a:r>
              <a:rPr lang="en-GB" sz="1600" dirty="0" smtClean="0">
                <a:solidFill>
                  <a:srgbClr val="00B050"/>
                </a:solidFill>
              </a:rPr>
              <a:t>run</a:t>
            </a:r>
            <a:endParaRPr lang="en-GB" sz="1600" dirty="0">
              <a:solidFill>
                <a:srgbClr val="00B050"/>
              </a:solidFill>
            </a:endParaRPr>
          </a:p>
          <a:p>
            <a:r>
              <a:rPr lang="en-GB" sz="1600" i="1" dirty="0" smtClean="0">
                <a:solidFill>
                  <a:srgbClr val="00B050"/>
                </a:solidFill>
              </a:rPr>
              <a:t>[15 minutes]</a:t>
            </a:r>
            <a:endParaRPr lang="en-GB" sz="1600" i="1" dirty="0">
              <a:solidFill>
                <a:srgbClr val="00B050"/>
              </a:solidFill>
            </a:endParaRPr>
          </a:p>
        </p:txBody>
      </p:sp>
      <p:sp>
        <p:nvSpPr>
          <p:cNvPr id="6" name="Rectangle 2"/>
          <p:cNvSpPr>
            <a:spLocks noChangeArrowheads="1"/>
          </p:cNvSpPr>
          <p:nvPr/>
        </p:nvSpPr>
        <p:spPr bwMode="auto">
          <a:xfrm>
            <a:off x="107504" y="2564904"/>
            <a:ext cx="903649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my_function(arg1, arg2):</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"The first argument is {}, the second argument is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format(arg1,</a:t>
            </a:r>
            <a:r>
              <a:rPr kumimoji="0" lang="en-US" altLang="en-US" sz="1400" b="0" i="0" u="none" strike="noStrike" cap="none" normalizeH="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arg2</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3785652"/>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solidFill>
                  <a:schemeClr val="accent2"/>
                </a:solidFill>
                <a:latin typeface="Consolas" panose="020B0609020204030204" pitchFamily="49" charset="0"/>
                <a:cs typeface="Consolas" panose="020B0609020204030204" pitchFamily="49" charset="0"/>
              </a:rPr>
              <a:t> </a:t>
            </a:r>
            <a:r>
              <a:rPr lang="en-GB" sz="2400" dirty="0" smtClean="0"/>
              <a:t>function, e.g.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smtClean="0">
                <a:solidFill>
                  <a:schemeClr val="accent2"/>
                </a:solidFill>
                <a:latin typeface="Consolas" panose="020B0609020204030204" pitchFamily="49" charset="0"/>
                <a:cs typeface="Consolas" panose="020B0609020204030204" pitchFamily="49" charset="0"/>
              </a:rPr>
              <a:t>(‘run_my_experiment.py')</a:t>
            </a:r>
          </a:p>
          <a:p>
            <a:pPr marL="742950" lvl="1" indent="-28575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g.load_script</a:t>
            </a:r>
            <a:r>
              <a:rPr lang="en-GB" sz="2400" dirty="0" smtClean="0">
                <a:solidFill>
                  <a:schemeClr val="accent2"/>
                </a:solidFill>
                <a:latin typeface="Consolas" panose="020B0609020204030204" pitchFamily="49" charset="0"/>
                <a:cs typeface="Consolas" panose="020B0609020204030204" pitchFamily="49" charset="0"/>
              </a:rPr>
              <a:t> </a:t>
            </a:r>
            <a:r>
              <a:rPr lang="en-GB" sz="2400" dirty="0"/>
              <a:t>looks automatically in “C:\scripts”. A full path can be given for other locations</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smtClean="0">
                <a:solidFill>
                  <a:srgbClr val="00B050"/>
                </a:solidFill>
              </a:rPr>
              <a:t>run_my_experiment.py</a:t>
            </a:r>
          </a:p>
          <a:p>
            <a:r>
              <a:rPr lang="en-GB" sz="2400" i="1" dirty="0" smtClean="0">
                <a:solidFill>
                  <a:srgbClr val="00B050"/>
                </a:solidFill>
              </a:rPr>
              <a:t>[2 minutes]</a:t>
            </a:r>
            <a:endParaRPr lang="en-GB" sz="2400" i="1" dirty="0">
              <a:solidFill>
                <a:srgbClr val="00B050"/>
              </a:solidFill>
            </a:endParaRP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Open GENIE</a:t>
            </a:r>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dirty="0" smtClean="0"/>
              <a:t>, for 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p>
          <a:p>
            <a:pPr marL="342900" indent="-342900">
              <a:buFont typeface="Arial" panose="020B0604020202020204" pitchFamily="34" charset="0"/>
              <a:buChar char="•"/>
            </a:pPr>
            <a:r>
              <a:rPr lang="en-GB" sz="2400" dirty="0" smtClean="0"/>
              <a:t>The IBEX </a:t>
            </a:r>
            <a:r>
              <a:rPr lang="en-GB" sz="2400" dirty="0"/>
              <a:t>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p>
          <a:p>
            <a:r>
              <a:rPr lang="en-GB" sz="2400" i="1" dirty="0" smtClean="0">
                <a:solidFill>
                  <a:srgbClr val="00B050"/>
                </a:solidFill>
              </a:rPr>
              <a:t>[2 minutes]</a:t>
            </a:r>
            <a:endParaRPr lang="en-GB" sz="2400" i="1"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a:t>
            </a:r>
            <a:r>
              <a:rPr lang="en-GB" sz="2400" dirty="0" smtClean="0">
                <a:solidFill>
                  <a:srgbClr val="00B050"/>
                </a:solidFill>
              </a:rPr>
              <a:t>earlier</a:t>
            </a:r>
          </a:p>
          <a:p>
            <a:r>
              <a:rPr lang="en-GB" sz="2400" i="1" dirty="0" smtClean="0">
                <a:solidFill>
                  <a:srgbClr val="00B050"/>
                </a:solidFill>
              </a:rPr>
              <a:t>[2 minutes]</a:t>
            </a:r>
            <a:endParaRPr lang="en-GB" sz="2400" i="1" dirty="0">
              <a:solidFill>
                <a:srgbClr val="00B050"/>
              </a:solidFill>
            </a:endParaRPr>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a:solidFill>
                  <a:schemeClr val="accent2"/>
                </a:solidFill>
                <a:latin typeface="Consolas" panose="020B0609020204030204" pitchFamily="49" charset="0"/>
                <a:cs typeface="Consolas" panose="020B0609020204030204" pitchFamily="49" charset="0"/>
              </a:rPr>
              <a:t>reload(</a:t>
            </a:r>
            <a:r>
              <a:rPr lang="en-GB" sz="2400" dirty="0" err="1">
                <a:solidFill>
                  <a:schemeClr val="accent2"/>
                </a:solidFill>
                <a:latin typeface="Consolas" panose="020B0609020204030204" pitchFamily="49" charset="0"/>
                <a:cs typeface="Consolas" panose="020B0609020204030204" pitchFamily="49" charset="0"/>
              </a:rPr>
              <a:t>inst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a:t>
            </a:r>
            <a:r>
              <a:rPr lang="en-GB" sz="2400" dirty="0" smtClean="0">
                <a:solidFill>
                  <a:srgbClr val="00B050"/>
                </a:solidFill>
              </a:rPr>
              <a:t>changed</a:t>
            </a:r>
          </a:p>
          <a:p>
            <a:r>
              <a:rPr lang="en-GB" sz="2400" i="1" dirty="0" smtClean="0">
                <a:solidFill>
                  <a:srgbClr val="00B050"/>
                </a:solidFill>
              </a:rPr>
              <a:t>[5 minutes]</a:t>
            </a:r>
            <a:endParaRPr lang="en-GB" sz="2400" i="1" dirty="0">
              <a:solidFill>
                <a:srgbClr val="00B050"/>
              </a:solidFill>
            </a:endParaRP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dirty="0" smtClean="0">
                <a:solidFill>
                  <a:schemeClr val="accent2"/>
                </a:solidFill>
                <a:latin typeface="Consolas" panose="020B0609020204030204" pitchFamily="49" charset="0"/>
                <a:cs typeface="Consolas" panose="020B0609020204030204" pitchFamily="49" charset="0"/>
              </a:rPr>
              <a:t>   from </a:t>
            </a:r>
            <a:r>
              <a:rPr lang="en-GB" dirty="0">
                <a:solidFill>
                  <a:schemeClr val="accent2"/>
                </a:solidFill>
                <a:latin typeface="Consolas" panose="020B0609020204030204" pitchFamily="49" charset="0"/>
                <a:cs typeface="Consolas" panose="020B0609020204030204" pitchFamily="49" charset="0"/>
              </a:rPr>
              <a:t>counts import vanadium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smtClean="0">
                <a:solidFill>
                  <a:schemeClr val="accent2"/>
                </a:solidFill>
                <a:latin typeface="Consolas" panose="020B0609020204030204" pitchFamily="49" charset="0"/>
                <a:cs typeface="Consolas" panose="020B0609020204030204" pitchFamily="49" charset="0"/>
              </a:rPr>
              <a:t>   </a:t>
            </a:r>
            <a:r>
              <a:rPr lang="en-GB" dirty="0" err="1" smtClean="0">
                <a:solidFill>
                  <a:schemeClr val="accent2"/>
                </a:solidFill>
                <a:latin typeface="Consolas" panose="020B0609020204030204" pitchFamily="49" charset="0"/>
                <a:cs typeface="Consolas" panose="020B0609020204030204" pitchFamily="49" charset="0"/>
              </a:rPr>
              <a:t>def</a:t>
            </a:r>
            <a:r>
              <a:rPr lang="en-GB" dirty="0" smtClean="0">
                <a:solidFill>
                  <a:schemeClr val="accent2"/>
                </a:solidFill>
                <a:latin typeface="Consolas" panose="020B0609020204030204" pitchFamily="49" charset="0"/>
                <a:cs typeface="Consolas" panose="020B0609020204030204" pitchFamily="49" charset="0"/>
              </a:rPr>
              <a:t> </a:t>
            </a:r>
            <a:r>
              <a:rPr lang="en-GB" dirty="0">
                <a:solidFill>
                  <a:schemeClr val="accent2"/>
                </a:solidFill>
                <a:latin typeface="Consolas" panose="020B0609020204030204" pitchFamily="49" charset="0"/>
                <a:cs typeface="Consolas" panose="020B0609020204030204" pitchFamily="49" charset="0"/>
              </a:rPr>
              <a:t>calibration():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a:solidFill>
                  <a:schemeClr val="accent2"/>
                </a:solidFill>
                <a:latin typeface="Consolas" panose="020B0609020204030204" pitchFamily="49" charset="0"/>
                <a:cs typeface="Consolas" panose="020B0609020204030204" pitchFamily="49" charset="0"/>
              </a:rPr>
              <a:t> </a:t>
            </a:r>
            <a:r>
              <a:rPr lang="en-GB" dirty="0" smtClean="0">
                <a:solidFill>
                  <a:schemeClr val="accent2"/>
                </a:solidFill>
                <a:latin typeface="Consolas" panose="020B0609020204030204" pitchFamily="49" charset="0"/>
                <a:cs typeface="Consolas" panose="020B0609020204030204" pitchFamily="49" charset="0"/>
              </a:rPr>
              <a:t>      for </a:t>
            </a:r>
            <a:r>
              <a:rPr lang="en-GB" dirty="0" err="1" smtClean="0">
                <a:solidFill>
                  <a:schemeClr val="accent2"/>
                </a:solidFill>
                <a:latin typeface="Consolas" panose="020B0609020204030204" pitchFamily="49" charset="0"/>
                <a:cs typeface="Consolas" panose="020B0609020204030204" pitchFamily="49" charset="0"/>
              </a:rPr>
              <a:t>i</a:t>
            </a:r>
            <a:r>
              <a:rPr lang="en-GB" dirty="0" smtClean="0">
                <a:solidFill>
                  <a:schemeClr val="accent2"/>
                </a:solidFill>
                <a:latin typeface="Consolas" panose="020B0609020204030204" pitchFamily="49" charset="0"/>
                <a:cs typeface="Consolas" panose="020B0609020204030204" pitchFamily="49" charset="0"/>
              </a:rPr>
              <a:t> in range(5):</a:t>
            </a:r>
          </a:p>
          <a:p>
            <a:pPr lvl="2"/>
            <a:r>
              <a:rPr lang="en-GB" dirty="0" smtClean="0">
                <a:solidFill>
                  <a:schemeClr val="accent2"/>
                </a:solidFill>
                <a:latin typeface="Consolas" panose="020B0609020204030204" pitchFamily="49" charset="0"/>
                <a:cs typeface="Consolas" panose="020B0609020204030204" pitchFamily="49" charset="0"/>
              </a:rPr>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4247317"/>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r>
              <a:rPr lang="en-GB" dirty="0" smtClean="0">
                <a:solidFill>
                  <a:srgbClr val="00B050"/>
                </a:solidFill>
              </a:rPr>
              <a:t>]“</a:t>
            </a:r>
          </a:p>
          <a:p>
            <a:pPr marL="1200150" lvl="2" indent="-285750">
              <a:buFont typeface="Arial" panose="020B0604020202020204" pitchFamily="34" charset="0"/>
              <a:buChar char="•"/>
            </a:pPr>
            <a:r>
              <a:rPr lang="en-GB" dirty="0" smtClean="0">
                <a:solidFill>
                  <a:srgbClr val="00B050"/>
                </a:solidFill>
              </a:rPr>
              <a:t>The block name, initial and final values should all be provided as input arguments</a:t>
            </a:r>
            <a:endParaRPr lang="en-GB" dirty="0">
              <a:solidFill>
                <a:srgbClr val="00B050"/>
              </a:solidFill>
            </a:endParaRP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r>
              <a:rPr lang="en-GB" dirty="0" smtClean="0">
                <a:solidFill>
                  <a:srgbClr val="00B050"/>
                </a:solidFill>
              </a:rPr>
              <a:t>?</a:t>
            </a:r>
          </a:p>
          <a:p>
            <a:r>
              <a:rPr lang="en-GB" i="1" dirty="0" smtClean="0">
                <a:solidFill>
                  <a:srgbClr val="00B050"/>
                </a:solidFill>
              </a:rPr>
              <a:t>[30 minutes]</a:t>
            </a:r>
            <a:endParaRPr lang="en-GB" i="1" dirty="0">
              <a:solidFill>
                <a:srgbClr val="00B050"/>
              </a:solidFill>
            </a:endParaRPr>
          </a:p>
        </p:txBody>
      </p:sp>
    </p:spTree>
    <p:extLst>
      <p:ext uri="{BB962C8B-B14F-4D97-AF65-F5344CB8AC3E}">
        <p14:creationId xmlns:p14="http://schemas.microsoft.com/office/powerpoint/2010/main" val="2674125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smtClean="0"/>
              <a:t> Open 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BEGIN </a:t>
            </a:r>
            <a:r>
              <a:rPr lang="en-GB" dirty="0" smtClean="0"/>
              <a:t>becomes </a:t>
            </a:r>
            <a:r>
              <a:rPr lang="en-GB" dirty="0" err="1" smtClean="0">
                <a:solidFill>
                  <a:schemeClr val="accent2"/>
                </a:solidFill>
                <a:latin typeface="Consolas" panose="020B0609020204030204" pitchFamily="49" charset="0"/>
                <a:cs typeface="Consolas" panose="020B0609020204030204" pitchFamily="49" charset="0"/>
              </a:rPr>
              <a:t>g.begin</a:t>
            </a:r>
            <a:r>
              <a:rPr lang="en-GB"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smtClean="0"/>
              <a:t> Open GENIE 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HIGHLIMIT=10</a:t>
            </a:r>
            <a:r>
              <a:rPr lang="en-GB" i="1" dirty="0" smtClean="0"/>
              <a:t>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Format</a:t>
            </a:r>
          </a:p>
          <a:p>
            <a:pPr lvl="1"/>
            <a:r>
              <a:rPr lang="en-GB" dirty="0" smtClean="0"/>
              <a:t>Information in black</a:t>
            </a:r>
          </a:p>
          <a:p>
            <a:pPr lvl="1"/>
            <a:r>
              <a:rPr lang="en-GB" i="1" dirty="0" smtClean="0">
                <a:solidFill>
                  <a:srgbClr val="00B050"/>
                </a:solidFill>
              </a:rPr>
              <a:t>Tasks in green</a:t>
            </a:r>
          </a:p>
          <a:p>
            <a:pPr lvl="2"/>
            <a:r>
              <a:rPr lang="en-GB" i="1" dirty="0" smtClean="0">
                <a:solidFill>
                  <a:srgbClr val="00B050"/>
                </a:solidFill>
              </a:rPr>
              <a:t>Some tasks have [time limits]. Don’t worry if you don’t finish in the time</a:t>
            </a:r>
          </a:p>
          <a:p>
            <a:pPr lvl="1"/>
            <a:r>
              <a:rPr lang="en-GB" dirty="0" err="1">
                <a:solidFill>
                  <a:schemeClr val="accent2"/>
                </a:solidFill>
                <a:latin typeface="Consolas" panose="020B0609020204030204" pitchFamily="49" charset="0"/>
                <a:cs typeface="Consolas" panose="020B0609020204030204" pitchFamily="49" charset="0"/>
              </a:rPr>
              <a:t>genie_python</a:t>
            </a:r>
            <a:r>
              <a:rPr lang="en-GB" dirty="0"/>
              <a:t> code is in red</a:t>
            </a:r>
          </a:p>
          <a:p>
            <a:pPr lvl="1"/>
            <a:r>
              <a:rPr lang="en-GB" dirty="0" smtClean="0">
                <a:solidFill>
                  <a:schemeClr val="accent4"/>
                </a:solidFill>
                <a:latin typeface="Consolas" panose="020B0609020204030204" pitchFamily="49" charset="0"/>
                <a:cs typeface="Consolas" panose="020B0609020204030204" pitchFamily="49" charset="0"/>
              </a:rPr>
              <a:t> Open GENIE</a:t>
            </a:r>
            <a:r>
              <a:rPr lang="en-GB" dirty="0" smtClean="0"/>
              <a:t> </a:t>
            </a:r>
            <a:r>
              <a:rPr lang="en-GB" dirty="0"/>
              <a:t>code is in purple</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sp>
        <p:nvSpPr>
          <p:cNvPr id="3" name="Rectangle 1"/>
          <p:cNvSpPr>
            <a:spLocks noChangeArrowheads="1"/>
          </p:cNvSpPr>
          <p:nvPr/>
        </p:nvSpPr>
        <p:spPr bwMode="auto">
          <a:xfrm>
            <a:off x="323528" y="1484784"/>
            <a:ext cx="8132354"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my_function(temp, low, high, count=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for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block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in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"TEMP1"</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"TEMP2"</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g.cset(block, temp, </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lowlimit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=low, </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highlimit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=high, </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runcontrol</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True</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g.change_title(</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"Running at temperature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.format(temp))</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g.begin()</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g.waitfor_uamps(</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0.2</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g.abort()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minutes_to_wait = </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b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"Waiting {} minutes"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g.waitfor_time(</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minutes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=minutes_to_wait)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g.begin()</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g.waitfor_time(</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seconds</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print</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smtClean="0">
                <a:ln>
                  <a:noFill/>
                </a:ln>
                <a:solidFill>
                  <a:srgbClr val="008000"/>
                </a:solidFill>
                <a:effectLst/>
                <a:latin typeface="Courier New" panose="02070309020205020404" pitchFamily="49" charset="0"/>
                <a:cs typeface="Courier New" panose="02070309020205020404" pitchFamily="49" charset="0"/>
              </a:rPr>
              <a:t>"Waiting for {}uAh"</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.format(count))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g.waitfor_uamps(count)</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g.end()</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1" i="0" u="none" strike="noStrike" cap="none" normalizeH="0" baseline="0" smtClean="0">
                <a:ln>
                  <a:noFill/>
                </a:ln>
                <a:solidFill>
                  <a:srgbClr val="000080"/>
                </a:solidFill>
                <a:effectLst/>
                <a:latin typeface="Courier New" panose="02070309020205020404" pitchFamily="49" charset="0"/>
                <a:cs typeface="Courier New" panose="02070309020205020404" pitchFamily="49" charset="0"/>
              </a:rPr>
              <a:t>def </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my_specific_function():</a:t>
            </a:r>
            <a:b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my_function(</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temp</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20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low</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1</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smtClean="0">
                <a:ln>
                  <a:noFill/>
                </a:ln>
                <a:solidFill>
                  <a:srgbClr val="660099"/>
                </a:solidFill>
                <a:effectLst/>
                <a:latin typeface="Courier New" panose="02070309020205020404" pitchFamily="49" charset="0"/>
                <a:cs typeface="Courier New" panose="02070309020205020404" pitchFamily="49" charset="0"/>
              </a:rPr>
              <a:t>high</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smtClean="0">
                <a:ln>
                  <a:noFill/>
                </a:ln>
                <a:solidFill>
                  <a:srgbClr val="0000FF"/>
                </a:solidFill>
                <a:effectLst/>
                <a:latin typeface="Courier New" panose="02070309020205020404" pitchFamily="49" charset="0"/>
                <a:cs typeface="Courier New" panose="02070309020205020404" pitchFamily="49" charset="0"/>
              </a:rPr>
              <a:t>50</a:t>
            </a:r>
            <a:r>
              <a:rPr kumimoji="0" lang="en-US" altLang="en-US" sz="1400" b="0" i="0" u="none" strike="noStrike" cap="none" normalizeH="0" baseline="0" smtClean="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5760640" cy="4990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516216" y="5085184"/>
            <a:ext cx="1441420" cy="369332"/>
          </a:xfrm>
          <a:prstGeom prst="rect">
            <a:avLst/>
          </a:prstGeom>
        </p:spPr>
        <p:txBody>
          <a:bodyPr wrap="none">
            <a:spAutoFit/>
          </a:bodyPr>
          <a:lstStyle/>
          <a:p>
            <a:r>
              <a:rPr lang="en-GB" i="1" dirty="0">
                <a:solidFill>
                  <a:srgbClr val="00B050"/>
                </a:solidFill>
              </a:rPr>
              <a:t>[30 minutes]</a:t>
            </a:r>
          </a:p>
        </p:txBody>
      </p:sp>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a:t>
            </a:r>
            <a:r>
              <a:rPr lang="en-GB" sz="2000" u="sng" dirty="0" smtClean="0">
                <a:hlinkClick r:id="rId5"/>
              </a:rPr>
              <a:t>shadow.nd.rl.ac.uk/IBEX_user_manual/genie_python-and-IBEX-</a:t>
            </a:r>
            <a:r>
              <a:rPr lang="en-GB" sz="2000" u="sng" dirty="0">
                <a:hlinkClick r:id="rId5"/>
              </a:rPr>
              <a:t>(Introduction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477328"/>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a:t>
            </a:r>
            <a:r>
              <a:rPr lang="en-GB" i="1" dirty="0" smtClean="0">
                <a:solidFill>
                  <a:srgbClr val="00B050"/>
                </a:solidFill>
              </a:rPr>
              <a:t>IBEX</a:t>
            </a:r>
            <a:endParaRPr lang="en-GB" i="1" dirty="0">
              <a:solidFill>
                <a:srgbClr val="00B050"/>
              </a:solidFill>
            </a:endParaRP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a:t>
            </a:r>
            <a:r>
              <a:rPr lang="en-GB" i="1" dirty="0" smtClean="0">
                <a:solidFill>
                  <a:srgbClr val="00B050"/>
                </a:solidFill>
              </a:rPr>
              <a:t>10</a:t>
            </a:r>
          </a:p>
          <a:p>
            <a:r>
              <a:rPr lang="en-GB" i="1" dirty="0" smtClean="0">
                <a:solidFill>
                  <a:srgbClr val="00B050"/>
                </a:solidFill>
              </a:rPr>
              <a:t>[10 minutes]</a:t>
            </a:r>
            <a:endParaRPr lang="en-GB" i="1" dirty="0">
              <a:solidFill>
                <a:srgbClr val="00B050"/>
              </a:solidFill>
            </a:endParaRP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Python 2/3</a:t>
            </a:r>
            <a:endParaRPr lang="en-GB"/>
          </a:p>
        </p:txBody>
      </p:sp>
      <p:sp>
        <p:nvSpPr>
          <p:cNvPr id="3" name="Content Placeholder 2"/>
          <p:cNvSpPr>
            <a:spLocks noGrp="1"/>
          </p:cNvSpPr>
          <p:nvPr>
            <p:ph idx="1"/>
          </p:nvPr>
        </p:nvSpPr>
        <p:spPr>
          <a:xfrm>
            <a:off x="395536" y="1196752"/>
            <a:ext cx="8229600" cy="4968552"/>
          </a:xfrm>
        </p:spPr>
        <p:txBody>
          <a:bodyPr/>
          <a:lstStyle/>
          <a:p>
            <a:r>
              <a:rPr lang="en-GB" smtClean="0"/>
              <a:t>Py2 currently in use – but Py3 is coming soon</a:t>
            </a:r>
          </a:p>
          <a:p>
            <a:r>
              <a:rPr lang="en-GB" smtClean="0"/>
              <a:t>What does this mean for instrument scripts?</a:t>
            </a:r>
          </a:p>
          <a:p>
            <a:pPr lvl="1"/>
            <a:r>
              <a:rPr lang="en-GB" smtClean="0"/>
              <a:t>Most code will not need changing</a:t>
            </a:r>
          </a:p>
          <a:p>
            <a:pPr lvl="1"/>
            <a:r>
              <a:rPr lang="en-GB" smtClean="0">
                <a:solidFill>
                  <a:schemeClr val="accent2"/>
                </a:solidFill>
                <a:latin typeface="Consolas" panose="020B0609020204030204" pitchFamily="49" charset="0"/>
                <a:cs typeface="Courier New" panose="02070309020205020404" pitchFamily="49" charset="0"/>
              </a:rPr>
              <a:t>print “hello” </a:t>
            </a:r>
            <a:r>
              <a:rPr lang="en-GB" smtClean="0">
                <a:latin typeface="+mj-lt"/>
                <a:cs typeface="Courier New" panose="02070309020205020404" pitchFamily="49" charset="0"/>
                <a:sym typeface="Wingdings" panose="05000000000000000000" pitchFamily="2" charset="2"/>
              </a:rPr>
              <a:t></a:t>
            </a:r>
            <a:r>
              <a:rPr lang="en-GB" smtClean="0">
                <a:latin typeface="Courier New" panose="02070309020205020404" pitchFamily="49" charset="0"/>
                <a:cs typeface="Courier New" panose="02070309020205020404" pitchFamily="49" charset="0"/>
              </a:rPr>
              <a:t> </a:t>
            </a:r>
            <a:r>
              <a:rPr lang="en-GB" smtClean="0">
                <a:solidFill>
                  <a:schemeClr val="accent2"/>
                </a:solidFill>
                <a:latin typeface="Consolas" panose="020B0609020204030204" pitchFamily="49" charset="0"/>
                <a:cs typeface="Courier New" panose="02070309020205020404" pitchFamily="49" charset="0"/>
              </a:rPr>
              <a:t>print(“hello”)</a:t>
            </a:r>
          </a:p>
          <a:p>
            <a:pPr lvl="1"/>
            <a:r>
              <a:rPr lang="en-GB" smtClean="0">
                <a:cs typeface="Courier New" panose="02070309020205020404" pitchFamily="49" charset="0"/>
              </a:rPr>
              <a:t>A few other changes behind the scenes which are less likely to affect instrument scripts</a:t>
            </a:r>
          </a:p>
          <a:p>
            <a:r>
              <a:rPr lang="en-GB" smtClean="0">
                <a:cs typeface="Courier New" panose="02070309020205020404" pitchFamily="49" charset="0"/>
              </a:rPr>
              <a:t>We will run a converter when we move to Py3</a:t>
            </a:r>
          </a:p>
          <a:p>
            <a:r>
              <a:rPr lang="en-GB" smtClean="0">
                <a:cs typeface="Courier New" panose="02070309020205020404" pitchFamily="49" charset="0"/>
              </a:rPr>
              <a:t>However, develop good habits by writing python 3 compatible code today!</a:t>
            </a:r>
            <a:endParaRPr lang="en-GB">
              <a:cs typeface="Courier New" panose="02070309020205020404" pitchFamily="49" charset="0"/>
            </a:endParaRPr>
          </a:p>
        </p:txBody>
      </p:sp>
    </p:spTree>
    <p:extLst>
      <p:ext uri="{BB962C8B-B14F-4D97-AF65-F5344CB8AC3E}">
        <p14:creationId xmlns:p14="http://schemas.microsoft.com/office/powerpoint/2010/main" val="310136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a:solidFill>
                  <a:schemeClr val="accent2"/>
                </a:solidFill>
                <a:latin typeface="Consolas" panose="020B0609020204030204" pitchFamily="49" charset="0"/>
                <a:cs typeface="Consolas" panose="020B0609020204030204" pitchFamily="49" charset="0"/>
              </a:rPr>
              <a:t>g</a:t>
            </a:r>
            <a:r>
              <a:rPr lang="en-GB" sz="2400" dirty="0" smtClean="0"/>
              <a:t>’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(spectrum=1,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(period=2, spectrum=1)</a:t>
            </a:r>
          </a:p>
          <a:p>
            <a:pPr marL="285750" indent="-285750">
              <a:buFontTx/>
              <a:buChar char="-"/>
            </a:pPr>
            <a:r>
              <a:rPr lang="en-GB" sz="2400" dirty="0" smtClean="0">
                <a:solidFill>
                  <a:srgbClr val="00B050"/>
                </a:solidFill>
              </a:rPr>
              <a:t>Why is </a:t>
            </a: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(2, spectrum=1) </a:t>
            </a:r>
            <a:r>
              <a:rPr lang="en-GB" sz="2400" dirty="0" smtClean="0">
                <a:solidFill>
                  <a:srgbClr val="00B050"/>
                </a:solidFill>
              </a:rPr>
              <a:t>invalid?</a:t>
            </a:r>
          </a:p>
          <a:p>
            <a:pPr marL="285750" indent="-285750">
              <a:buFontTx/>
              <a:buChar char="-"/>
            </a:pPr>
            <a:r>
              <a:rPr lang="en-GB" sz="2400" dirty="0" smtClean="0">
                <a:solidFill>
                  <a:srgbClr val="00B050"/>
                </a:solidFill>
              </a:rPr>
              <a:t>What are two equivalent ways of writing </a:t>
            </a:r>
            <a:r>
              <a:rPr lang="en-GB" sz="2400" dirty="0" err="1" smtClean="0">
                <a:solidFill>
                  <a:schemeClr val="accent2"/>
                </a:solidFill>
                <a:latin typeface="Consolas" panose="020B0609020204030204" pitchFamily="49" charset="0"/>
                <a:cs typeface="Consolas" panose="020B0609020204030204" pitchFamily="49" charset="0"/>
              </a:rPr>
              <a:t>g.end</a:t>
            </a:r>
            <a:r>
              <a:rPr lang="en-GB" sz="2400" dirty="0" smtClean="0">
                <a:solidFill>
                  <a:schemeClr val="accent2"/>
                </a:solidFill>
                <a:latin typeface="Consolas" panose="020B0609020204030204" pitchFamily="49" charset="0"/>
                <a:cs typeface="Consolas" panose="020B0609020204030204" pitchFamily="49" charset="0"/>
              </a:rPr>
              <a:t>(False)</a:t>
            </a:r>
            <a:r>
              <a:rPr lang="en-GB" sz="2400" dirty="0" smtClean="0">
                <a:solidFill>
                  <a:srgbClr val="00B050"/>
                </a:solidFill>
              </a:rPr>
              <a:t>?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772816"/>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chemeClr val="accent2"/>
                </a:solidFill>
                <a:latin typeface="Consolas" panose="020B0609020204030204" pitchFamily="49" charset="0"/>
                <a:cs typeface="Consolas" panose="020B0609020204030204" pitchFamily="49" charset="0"/>
              </a:rPr>
              <a:t>_...</a:t>
            </a:r>
            <a:r>
              <a:rPr lang="en-GB" sz="2400" i="1" dirty="0" smtClean="0"/>
              <a:t>”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g.waitfor_uamps</a:t>
            </a:r>
            <a:r>
              <a:rPr lang="en-GB" sz="2400" dirty="0">
                <a:solidFill>
                  <a:schemeClr val="accent2"/>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g.waitfor_block</a:t>
            </a:r>
            <a:r>
              <a:rPr lang="en-GB" sz="2400" dirty="0">
                <a:solidFill>
                  <a:schemeClr val="accent2"/>
                </a:solidFill>
                <a:latin typeface="Consolas" panose="020B0609020204030204" pitchFamily="49" charset="0"/>
                <a:cs typeface="Consolas" panose="020B0609020204030204" pitchFamily="49" charset="0"/>
              </a:rPr>
              <a:t>("MY_BLOCK", </a:t>
            </a:r>
            <a:r>
              <a:rPr lang="en-GB" sz="2400" dirty="0" err="1">
                <a:solidFill>
                  <a:schemeClr val="accent2"/>
                </a:solidFill>
                <a:latin typeface="Consolas" panose="020B0609020204030204" pitchFamily="49" charset="0"/>
                <a:cs typeface="Consolas" panose="020B0609020204030204" pitchFamily="49" charset="0"/>
              </a:rPr>
              <a:t>lowlimit</a:t>
            </a:r>
            <a:r>
              <a:rPr lang="en-GB" sz="2400" dirty="0">
                <a:solidFill>
                  <a:schemeClr val="accent2"/>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g.waitfor_move</a:t>
            </a:r>
            <a:r>
              <a:rPr lang="en-GB" sz="2400"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g.waitfor_runstate</a:t>
            </a:r>
            <a:r>
              <a:rPr lang="en-GB" sz="2400" dirty="0" smtClean="0">
                <a:solidFill>
                  <a:schemeClr val="accent2"/>
                </a:solidFill>
                <a:latin typeface="Consolas" panose="020B0609020204030204" pitchFamily="49" charset="0"/>
                <a:cs typeface="Consolas" panose="020B0609020204030204" pitchFamily="49" charset="0"/>
              </a:rPr>
              <a:t>(“Running”, 60)</a:t>
            </a:r>
            <a:endParaRPr lang="en-GB" sz="2400"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400" dirty="0">
                <a:solidFill>
                  <a:srgbClr val="00B050"/>
                </a:solidFill>
              </a:rPr>
              <a:t>Use autocomplete to bring up a list of available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rgbClr val="00B050"/>
                </a:solidFill>
              </a:rPr>
              <a:t> functions</a:t>
            </a:r>
          </a:p>
          <a:p>
            <a:pPr marL="800100" lvl="1"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76834-956F-4505-BD61-698C091AD5AA}">
  <ds:schemaRefs>
    <ds:schemaRef ds:uri="http://schemas.microsoft.com/sharepoint/v3/contenttype/forms"/>
  </ds:schemaRefs>
</ds:datastoreItem>
</file>

<file path=customXml/itemProps2.xml><?xml version="1.0" encoding="utf-8"?>
<ds:datastoreItem xmlns:ds="http://schemas.openxmlformats.org/officeDocument/2006/customXml" ds:itemID="{D4D0713F-2886-4B1B-9132-0812576A847F}">
  <ds:schemaRefs>
    <ds:schemaRef ds:uri="http://schemas.microsoft.com/office/2006/metadata/properties"/>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5346</TotalTime>
  <Words>1833</Words>
  <Application>Microsoft Office PowerPoint</Application>
  <PresentationFormat>On-screen Show (4:3)</PresentationFormat>
  <Paragraphs>360</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Consolas</vt:lpstr>
      <vt:lpstr>Courier New</vt:lpstr>
      <vt:lpstr>Wingdings</vt:lpstr>
      <vt:lpstr>Office Theme</vt:lpstr>
      <vt:lpstr>PowerPoint Presentation</vt:lpstr>
      <vt:lpstr>Contents</vt:lpstr>
      <vt:lpstr>Contents</vt:lpstr>
      <vt:lpstr>Getting started</vt:lpstr>
      <vt:lpstr>Python 2/3</vt:lpstr>
      <vt:lpstr>Common commands:  Calling functions</vt:lpstr>
      <vt:lpstr>Common commands:  Arguments</vt:lpstr>
      <vt:lpstr>Common commands:  Switching run states</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 GENIE Procedures vs. functions</vt:lpstr>
      <vt:lpstr>Converting from  Open GENIE Procedures vs. functions</vt:lpstr>
      <vt:lpstr>Converting from  Open GENIE Loops</vt:lpstr>
      <vt:lpstr>Converting from  Open GENIE Conditionals</vt:lpstr>
      <vt:lpstr>Converting from  Open GENIE Commands</vt:lpstr>
      <vt:lpstr>Converting from  Open GENIE Worked example</vt:lpstr>
      <vt:lpstr>Converting from  Open GENIE Worked example</vt:lpstr>
      <vt:lpstr>Converting from  Open GENIE Exercise: Translate to genie_python</vt:lpstr>
      <vt:lpstr>References</vt:lpstr>
    </vt:vector>
  </TitlesOfParts>
  <Company>STFC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Willemsen, Thomas (Tessella,RAL,ISIS)</cp:lastModifiedBy>
  <cp:revision>406</cp:revision>
  <dcterms:created xsi:type="dcterms:W3CDTF">2012-12-17T23:55:55Z</dcterms:created>
  <dcterms:modified xsi:type="dcterms:W3CDTF">2018-01-16T10:24:49Z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