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7"/>
  </p:notesMasterIdLst>
  <p:sldIdLst>
    <p:sldId id="299" r:id="rId5"/>
    <p:sldId id="270" r:id="rId6"/>
    <p:sldId id="298" r:id="rId7"/>
    <p:sldId id="287" r:id="rId8"/>
    <p:sldId id="288" r:id="rId9"/>
    <p:sldId id="300" r:id="rId10"/>
    <p:sldId id="302" r:id="rId11"/>
    <p:sldId id="303"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2" r:id="rId29"/>
    <p:sldId id="323" r:id="rId30"/>
    <p:sldId id="324" r:id="rId31"/>
    <p:sldId id="325" r:id="rId32"/>
    <p:sldId id="326" r:id="rId33"/>
    <p:sldId id="327" r:id="rId34"/>
    <p:sldId id="328" r:id="rId35"/>
    <p:sldId id="27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7811" autoAdjust="0"/>
  </p:normalViewPr>
  <p:slideViewPr>
    <p:cSldViewPr>
      <p:cViewPr>
        <p:scale>
          <a:sx n="100" d="100"/>
          <a:sy n="100" d="100"/>
        </p:scale>
        <p:origin x="-194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18/07/2017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g.get_runstate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range(</a:t>
            </a:r>
            <a:r>
              <a:rPr lang="en-GB" dirty="0" err="1" smtClean="0"/>
              <a:t>int</a:t>
            </a:r>
            <a:r>
              <a:rPr lang="en-GB" dirty="0" smtClean="0"/>
              <a:t>(</a:t>
            </a:r>
            <a:r>
              <a:rPr lang="en-GB" dirty="0" err="1" smtClean="0"/>
              <a:t>g.cget</a:t>
            </a:r>
            <a:r>
              <a:rPr lang="en-GB" dirty="0" smtClean="0"/>
              <a:t>("MY_BLOCK")['value']), 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a:t>
            </a:r>
            <a:r>
              <a:rPr lang="en-GB" sz="1200" b="0" i="0" kern="1200" baseline="0" dirty="0" err="1" smtClean="0">
                <a:solidFill>
                  <a:schemeClr val="tx1"/>
                </a:solidFill>
                <a:effectLst/>
                <a:latin typeface="+mn-lt"/>
                <a:ea typeface="+mn-ea"/>
                <a:cs typeface="+mn-cs"/>
              </a:rPr>
              <a:t>OpenGENIE</a:t>
            </a:r>
            <a:r>
              <a:rPr lang="en-GB" sz="1200" b="0" i="0" kern="1200" baseline="0" dirty="0" smtClean="0">
                <a:solidFill>
                  <a:schemeClr val="tx1"/>
                </a:solidFill>
                <a:effectLst/>
                <a:latin typeface="+mn-lt"/>
                <a:ea typeface="+mn-ea"/>
                <a:cs typeface="+mn-cs"/>
              </a:rPr>
              <a:t>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https://github.com/ISISComputingGroup/ibex_user_manual/wiki/genie_python-and-Ibex-%28Exercise-solutions%29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https://github.com/ISISComputingGroup/ibex_user_manual/wiki/genie_python-and-Ibex-%28Converting-from-OpenGENIE%29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some slides with info on (in black) and tasks to try (to green)</a:t>
            </a:r>
          </a:p>
          <a:p>
            <a:r>
              <a:rPr lang="en-GB" baseline="0" dirty="0" smtClean="0"/>
              <a:t>- You 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https://github.com/ISISComputingGroup/ibex_user_manual/wiki/genie_python-and-Ibex-%28Converting-from-OpenGENIE%29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https://github.com/ISISComputingGroup/ibex_user_manual/wiki/genie_python-and-Ibex-%28Exercise-solutions%29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a:t>
            </a:r>
            <a:r>
              <a:rPr lang="en-GB" dirty="0" err="1" smtClean="0"/>
              <a:t>i</a:t>
            </a:r>
            <a:r>
              <a:rPr lang="en-GB" dirty="0" smtClean="0"/>
              <a:t>*</a:t>
            </a:r>
            <a:r>
              <a:rPr lang="en-GB" dirty="0" err="1" smtClean="0"/>
              <a:t>step_size</a:t>
            </a:r>
            <a:r>
              <a:rPr lang="en-GB" dirty="0" smtClean="0"/>
              <a:t>) % 360” to avoid</a:t>
            </a:r>
            <a:r>
              <a:rPr lang="en-GB" baseline="0" dirty="0" smtClean="0"/>
              <a:t> needing to increment step size and do modulo in one step</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g.waitfor_time</a:t>
            </a:r>
            <a:r>
              <a:rPr lang="en-GB" dirty="0" smtClean="0"/>
              <a:t>(seconds=10)``. Wait for 10 seconds</a:t>
            </a:r>
          </a:p>
          <a:p>
            <a:pPr marL="171450" indent="-171450">
              <a:buFontTx/>
              <a:buChar char="-"/>
            </a:pPr>
            <a:r>
              <a:rPr lang="en-GB" dirty="0" smtClean="0"/>
              <a:t>``</a:t>
            </a:r>
            <a:r>
              <a:rPr lang="en-GB" dirty="0" err="1" smtClean="0"/>
              <a:t>g.waitfor_time</a:t>
            </a:r>
            <a:r>
              <a:rPr lang="en-GB" dirty="0" smtClean="0"/>
              <a:t>(minutes=10)``. Wait for 10 minutes</a:t>
            </a:r>
          </a:p>
          <a:p>
            <a:pPr marL="171450" indent="-171450">
              <a:buFontTx/>
              <a:buChar char="-"/>
            </a:pPr>
            <a:r>
              <a:rPr lang="en-GB" dirty="0" smtClean="0"/>
              <a:t>``</a:t>
            </a:r>
            <a:r>
              <a:rPr lang="en-GB" dirty="0" err="1" smtClean="0"/>
              <a:t>g.waitfor_uamps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g.waitfor_block</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18/07/2017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18/07/2017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18/07/2017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18/07/2017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18/07/2017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18/07/2017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18/07/2017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56792"/>
            <a:ext cx="7349428" cy="4476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get_blocks</a:t>
            </a:r>
            <a:r>
              <a:rPr lang="en-GB" sz="1400" dirty="0"/>
              <a:t>: Gets a list of the currently available blocks</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solidFill>
                  <a:schemeClr val="accent2"/>
                </a:solidFill>
                <a:latin typeface="Consolas" panose="020B0609020204030204" pitchFamily="49" charset="0"/>
                <a:cs typeface="Consolas" panose="020B0609020204030204" pitchFamily="49" charset="0"/>
              </a:rPr>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a:t>
            </a:r>
            <a:r>
              <a:rPr lang="en-GB" sz="1400" dirty="0" err="1">
                <a:solidFill>
                  <a:schemeClr val="accent2"/>
                </a:solidFill>
                <a:latin typeface="Consolas" panose="020B0609020204030204" pitchFamily="49" charset="0"/>
                <a:cs typeface="Consolas" panose="020B0609020204030204" pitchFamily="49" charset="0"/>
              </a:rPr>
              <a:t>se</a:t>
            </a:r>
            <a:r>
              <a:rPr lang="en-GB" sz="1400" dirty="0" err="1">
                <a:solidFill>
                  <a:schemeClr val="accent2"/>
                </a:solidFill>
                <a:latin typeface="Consolas" panose="020B0609020204030204" pitchFamily="49" charset="0"/>
                <a:cs typeface="Consolas" panose="020B0609020204030204" pitchFamily="49" charset="0"/>
              </a:rPr>
              <a:t>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smtClean="0">
                <a:solidFill>
                  <a:schemeClr val="accent2"/>
                </a:solidFill>
                <a:latin typeface="Consolas" panose="020B0609020204030204" pitchFamily="49" charset="0"/>
                <a:cs typeface="Consolas" panose="020B0609020204030204" pitchFamily="49" charset="0"/>
              </a:rPr>
              <a:t>(MY_BLOCK=1</a:t>
            </a:r>
            <a:r>
              <a:rPr lang="en-GB" sz="1400" dirty="0">
                <a:solidFill>
                  <a:schemeClr val="accent2"/>
                </a:solidFill>
                <a:latin typeface="Consolas" panose="020B0609020204030204" pitchFamily="49" charset="0"/>
                <a:cs typeface="Consolas" panose="020B0609020204030204" pitchFamily="49" charset="0"/>
              </a:rPr>
              <a:t>,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a:solidFill>
                  <a:schemeClr val="accent2"/>
                </a:solidFill>
                <a:latin typeface="Consolas" panose="020B0609020204030204" pitchFamily="49" charset="0"/>
                <a:cs typeface="Consolas" panose="020B0609020204030204" pitchFamily="49" charset="0"/>
              </a:rPr>
              <a:t>("MY_BLOCK", </a:t>
            </a:r>
            <a:r>
              <a:rPr lang="en-GB" sz="1400" dirty="0" err="1">
                <a:solidFill>
                  <a:schemeClr val="accent2"/>
                </a:solidFill>
                <a:latin typeface="Consolas" panose="020B0609020204030204" pitchFamily="49" charset="0"/>
                <a:cs typeface="Consolas" panose="020B0609020204030204" pitchFamily="49" charset="0"/>
              </a:rPr>
              <a:t>lowlimit</a:t>
            </a:r>
            <a:r>
              <a:rPr lang="en-GB" sz="1400" dirty="0">
                <a:solidFill>
                  <a:schemeClr val="accent2"/>
                </a:solidFill>
                <a:latin typeface="Consolas" panose="020B0609020204030204" pitchFamily="49" charset="0"/>
                <a:cs typeface="Consolas" panose="020B0609020204030204" pitchFamily="49" charset="0"/>
              </a:rPr>
              <a:t>=1, </a:t>
            </a:r>
            <a:r>
              <a:rPr lang="en-GB" sz="1400" dirty="0" err="1">
                <a:solidFill>
                  <a:schemeClr val="accent2"/>
                </a:solidFill>
                <a:latin typeface="Consolas" panose="020B0609020204030204" pitchFamily="49" charset="0"/>
                <a:cs typeface="Consolas" panose="020B0609020204030204" pitchFamily="49" charset="0"/>
              </a:rPr>
              <a:t>highlimit</a:t>
            </a:r>
            <a:r>
              <a:rPr lang="en-GB" sz="1400" dirty="0">
                <a:solidFill>
                  <a:schemeClr val="accent2"/>
                </a:solidFill>
                <a:latin typeface="Consolas" panose="020B0609020204030204" pitchFamily="49" charset="0"/>
                <a:cs typeface="Consolas" panose="020B0609020204030204" pitchFamily="49" charset="0"/>
              </a:rPr>
              <a:t>=10, </a:t>
            </a:r>
            <a:r>
              <a:rPr lang="en-GB" sz="1400" dirty="0" err="1">
                <a:solidFill>
                  <a:schemeClr val="accent2"/>
                </a:solidFill>
                <a:latin typeface="Consolas" panose="020B0609020204030204" pitchFamily="49" charset="0"/>
                <a:cs typeface="Consolas" panose="020B0609020204030204" pitchFamily="49" charset="0"/>
              </a:rPr>
              <a:t>runcontrol</a:t>
            </a:r>
            <a:r>
              <a:rPr lang="en-GB" sz="1400" dirty="0">
                <a:solidFill>
                  <a:schemeClr val="accent2"/>
                </a:solidFill>
                <a:latin typeface="Consolas" panose="020B0609020204030204" pitchFamily="49" charset="0"/>
                <a:cs typeface="Consolas" panose="020B0609020204030204" pitchFamily="49" charset="0"/>
              </a:rPr>
              <a:t>=True</a:t>
            </a:r>
            <a:r>
              <a:rPr lang="en-GB" sz="1400"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1628800"/>
            <a:ext cx="4550750" cy="4923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dirty="0" err="1" smtClean="0">
                <a:solidFill>
                  <a:schemeClr val="accent2"/>
                </a:solidFill>
                <a:latin typeface="Consolas" panose="020B0609020204030204" pitchFamily="49" charset="0"/>
                <a:cs typeface="Consolas" panose="020B0609020204030204" pitchFamily="49" charset="0"/>
              </a:rPr>
              <a:t>change_tcb</a:t>
            </a:r>
            <a:r>
              <a:rPr lang="en-GB" dirty="0"/>
              <a:t>: Change the time channel binning</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change_tables</a:t>
            </a:r>
            <a:r>
              <a:rPr lang="en-GB" dirty="0"/>
              <a:t>: Change the wiring, spectra and detector table locations</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smtClean="0"/>
              <a:t>If you use the following commands, you can stop a run from starting while you’re still applying changes: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change_start</a:t>
            </a:r>
            <a:r>
              <a:rPr lang="en-GB" dirty="0"/>
              <a:t>: Marks the start of a change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change_finish</a:t>
            </a:r>
            <a:r>
              <a:rPr lang="en-GB" dirty="0"/>
              <a:t>: Marks that the current set of changes is complete</a:t>
            </a:r>
            <a:r>
              <a:rPr lang="en-GB" dirty="0" smtClean="0"/>
              <a:t>.</a:t>
            </a:r>
            <a:endParaRPr lang="en-GB" dirty="0"/>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4001095"/>
          </a:xfrm>
          <a:prstGeom prst="rect">
            <a:avLst/>
          </a:prstGeom>
          <a:noFill/>
        </p:spPr>
        <p:txBody>
          <a:bodyPr wrap="square" rtlCol="0">
            <a:spAutoFit/>
          </a:bodyPr>
          <a:lstStyle/>
          <a:p>
            <a:r>
              <a:rPr lang="en-GB" dirty="0"/>
              <a:t>You can change various experiment details with </a:t>
            </a:r>
            <a:r>
              <a:rPr lang="en-GB" dirty="0" smtClean="0"/>
              <a:t>one of the</a:t>
            </a:r>
            <a:r>
              <a:rPr lang="en-GB" i="1" dirty="0" smtClean="0"/>
              <a:t> “</a:t>
            </a:r>
            <a:r>
              <a:rPr lang="en-GB" dirty="0">
                <a:solidFill>
                  <a:schemeClr val="accent2"/>
                </a:solidFill>
                <a:latin typeface="Consolas" panose="020B0609020204030204" pitchFamily="49" charset="0"/>
                <a:cs typeface="Consolas" panose="020B0609020204030204" pitchFamily="49" charset="0"/>
              </a:rPr>
              <a:t>change</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a:t>
            </a:r>
            <a:r>
              <a:rPr lang="en-GB" dirty="0"/>
              <a:t> </a:t>
            </a:r>
            <a:r>
              <a:rPr lang="en-GB" dirty="0" smtClean="0"/>
              <a:t>functions:</a:t>
            </a:r>
          </a:p>
          <a:p>
            <a:pPr lvl="1"/>
            <a:endParaRPr lang="en-GB" i="1"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g.change_user</a:t>
            </a:r>
            <a:r>
              <a:rPr lang="en-GB" dirty="0">
                <a:solidFill>
                  <a:schemeClr val="accent2"/>
                </a:solidFill>
                <a:latin typeface="Consolas" panose="020B0609020204030204" pitchFamily="49" charset="0"/>
                <a:cs typeface="Consolas" panose="020B0609020204030204" pitchFamily="49" charset="0"/>
              </a:rPr>
              <a:t>(“Adrian </a:t>
            </a:r>
            <a:r>
              <a:rPr lang="en-GB" dirty="0">
                <a:solidFill>
                  <a:schemeClr val="accent2"/>
                </a:solidFill>
                <a:latin typeface="Consolas" panose="020B0609020204030204" pitchFamily="49" charset="0"/>
                <a:cs typeface="Consolas" panose="020B0609020204030204" pitchFamily="49" charset="0"/>
              </a:rPr>
              <a:t>and John</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g.change_rb</a:t>
            </a:r>
            <a:r>
              <a:rPr lang="en-GB" dirty="0">
                <a:solidFill>
                  <a:schemeClr val="accent2"/>
                </a:solidFill>
                <a:latin typeface="Consolas" panose="020B0609020204030204" pitchFamily="49" charset="0"/>
                <a:cs typeface="Consolas" panose="020B0609020204030204" pitchFamily="49" charset="0"/>
              </a:rPr>
              <a:t>(10)</a:t>
            </a:r>
          </a:p>
          <a:p>
            <a:pPr lvl="1"/>
            <a:endParaRPr lang="en-GB" i="1" dirty="0" smtClean="0"/>
          </a:p>
          <a:p>
            <a:r>
              <a:rPr lang="en-GB" sz="2000" i="1" dirty="0" smtClean="0">
                <a:solidFill>
                  <a:srgbClr val="00B050"/>
                </a:solidFill>
              </a:rPr>
              <a:t>What </a:t>
            </a:r>
            <a:r>
              <a:rPr lang="en-GB" sz="2000" i="1" dirty="0">
                <a:solidFill>
                  <a:srgbClr val="00B050"/>
                </a:solidFill>
              </a:rPr>
              <a:t>other “change” commands are there?</a:t>
            </a:r>
          </a:p>
          <a:p>
            <a:pPr lvl="1"/>
            <a:endParaRPr lang="en-GB" i="1" dirty="0" smtClean="0"/>
          </a:p>
          <a:p>
            <a:r>
              <a:rPr lang="en-GB" dirty="0" smtClean="0"/>
              <a:t>You can get properties using the equivalent </a:t>
            </a:r>
            <a:r>
              <a:rPr lang="en-GB" i="1" dirty="0" smtClean="0"/>
              <a:t>“</a:t>
            </a:r>
            <a:r>
              <a:rPr lang="en-GB" dirty="0">
                <a:solidFill>
                  <a:schemeClr val="accent2"/>
                </a:solidFill>
                <a:latin typeface="Consolas" panose="020B0609020204030204" pitchFamily="49" charset="0"/>
                <a:cs typeface="Consolas" panose="020B0609020204030204" pitchFamily="49" charset="0"/>
              </a:rPr>
              <a:t>get</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 </a:t>
            </a:r>
            <a:r>
              <a:rPr lang="en-GB" dirty="0" smtClean="0"/>
              <a:t>command:</a:t>
            </a:r>
          </a:p>
          <a:p>
            <a:pPr marL="285750" indent="-285750">
              <a:buFont typeface="Arial" panose="020B0604020202020204" pitchFamily="34" charset="0"/>
              <a:buChar char="•"/>
            </a:pPr>
            <a:endParaRPr lang="en-GB" dirty="0">
              <a:solidFill>
                <a:schemeClr val="accent2"/>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g.get_title</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g.get_user</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g.get_rb</a:t>
            </a:r>
            <a:r>
              <a:rPr lang="en-GB"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run</a:t>
            </a: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run_my_experiment.py</a:t>
            </a: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4124206"/>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run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2701300"/>
            <a:ext cx="8388424" cy="62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dirty="0" err="1">
                <a:solidFill>
                  <a:schemeClr val="accent2"/>
                </a:solidFill>
                <a:latin typeface="Consolas" panose="020B0609020204030204" pitchFamily="49" charset="0"/>
                <a:cs typeface="Consolas" panose="020B0609020204030204" pitchFamily="49" charset="0"/>
              </a:rPr>
              <a:t>load_script</a:t>
            </a:r>
            <a:r>
              <a:rPr lang="en-GB" sz="2400" dirty="0">
                <a:solidFill>
                  <a:schemeClr val="accent2"/>
                </a:solidFill>
                <a:latin typeface="Consolas" panose="020B0609020204030204" pitchFamily="49" charset="0"/>
                <a:cs typeface="Consolas" panose="020B0609020204030204" pitchFamily="49" charset="0"/>
              </a:rPr>
              <a:t> </a:t>
            </a:r>
            <a:r>
              <a:rPr lang="en-GB" sz="2400" dirty="0" smtClean="0"/>
              <a:t>function, e.g.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('C:\script\my_script.py</a:t>
            </a:r>
            <a:r>
              <a:rPr lang="en-GB" sz="2400"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a:solidFill>
                  <a:srgbClr val="00B050"/>
                </a:solidFill>
              </a:rPr>
              <a:t>run_my_experiment.py</a:t>
            </a: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dirty="0">
                <a:solidFill>
                  <a:schemeClr val="accent2"/>
                </a:solidFill>
                <a:latin typeface="Consolas" panose="020B0609020204030204" pitchFamily="49" charset="0"/>
                <a:cs typeface="Consolas" panose="020B0609020204030204" pitchFamily="49" charset="0"/>
              </a:rPr>
              <a:t>inst.[</a:t>
            </a:r>
            <a:r>
              <a:rPr lang="en-GB" sz="2400" dirty="0" err="1">
                <a:solidFill>
                  <a:schemeClr val="accent2"/>
                </a:solidFill>
                <a:latin typeface="Consolas" panose="020B0609020204030204" pitchFamily="49" charset="0"/>
                <a:cs typeface="Consolas" panose="020B0609020204030204" pitchFamily="49" charset="0"/>
              </a:rPr>
              <a:t>function_name</a:t>
            </a:r>
            <a:r>
              <a:rPr lang="en-GB" sz="2400" dirty="0">
                <a:solidFill>
                  <a:schemeClr val="accent2"/>
                </a:solidFill>
                <a:latin typeface="Consolas" panose="020B0609020204030204" pitchFamily="49" charset="0"/>
                <a:cs typeface="Consolas" panose="020B0609020204030204" pitchFamily="49" charset="0"/>
              </a:rPr>
              <a:t>](</a:t>
            </a:r>
            <a:r>
              <a:rPr lang="en-GB" sz="2400" dirty="0" err="1">
                <a:solidFill>
                  <a:schemeClr val="accent2"/>
                </a:solidFill>
                <a:latin typeface="Consolas" panose="020B0609020204030204" pitchFamily="49" charset="0"/>
                <a:cs typeface="Consolas" panose="020B0609020204030204" pitchFamily="49" charset="0"/>
              </a:rPr>
              <a:t>args</a:t>
            </a:r>
            <a:r>
              <a:rPr lang="en-GB" sz="2400" dirty="0" smtClean="0">
                <a:solidFill>
                  <a:schemeClr val="accent2"/>
                </a:solidFill>
                <a:latin typeface="Consolas" panose="020B0609020204030204" pitchFamily="49" charset="0"/>
                <a:cs typeface="Consolas" panose="020B0609020204030204" pitchFamily="49" charset="0"/>
              </a:rPr>
              <a:t>)</a:t>
            </a:r>
            <a:r>
              <a:rPr lang="en-GB" sz="2400" dirty="0" smtClean="0"/>
              <a:t>, for </a:t>
            </a:r>
            <a:r>
              <a:rPr lang="en-GB" sz="2400" dirty="0" smtClean="0"/>
              <a:t>example:</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inst.my_method</a:t>
            </a:r>
            <a:r>
              <a:rPr lang="en-GB" sz="2400" dirty="0">
                <a:solidFill>
                  <a:schemeClr val="accent2"/>
                </a:solidFill>
                <a:latin typeface="Consolas" panose="020B0609020204030204" pitchFamily="49" charset="0"/>
                <a:cs typeface="Consolas" panose="020B0609020204030204" pitchFamily="49" charset="0"/>
              </a:rPr>
              <a:t>("MY_BLOCK") </a:t>
            </a:r>
            <a:endParaRPr lang="en-GB" sz="2400" dirty="0">
              <a:solidFill>
                <a:schemeClr val="accent2"/>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400" dirty="0" smtClean="0"/>
              <a:t>The </a:t>
            </a:r>
            <a:r>
              <a:rPr lang="en-GB" sz="2400" dirty="0"/>
              <a:t>Ibex 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earlier</a:t>
            </a:r>
            <a:endParaRPr lang="en-GB" sz="2400"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a:t>
            </a:r>
            <a:r>
              <a:rPr lang="en-GB" dirty="0" err="1" smtClean="0"/>
              <a:t>OpenGENIE</a:t>
            </a:r>
            <a:endParaRPr lang="en-GB" dirty="0" smtClean="0"/>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earlier</a:t>
            </a:r>
          </a:p>
          <a:p>
            <a:pPr marL="342900" indent="-342900">
              <a:buFont typeface="Arial" panose="020B0604020202020204" pitchFamily="34" charset="0"/>
              <a:buChar char="•"/>
            </a:pPr>
            <a:endParaRPr lang="en-GB" sz="2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5720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a:solidFill>
                  <a:schemeClr val="accent2"/>
                </a:solidFill>
                <a:latin typeface="Consolas" panose="020B0609020204030204" pitchFamily="49" charset="0"/>
                <a:cs typeface="Consolas" panose="020B0609020204030204" pitchFamily="49" charset="0"/>
              </a:rPr>
              <a:t>reload(</a:t>
            </a:r>
            <a:r>
              <a:rPr lang="en-GB" sz="2400" dirty="0" err="1">
                <a:solidFill>
                  <a:schemeClr val="accent2"/>
                </a:solidFill>
                <a:latin typeface="Consolas" panose="020B0609020204030204" pitchFamily="49" charset="0"/>
                <a:cs typeface="Consolas" panose="020B0609020204030204" pitchFamily="49" charset="0"/>
              </a:rPr>
              <a:t>inst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changed</a:t>
            </a: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p>
          <a:p>
            <a:pPr lvl="2"/>
            <a:r>
              <a:rPr lang="en-GB" dirty="0" smtClean="0">
                <a:solidFill>
                  <a:schemeClr val="accent2"/>
                </a:solidFill>
                <a:latin typeface="Consolas" panose="020B0609020204030204" pitchFamily="49" charset="0"/>
                <a:cs typeface="Consolas" panose="020B0609020204030204" pitchFamily="49" charset="0"/>
              </a:rPr>
              <a:t>   from </a:t>
            </a:r>
            <a:r>
              <a:rPr lang="en-GB" dirty="0">
                <a:solidFill>
                  <a:schemeClr val="accent2"/>
                </a:solidFill>
                <a:latin typeface="Consolas" panose="020B0609020204030204" pitchFamily="49" charset="0"/>
                <a:cs typeface="Consolas" panose="020B0609020204030204" pitchFamily="49" charset="0"/>
              </a:rPr>
              <a:t>counts import vanadium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smtClean="0">
                <a:solidFill>
                  <a:schemeClr val="accent2"/>
                </a:solidFill>
                <a:latin typeface="Consolas" panose="020B0609020204030204" pitchFamily="49" charset="0"/>
                <a:cs typeface="Consolas" panose="020B0609020204030204" pitchFamily="49" charset="0"/>
              </a:rPr>
              <a:t>   </a:t>
            </a:r>
            <a:r>
              <a:rPr lang="en-GB" dirty="0" err="1" smtClean="0">
                <a:solidFill>
                  <a:schemeClr val="accent2"/>
                </a:solidFill>
                <a:latin typeface="Consolas" panose="020B0609020204030204" pitchFamily="49" charset="0"/>
                <a:cs typeface="Consolas" panose="020B0609020204030204" pitchFamily="49" charset="0"/>
              </a:rPr>
              <a:t>def</a:t>
            </a:r>
            <a:r>
              <a:rPr lang="en-GB" dirty="0" smtClean="0">
                <a:solidFill>
                  <a:schemeClr val="accent2"/>
                </a:solidFill>
                <a:latin typeface="Consolas" panose="020B0609020204030204" pitchFamily="49" charset="0"/>
                <a:cs typeface="Consolas" panose="020B0609020204030204" pitchFamily="49" charset="0"/>
              </a:rPr>
              <a:t> </a:t>
            </a:r>
            <a:r>
              <a:rPr lang="en-GB" dirty="0">
                <a:solidFill>
                  <a:schemeClr val="accent2"/>
                </a:solidFill>
                <a:latin typeface="Consolas" panose="020B0609020204030204" pitchFamily="49" charset="0"/>
                <a:cs typeface="Consolas" panose="020B0609020204030204" pitchFamily="49" charset="0"/>
              </a:rPr>
              <a:t>calibration():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a:solidFill>
                  <a:schemeClr val="accent2"/>
                </a:solidFill>
                <a:latin typeface="Consolas" panose="020B0609020204030204" pitchFamily="49" charset="0"/>
                <a:cs typeface="Consolas" panose="020B0609020204030204" pitchFamily="49" charset="0"/>
              </a:rPr>
              <a:t> </a:t>
            </a:r>
            <a:r>
              <a:rPr lang="en-GB" dirty="0" smtClean="0">
                <a:solidFill>
                  <a:schemeClr val="accent2"/>
                </a:solidFill>
                <a:latin typeface="Consolas" panose="020B0609020204030204" pitchFamily="49" charset="0"/>
                <a:cs typeface="Consolas" panose="020B0609020204030204" pitchFamily="49" charset="0"/>
              </a:rPr>
              <a:t>      for </a:t>
            </a:r>
            <a:r>
              <a:rPr lang="en-GB" dirty="0" err="1" smtClean="0">
                <a:solidFill>
                  <a:schemeClr val="accent2"/>
                </a:solidFill>
                <a:latin typeface="Consolas" panose="020B0609020204030204" pitchFamily="49" charset="0"/>
                <a:cs typeface="Consolas" panose="020B0609020204030204" pitchFamily="49" charset="0"/>
              </a:rPr>
              <a:t>i</a:t>
            </a:r>
            <a:r>
              <a:rPr lang="en-GB" dirty="0" smtClean="0">
                <a:solidFill>
                  <a:schemeClr val="accent2"/>
                </a:solidFill>
                <a:latin typeface="Consolas" panose="020B0609020204030204" pitchFamily="49" charset="0"/>
                <a:cs typeface="Consolas" panose="020B0609020204030204" pitchFamily="49" charset="0"/>
              </a:rPr>
              <a:t> in range(5):</a:t>
            </a:r>
          </a:p>
          <a:p>
            <a:pPr lvl="2"/>
            <a:r>
              <a:rPr lang="en-GB" dirty="0" smtClean="0">
                <a:solidFill>
                  <a:schemeClr val="accent2"/>
                </a:solidFill>
                <a:latin typeface="Consolas" panose="020B0609020204030204" pitchFamily="49" charset="0"/>
                <a:cs typeface="Consolas" panose="020B0609020204030204" pitchFamily="49" charset="0"/>
              </a:rPr>
              <a:t>           vanadium()</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p>
        </p:txBody>
      </p:sp>
    </p:spTree>
    <p:extLst>
      <p:ext uri="{BB962C8B-B14F-4D97-AF65-F5344CB8AC3E}">
        <p14:creationId xmlns:p14="http://schemas.microsoft.com/office/powerpoint/2010/main" val="26741259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err="1"/>
              <a:t>OpenGENIE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BEGIN </a:t>
            </a:r>
            <a:r>
              <a:rPr lang="en-GB" dirty="0" smtClean="0"/>
              <a:t>becomes </a:t>
            </a:r>
            <a:r>
              <a:rPr lang="en-GB" dirty="0" err="1" smtClean="0">
                <a:solidFill>
                  <a:schemeClr val="accent2"/>
                </a:solidFill>
                <a:latin typeface="Consolas" panose="020B0609020204030204" pitchFamily="49" charset="0"/>
                <a:cs typeface="Consolas" panose="020B0609020204030204" pitchFamily="49" charset="0"/>
              </a:rPr>
              <a:t>g.begin</a:t>
            </a:r>
            <a:r>
              <a:rPr lang="en-GB"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CHANGE TITLE=‘New title’ </a:t>
            </a:r>
            <a:r>
              <a:rPr lang="en-GB" dirty="0" smtClean="0"/>
              <a:t>becomes </a:t>
            </a: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endParaRPr lang="en-GB" dirty="0">
              <a:solidFill>
                <a:schemeClr val="accent2"/>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err="1" smtClean="0"/>
              <a:t>OpenGENIE</a:t>
            </a:r>
            <a:r>
              <a:rPr lang="en-GB" dirty="0"/>
              <a:t> </a:t>
            </a:r>
            <a:r>
              <a:rPr lang="en-GB" dirty="0" smtClean="0"/>
              <a:t>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CSET/CONTROL TEMP1=5 LOWLIMIT=1 </a:t>
            </a:r>
            <a:r>
              <a:rPr lang="en-GB" dirty="0">
                <a:solidFill>
                  <a:schemeClr val="accent4"/>
                </a:solidFill>
                <a:latin typeface="Consolas" panose="020B0609020204030204" pitchFamily="49" charset="0"/>
                <a:cs typeface="Consolas" panose="020B0609020204030204" pitchFamily="49" charset="0"/>
              </a:rPr>
              <a:t>HIGHLIMIT=10</a:t>
            </a:r>
            <a:r>
              <a:rPr lang="en-GB" i="1" dirty="0" smtClean="0"/>
              <a:t> </a:t>
            </a:r>
            <a:r>
              <a:rPr lang="en-GB" dirty="0"/>
              <a:t>becomes </a:t>
            </a:r>
            <a:r>
              <a:rPr lang="en-GB" dirty="0" err="1">
                <a:solidFill>
                  <a:schemeClr val="accent2"/>
                </a:solidFill>
                <a:latin typeface="Consolas" panose="020B0609020204030204" pitchFamily="49" charset="0"/>
                <a:cs typeface="Consolas" panose="020B0609020204030204" pitchFamily="49" charset="0"/>
              </a:rPr>
              <a:t>g.cset</a:t>
            </a:r>
            <a:r>
              <a:rPr lang="en-GB" dirty="0">
                <a:solidFill>
                  <a:schemeClr val="accent2"/>
                </a:solidFill>
                <a:latin typeface="Consolas" panose="020B0609020204030204" pitchFamily="49" charset="0"/>
                <a:cs typeface="Consolas" panose="020B0609020204030204" pitchFamily="49" charset="0"/>
              </a:rPr>
              <a:t>(TEMP1=5, </a:t>
            </a:r>
            <a:r>
              <a:rPr lang="en-GB" dirty="0" err="1">
                <a:solidFill>
                  <a:schemeClr val="accent2"/>
                </a:solidFill>
                <a:latin typeface="Consolas" panose="020B0609020204030204" pitchFamily="49" charset="0"/>
                <a:cs typeface="Consolas" panose="020B0609020204030204" pitchFamily="49" charset="0"/>
              </a:rPr>
              <a:t>runcontrol</a:t>
            </a:r>
            <a:r>
              <a:rPr lang="en-GB" dirty="0">
                <a:solidFill>
                  <a:schemeClr val="accent2"/>
                </a:solidFill>
                <a:latin typeface="Consolas" panose="020B0609020204030204" pitchFamily="49" charset="0"/>
                <a:cs typeface="Consolas" panose="020B0609020204030204" pitchFamily="49" charset="0"/>
              </a:rPr>
              <a:t>=True, </a:t>
            </a:r>
            <a:r>
              <a:rPr lang="en-GB" dirty="0" err="1">
                <a:solidFill>
                  <a:schemeClr val="accent2"/>
                </a:solidFill>
                <a:latin typeface="Consolas" panose="020B0609020204030204" pitchFamily="49" charset="0"/>
                <a:cs typeface="Consolas" panose="020B0609020204030204" pitchFamily="49" charset="0"/>
              </a:rPr>
              <a:t>lowlimit</a:t>
            </a:r>
            <a:r>
              <a:rPr lang="en-GB" dirty="0">
                <a:solidFill>
                  <a:schemeClr val="accent2"/>
                </a:solidFill>
                <a:latin typeface="Consolas" panose="020B0609020204030204" pitchFamily="49" charset="0"/>
                <a:cs typeface="Consolas" panose="020B0609020204030204" pitchFamily="49" charset="0"/>
              </a:rPr>
              <a:t>=1, </a:t>
            </a:r>
            <a:r>
              <a:rPr lang="en-GB" dirty="0" err="1">
                <a:solidFill>
                  <a:schemeClr val="accent2"/>
                </a:solidFill>
                <a:latin typeface="Consolas" panose="020B0609020204030204" pitchFamily="49" charset="0"/>
                <a:cs typeface="Consolas" panose="020B0609020204030204" pitchFamily="49" charset="0"/>
              </a:rPr>
              <a:t>highlimit</a:t>
            </a:r>
            <a:r>
              <a:rPr lang="en-GB" dirty="0">
                <a:solidFill>
                  <a:schemeClr val="accent2"/>
                </a:solidFill>
                <a:latin typeface="Consolas" panose="020B0609020204030204" pitchFamily="49" charset="0"/>
                <a:cs typeface="Consolas" panose="020B0609020204030204" pitchFamily="49" charset="0"/>
              </a:rPr>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Format</a:t>
            </a:r>
          </a:p>
          <a:p>
            <a:pPr lvl="1"/>
            <a:r>
              <a:rPr lang="en-GB" dirty="0" smtClean="0"/>
              <a:t>Information in black</a:t>
            </a:r>
          </a:p>
          <a:p>
            <a:pPr lvl="1"/>
            <a:r>
              <a:rPr lang="en-GB" i="1" dirty="0" smtClean="0">
                <a:solidFill>
                  <a:srgbClr val="00B050"/>
                </a:solidFill>
              </a:rPr>
              <a:t>Tasks in </a:t>
            </a:r>
            <a:r>
              <a:rPr lang="en-GB" i="1" dirty="0" smtClean="0">
                <a:solidFill>
                  <a:srgbClr val="00B050"/>
                </a:solidFill>
              </a:rPr>
              <a:t>green</a:t>
            </a:r>
          </a:p>
          <a:p>
            <a:pPr lvl="1"/>
            <a:r>
              <a:rPr lang="en-GB" dirty="0" err="1">
                <a:solidFill>
                  <a:schemeClr val="accent2"/>
                </a:solidFill>
                <a:latin typeface="Consolas" panose="020B0609020204030204" pitchFamily="49" charset="0"/>
                <a:cs typeface="Consolas" panose="020B0609020204030204" pitchFamily="49" charset="0"/>
              </a:rPr>
              <a:t>genie_python</a:t>
            </a:r>
            <a:r>
              <a:rPr lang="en-GB" dirty="0"/>
              <a:t> code is in red</a:t>
            </a:r>
          </a:p>
          <a:p>
            <a:pPr lvl="1"/>
            <a:r>
              <a:rPr lang="en-GB" dirty="0" err="1">
                <a:solidFill>
                  <a:schemeClr val="accent4"/>
                </a:solidFill>
                <a:latin typeface="Consolas" panose="020B0609020204030204" pitchFamily="49" charset="0"/>
                <a:cs typeface="Consolas" panose="020B0609020204030204" pitchFamily="49" charset="0"/>
              </a:rPr>
              <a:t>OPENGenie</a:t>
            </a:r>
            <a:r>
              <a:rPr lang="en-GB" dirty="0"/>
              <a:t> code is in purple</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1628801"/>
            <a:ext cx="6048672" cy="446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39979"/>
            <a:ext cx="5472607" cy="458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http://shadow.nd.rl.ac.uk/ibex_user_manual/genie_python-and-Ibex-(Introduction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200329"/>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Ibex</a:t>
            </a: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10</a:t>
            </a: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a:t>
            </a:r>
            <a:r>
              <a:rPr lang="en-GB" sz="2400" dirty="0">
                <a:solidFill>
                  <a:schemeClr val="accent2"/>
                </a:solidFill>
                <a:latin typeface="Consolas" panose="020B0609020204030204" pitchFamily="49" charset="0"/>
                <a:cs typeface="Consolas" panose="020B0609020204030204" pitchFamily="49" charset="0"/>
              </a:rPr>
              <a:t>g</a:t>
            </a:r>
            <a:r>
              <a:rPr lang="en-GB" sz="2400" dirty="0" smtClean="0"/>
              <a:t>’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err="1" smtClean="0">
                <a:solidFill>
                  <a:schemeClr val="accent2"/>
                </a:solidFill>
                <a:latin typeface="Consolas" panose="020B0609020204030204" pitchFamily="49" charset="0"/>
                <a:cs typeface="Consolas" panose="020B0609020204030204" pitchFamily="49" charset="0"/>
              </a:rPr>
              <a:t>g.get_version</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a:t>
            </a:r>
            <a:r>
              <a:rPr lang="en-GB" sz="2400" dirty="0">
                <a:solidFill>
                  <a:schemeClr val="accent2"/>
                </a:solidFill>
                <a:latin typeface="Consolas" panose="020B0609020204030204" pitchFamily="49" charset="0"/>
                <a:cs typeface="Consolas" panose="020B0609020204030204" pitchFamily="49" charset="0"/>
              </a:rPr>
              <a:t>, 2</a:t>
            </a:r>
            <a:r>
              <a:rPr lang="en-GB" sz="2400" dirty="0">
                <a:solidFill>
                  <a:schemeClr val="accent2"/>
                </a:solidFill>
                <a:latin typeface="Consolas" panose="020B0609020204030204" pitchFamily="49" charset="0"/>
                <a:cs typeface="Consolas" panose="020B0609020204030204" pitchFamily="49" charset="0"/>
              </a:rPr>
              <a:t>)</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(spectrum=1</a:t>
            </a:r>
            <a:r>
              <a:rPr lang="en-GB" sz="2400" dirty="0">
                <a:solidFill>
                  <a:schemeClr val="accent2"/>
                </a:solidFill>
                <a:latin typeface="Consolas" panose="020B0609020204030204" pitchFamily="49" charset="0"/>
                <a:cs typeface="Consolas" panose="020B0609020204030204" pitchFamily="49" charset="0"/>
              </a:rPr>
              <a:t>, period=2</a:t>
            </a:r>
            <a:r>
              <a:rPr lang="en-GB" sz="2400" dirty="0">
                <a:solidFill>
                  <a:schemeClr val="accent2"/>
                </a:solidFill>
                <a:latin typeface="Consolas" panose="020B0609020204030204" pitchFamily="49" charset="0"/>
                <a:cs typeface="Consolas" panose="020B0609020204030204" pitchFamily="49" charset="0"/>
              </a:rPr>
              <a:t>)</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a:t>
            </a:r>
            <a:r>
              <a:rPr lang="en-GB" sz="2400" dirty="0">
                <a:solidFill>
                  <a:schemeClr val="accent2"/>
                </a:solidFill>
                <a:latin typeface="Consolas" panose="020B0609020204030204" pitchFamily="49" charset="0"/>
                <a:cs typeface="Consolas" panose="020B0609020204030204" pitchFamily="49" charset="0"/>
              </a:rPr>
              <a:t>, period=2</a:t>
            </a:r>
            <a:r>
              <a:rPr lang="en-GB" sz="2400" dirty="0">
                <a:solidFill>
                  <a:schemeClr val="accent2"/>
                </a:solidFill>
                <a:latin typeface="Consolas" panose="020B0609020204030204" pitchFamily="49" charset="0"/>
                <a:cs typeface="Consolas" panose="020B0609020204030204" pitchFamily="49" charset="0"/>
              </a:rPr>
              <a:t>)</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(period=2</a:t>
            </a:r>
            <a:r>
              <a:rPr lang="en-GB" sz="2400" dirty="0">
                <a:solidFill>
                  <a:schemeClr val="accent2"/>
                </a:solidFill>
                <a:latin typeface="Consolas" panose="020B0609020204030204" pitchFamily="49" charset="0"/>
                <a:cs typeface="Consolas" panose="020B0609020204030204" pitchFamily="49" charset="0"/>
              </a:rPr>
              <a:t>, </a:t>
            </a:r>
            <a:r>
              <a:rPr lang="en-GB" sz="2400" dirty="0">
                <a:solidFill>
                  <a:schemeClr val="accent2"/>
                </a:solidFill>
                <a:latin typeface="Consolas" panose="020B0609020204030204" pitchFamily="49" charset="0"/>
                <a:cs typeface="Consolas" panose="020B0609020204030204" pitchFamily="49" charset="0"/>
              </a:rPr>
              <a:t>spectrum=1)</a:t>
            </a:r>
          </a:p>
          <a:p>
            <a:pPr marL="285750" indent="-285750">
              <a:buFontTx/>
              <a:buChar char="-"/>
            </a:pPr>
            <a:r>
              <a:rPr lang="en-GB" sz="2400" dirty="0" smtClean="0">
                <a:solidFill>
                  <a:srgbClr val="00B050"/>
                </a:solidFill>
              </a:rPr>
              <a:t>Why is </a:t>
            </a: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(2</a:t>
            </a:r>
            <a:r>
              <a:rPr lang="en-GB" sz="2400" dirty="0">
                <a:solidFill>
                  <a:schemeClr val="accent2"/>
                </a:solidFill>
                <a:latin typeface="Consolas" panose="020B0609020204030204" pitchFamily="49" charset="0"/>
                <a:cs typeface="Consolas" panose="020B0609020204030204" pitchFamily="49" charset="0"/>
              </a:rPr>
              <a:t>, </a:t>
            </a:r>
            <a:r>
              <a:rPr lang="en-GB" sz="2400" dirty="0">
                <a:solidFill>
                  <a:schemeClr val="accent2"/>
                </a:solidFill>
                <a:latin typeface="Consolas" panose="020B0609020204030204" pitchFamily="49" charset="0"/>
                <a:cs typeface="Consolas" panose="020B0609020204030204" pitchFamily="49" charset="0"/>
              </a:rPr>
              <a:t>spectrum=1) </a:t>
            </a:r>
            <a:r>
              <a:rPr lang="en-GB" sz="2400" dirty="0" smtClean="0">
                <a:solidFill>
                  <a:srgbClr val="00B050"/>
                </a:solidFill>
              </a:rPr>
              <a:t>invalid?</a:t>
            </a:r>
          </a:p>
          <a:p>
            <a:pPr marL="285750" indent="-285750">
              <a:buFontTx/>
              <a:buChar char="-"/>
            </a:pPr>
            <a:r>
              <a:rPr lang="en-GB" sz="2400" dirty="0" smtClean="0">
                <a:solidFill>
                  <a:srgbClr val="00B050"/>
                </a:solidFill>
              </a:rPr>
              <a:t>What are two equivalent ways of writing </a:t>
            </a:r>
            <a:r>
              <a:rPr lang="en-GB" sz="2400" dirty="0" err="1" smtClean="0">
                <a:solidFill>
                  <a:schemeClr val="accent2"/>
                </a:solidFill>
                <a:latin typeface="Consolas" panose="020B0609020204030204" pitchFamily="49" charset="0"/>
                <a:cs typeface="Consolas" panose="020B0609020204030204" pitchFamily="49" charset="0"/>
              </a:rPr>
              <a:t>g.begin</a:t>
            </a:r>
            <a:r>
              <a:rPr lang="en-GB" sz="2400" dirty="0" smtClean="0">
                <a:solidFill>
                  <a:schemeClr val="accent2"/>
                </a:solidFill>
                <a:latin typeface="Consolas" panose="020B0609020204030204" pitchFamily="49" charset="0"/>
                <a:cs typeface="Consolas" panose="020B0609020204030204" pitchFamily="49" charset="0"/>
              </a:rPr>
              <a:t>(False)</a:t>
            </a:r>
            <a:r>
              <a:rPr lang="en-GB" sz="2400" dirty="0" smtClean="0">
                <a:solidFill>
                  <a:srgbClr val="00B050"/>
                </a:solidFill>
              </a:rPr>
              <a:t>? </a:t>
            </a:r>
            <a:r>
              <a:rPr lang="en-GB" sz="2400" dirty="0" smtClean="0">
                <a:solidFill>
                  <a:srgbClr val="00B050"/>
                </a:solidFill>
              </a:rPr>
              <a:t>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begin</a:t>
            </a:r>
            <a:r>
              <a:rPr lang="en-GB" sz="2800" dirty="0" smtClean="0"/>
              <a:t>: </a:t>
            </a:r>
            <a:r>
              <a:rPr lang="en-GB" sz="2800" dirty="0"/>
              <a:t>Begins a new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pause</a:t>
            </a:r>
            <a:r>
              <a:rPr lang="en-GB" sz="2800" dirty="0" smtClean="0"/>
              <a:t>: </a:t>
            </a:r>
            <a:r>
              <a:rPr lang="en-GB" sz="2800" dirty="0"/>
              <a:t>Pauses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resume</a:t>
            </a:r>
            <a:r>
              <a:rPr lang="en-GB" sz="2800" dirty="0" smtClean="0"/>
              <a:t>: </a:t>
            </a:r>
            <a:r>
              <a:rPr lang="en-GB" sz="2800" dirty="0"/>
              <a:t>Resumes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end</a:t>
            </a:r>
            <a:r>
              <a:rPr lang="en-GB" sz="2800" dirty="0" smtClean="0"/>
              <a:t>: </a:t>
            </a:r>
            <a:r>
              <a:rPr lang="en-GB" sz="2800" dirty="0"/>
              <a:t>Ends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4216539"/>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Wait for a specific event before continuing. Use a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chemeClr val="accent2"/>
                </a:solidFill>
                <a:latin typeface="Consolas" panose="020B0609020204030204" pitchFamily="49" charset="0"/>
                <a:cs typeface="Consolas" panose="020B0609020204030204" pitchFamily="49" charset="0"/>
              </a:rPr>
              <a:t>_...</a:t>
            </a:r>
            <a:r>
              <a:rPr lang="en-GB" sz="2400" i="1" dirty="0" smtClean="0"/>
              <a:t>” </a:t>
            </a:r>
            <a:r>
              <a:rPr lang="en-GB" sz="2400" dirty="0" smtClean="0"/>
              <a:t>function:</a:t>
            </a:r>
          </a:p>
          <a:p>
            <a:pPr marL="342900" indent="-342900">
              <a:buFont typeface="Arial" panose="020B0604020202020204" pitchFamily="34" charset="0"/>
              <a:buChar char="•"/>
            </a:pPr>
            <a:r>
              <a:rPr lang="en-GB" sz="2400" dirty="0" smtClean="0">
                <a:solidFill>
                  <a:srgbClr val="00B050"/>
                </a:solidFill>
              </a:rPr>
              <a:t>What do you think the following commands do?</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(seconds=10)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(minutes=10)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g.waitfor_uamps</a:t>
            </a:r>
            <a:r>
              <a:rPr lang="en-GB" sz="2400" dirty="0">
                <a:solidFill>
                  <a:schemeClr val="accent2"/>
                </a:solidFill>
                <a:latin typeface="Consolas" panose="020B0609020204030204" pitchFamily="49" charset="0"/>
                <a:cs typeface="Consolas" panose="020B0609020204030204" pitchFamily="49" charset="0"/>
              </a:rPr>
              <a:t>(10) </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a:t>
            </a:r>
            <a:r>
              <a:rPr lang="en-GB" sz="2400" dirty="0" err="1">
                <a:solidFill>
                  <a:schemeClr val="accent2"/>
                </a:solidFill>
                <a:latin typeface="Consolas" panose="020B0609020204030204" pitchFamily="49" charset="0"/>
                <a:cs typeface="Consolas" panose="020B0609020204030204" pitchFamily="49" charset="0"/>
              </a:rPr>
              <a:t>.waitfor_block</a:t>
            </a:r>
            <a:r>
              <a:rPr lang="en-GB" sz="2400" dirty="0">
                <a:solidFill>
                  <a:schemeClr val="accent2"/>
                </a:solidFill>
                <a:latin typeface="Consolas" panose="020B0609020204030204" pitchFamily="49" charset="0"/>
                <a:cs typeface="Consolas" panose="020B0609020204030204" pitchFamily="49" charset="0"/>
              </a:rPr>
              <a:t>("</a:t>
            </a:r>
            <a:r>
              <a:rPr lang="en-GB" sz="2400" dirty="0">
                <a:solidFill>
                  <a:schemeClr val="accent2"/>
                </a:solidFill>
                <a:latin typeface="Consolas" panose="020B0609020204030204" pitchFamily="49" charset="0"/>
                <a:cs typeface="Consolas" panose="020B0609020204030204" pitchFamily="49" charset="0"/>
              </a:rPr>
              <a:t>MY_BLOCK", </a:t>
            </a:r>
            <a:r>
              <a:rPr lang="en-GB" sz="2400" dirty="0" err="1">
                <a:solidFill>
                  <a:schemeClr val="accent2"/>
                </a:solidFill>
                <a:latin typeface="Consolas" panose="020B0609020204030204" pitchFamily="49" charset="0"/>
                <a:cs typeface="Consolas" panose="020B0609020204030204" pitchFamily="49" charset="0"/>
              </a:rPr>
              <a:t>lowlimit</a:t>
            </a:r>
            <a:r>
              <a:rPr lang="en-GB" sz="2400" dirty="0">
                <a:solidFill>
                  <a:schemeClr val="accent2"/>
                </a:solidFill>
                <a:latin typeface="Consolas" panose="020B0609020204030204" pitchFamily="49" charset="0"/>
                <a:cs typeface="Consolas" panose="020B0609020204030204" pitchFamily="49" charset="0"/>
              </a:rPr>
              <a:t>=10)</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g.waitfor_move</a:t>
            </a:r>
            <a:r>
              <a:rPr lang="en-GB" sz="2400" dirty="0">
                <a:solidFill>
                  <a:schemeClr val="accent2"/>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GB" sz="2400" dirty="0">
                <a:solidFill>
                  <a:srgbClr val="00B050"/>
                </a:solidFill>
              </a:rPr>
              <a:t>Use autocomplete to bring up a list of available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rgbClr val="00B050"/>
                </a:solidFill>
              </a:rPr>
              <a:t> functions</a:t>
            </a:r>
          </a:p>
          <a:p>
            <a:pPr marL="800100" lvl="1"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4D0713F-2886-4B1B-9132-0812576A847F}">
  <ds:schemaRef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1D176834-956F-4505-BD61-698C091AD5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5242</TotalTime>
  <Words>1618</Words>
  <Application>Microsoft Office PowerPoint</Application>
  <PresentationFormat>On-screen Show (4:3)</PresentationFormat>
  <Paragraphs>328</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Contents</vt:lpstr>
      <vt:lpstr>Contents</vt:lpstr>
      <vt:lpstr>Getting started</vt:lpstr>
      <vt:lpstr>Common commands:  Calling functions</vt:lpstr>
      <vt:lpstr>Common commands:  Arguments</vt:lpstr>
      <vt:lpstr>Common commands:  Switching run states</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OpenGENIE Procedures vs. functions</vt:lpstr>
      <vt:lpstr>Converting from OpenGENIE Procedures vs. functions</vt:lpstr>
      <vt:lpstr>Converting from OpenGENIE Loops</vt:lpstr>
      <vt:lpstr>Converting from OpenGENIE Conditionals</vt:lpstr>
      <vt:lpstr>Converting from OpenGENIE Commands</vt:lpstr>
      <vt:lpstr>Converting from OpenGENIE Worked example</vt:lpstr>
      <vt:lpstr>Converting from OpenGENIE Worked example</vt:lpstr>
      <vt:lpstr>Converting from OpenGENIE Exercise: Translate to genie_python</vt:lpstr>
      <vt:lpstr>References</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375</cp:revision>
  <dcterms:created xsi:type="dcterms:W3CDTF">2012-12-17T23:55:55Z</dcterms:created>
  <dcterms:modified xsi:type="dcterms:W3CDTF">2017-07-18T12:38:14Z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