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theme/themeOverride1.xml" ContentType="application/vnd.openxmlformats-officedocument.themeOverr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bookmarkIdSeed="2">
  <p:sldMasterIdLst>
    <p:sldMasterId id="2147483648" r:id="rId4"/>
  </p:sldMasterIdLst>
  <p:notesMasterIdLst>
    <p:notesMasterId r:id="rId37"/>
  </p:notesMasterIdLst>
  <p:sldIdLst>
    <p:sldId id="299" r:id="rId5"/>
    <p:sldId id="270" r:id="rId6"/>
    <p:sldId id="298" r:id="rId7"/>
    <p:sldId id="287" r:id="rId8"/>
    <p:sldId id="288" r:id="rId9"/>
    <p:sldId id="300" r:id="rId10"/>
    <p:sldId id="302" r:id="rId11"/>
    <p:sldId id="303" r:id="rId12"/>
    <p:sldId id="305" r:id="rId13"/>
    <p:sldId id="306" r:id="rId14"/>
    <p:sldId id="307" r:id="rId15"/>
    <p:sldId id="308" r:id="rId16"/>
    <p:sldId id="309" r:id="rId17"/>
    <p:sldId id="310" r:id="rId18"/>
    <p:sldId id="311" r:id="rId19"/>
    <p:sldId id="312" r:id="rId20"/>
    <p:sldId id="313" r:id="rId21"/>
    <p:sldId id="314" r:id="rId22"/>
    <p:sldId id="315" r:id="rId23"/>
    <p:sldId id="316" r:id="rId24"/>
    <p:sldId id="317" r:id="rId25"/>
    <p:sldId id="318" r:id="rId26"/>
    <p:sldId id="319" r:id="rId27"/>
    <p:sldId id="321" r:id="rId28"/>
    <p:sldId id="322" r:id="rId29"/>
    <p:sldId id="323" r:id="rId30"/>
    <p:sldId id="324" r:id="rId31"/>
    <p:sldId id="325" r:id="rId32"/>
    <p:sldId id="326" r:id="rId33"/>
    <p:sldId id="327" r:id="rId34"/>
    <p:sldId id="328" r:id="rId35"/>
    <p:sldId id="272" r:id="rId36"/>
  </p:sldIdLst>
  <p:sldSz cx="9144000" cy="6858000" type="screen4x3"/>
  <p:notesSz cx="6858000" cy="9144000"/>
  <p:defaultTextStyle>
    <a:defPPr>
      <a:defRPr lang="en-US"/>
    </a:defPPr>
    <a:lvl1pPr algn="l" rtl="0" fontAlgn="base">
      <a:spcBef>
        <a:spcPct val="0"/>
      </a:spcBef>
      <a:spcAft>
        <a:spcPct val="0"/>
      </a:spcAft>
      <a:defRPr kern="1200">
        <a:solidFill>
          <a:schemeClr val="tx1"/>
        </a:solidFill>
        <a:latin typeface="Arial" pitchFamily="34" charset="0"/>
        <a:ea typeface="+mn-ea"/>
        <a:cs typeface="Arial" pitchFamily="34" charset="0"/>
      </a:defRPr>
    </a:lvl1pPr>
    <a:lvl2pPr marL="457200" algn="l" rtl="0" fontAlgn="base">
      <a:spcBef>
        <a:spcPct val="0"/>
      </a:spcBef>
      <a:spcAft>
        <a:spcPct val="0"/>
      </a:spcAft>
      <a:defRPr kern="1200">
        <a:solidFill>
          <a:schemeClr val="tx1"/>
        </a:solidFill>
        <a:latin typeface="Arial" pitchFamily="34" charset="0"/>
        <a:ea typeface="+mn-ea"/>
        <a:cs typeface="Arial" pitchFamily="34" charset="0"/>
      </a:defRPr>
    </a:lvl2pPr>
    <a:lvl3pPr marL="914400" algn="l" rtl="0" fontAlgn="base">
      <a:spcBef>
        <a:spcPct val="0"/>
      </a:spcBef>
      <a:spcAft>
        <a:spcPct val="0"/>
      </a:spcAft>
      <a:defRPr kern="1200">
        <a:solidFill>
          <a:schemeClr val="tx1"/>
        </a:solidFill>
        <a:latin typeface="Arial" pitchFamily="34" charset="0"/>
        <a:ea typeface="+mn-ea"/>
        <a:cs typeface="Arial" pitchFamily="34" charset="0"/>
      </a:defRPr>
    </a:lvl3pPr>
    <a:lvl4pPr marL="1371600" algn="l" rtl="0" fontAlgn="base">
      <a:spcBef>
        <a:spcPct val="0"/>
      </a:spcBef>
      <a:spcAft>
        <a:spcPct val="0"/>
      </a:spcAft>
      <a:defRPr kern="1200">
        <a:solidFill>
          <a:schemeClr val="tx1"/>
        </a:solidFill>
        <a:latin typeface="Arial" pitchFamily="34" charset="0"/>
        <a:ea typeface="+mn-ea"/>
        <a:cs typeface="Arial" pitchFamily="34" charset="0"/>
      </a:defRPr>
    </a:lvl4pPr>
    <a:lvl5pPr marL="1828800" algn="l" rtl="0" fontAlgn="base">
      <a:spcBef>
        <a:spcPct val="0"/>
      </a:spcBef>
      <a:spcAft>
        <a:spcPct val="0"/>
      </a:spcAft>
      <a:defRPr kern="1200">
        <a:solidFill>
          <a:schemeClr val="tx1"/>
        </a:solidFill>
        <a:latin typeface="Arial" pitchFamily="34" charset="0"/>
        <a:ea typeface="+mn-ea"/>
        <a:cs typeface="Arial" pitchFamily="34" charset="0"/>
      </a:defRPr>
    </a:lvl5pPr>
    <a:lvl6pPr marL="2286000" algn="l" defTabSz="914400" rtl="0" eaLnBrk="1" latinLnBrk="0" hangingPunct="1">
      <a:defRPr kern="1200">
        <a:solidFill>
          <a:schemeClr val="tx1"/>
        </a:solidFill>
        <a:latin typeface="Arial" pitchFamily="34" charset="0"/>
        <a:ea typeface="+mn-ea"/>
        <a:cs typeface="Arial" pitchFamily="34" charset="0"/>
      </a:defRPr>
    </a:lvl6pPr>
    <a:lvl7pPr marL="2743200" algn="l" defTabSz="914400" rtl="0" eaLnBrk="1" latinLnBrk="0" hangingPunct="1">
      <a:defRPr kern="1200">
        <a:solidFill>
          <a:schemeClr val="tx1"/>
        </a:solidFill>
        <a:latin typeface="Arial" pitchFamily="34" charset="0"/>
        <a:ea typeface="+mn-ea"/>
        <a:cs typeface="Arial" pitchFamily="34" charset="0"/>
      </a:defRPr>
    </a:lvl7pPr>
    <a:lvl8pPr marL="3200400" algn="l" defTabSz="914400" rtl="0" eaLnBrk="1" latinLnBrk="0" hangingPunct="1">
      <a:defRPr kern="1200">
        <a:solidFill>
          <a:schemeClr val="tx1"/>
        </a:solidFill>
        <a:latin typeface="Arial" pitchFamily="34" charset="0"/>
        <a:ea typeface="+mn-ea"/>
        <a:cs typeface="Arial" pitchFamily="34" charset="0"/>
      </a:defRPr>
    </a:lvl8pPr>
    <a:lvl9pPr marL="3657600" algn="l" defTabSz="914400" rtl="0" eaLnBrk="1" latinLnBrk="0" hangingPunct="1">
      <a:defRPr kern="1200">
        <a:solidFill>
          <a:schemeClr val="tx1"/>
        </a:solidFill>
        <a:latin typeface="Arial" pitchFamily="34" charset="0"/>
        <a:ea typeface="+mn-ea"/>
        <a:cs typeface="Arial" pitchFamily="34" charset="0"/>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aximized">
    <p:restoredLeft sz="34587" autoAdjust="0"/>
    <p:restoredTop sz="77811" autoAdjust="0"/>
  </p:normalViewPr>
  <p:slideViewPr>
    <p:cSldViewPr>
      <p:cViewPr>
        <p:scale>
          <a:sx n="66" d="100"/>
          <a:sy n="66" d="100"/>
        </p:scale>
        <p:origin x="-2934" y="-996"/>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26" Type="http://schemas.openxmlformats.org/officeDocument/2006/relationships/slide" Target="slides/slide22.xml"/><Relationship Id="rId39" Type="http://schemas.openxmlformats.org/officeDocument/2006/relationships/viewProps" Target="viewProps.xml"/><Relationship Id="rId3" Type="http://schemas.openxmlformats.org/officeDocument/2006/relationships/customXml" Target="../customXml/item3.xml"/><Relationship Id="rId21" Type="http://schemas.openxmlformats.org/officeDocument/2006/relationships/slide" Target="slides/slide17.xml"/><Relationship Id="rId34" Type="http://schemas.openxmlformats.org/officeDocument/2006/relationships/slide" Target="slides/slide30.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presProps" Target="presProps.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slide" Target="slides/slide16.xml"/><Relationship Id="rId29" Type="http://schemas.openxmlformats.org/officeDocument/2006/relationships/slide" Target="slides/slide25.xml"/><Relationship Id="rId41" Type="http://schemas.openxmlformats.org/officeDocument/2006/relationships/tableStyles" Target="tableStyle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notesMaster" Target="notesMasters/notesMaster1.xml"/><Relationship Id="rId40" Type="http://schemas.openxmlformats.org/officeDocument/2006/relationships/theme" Target="theme/theme1.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10" Type="http://schemas.openxmlformats.org/officeDocument/2006/relationships/slide" Target="slides/slide6.xml"/><Relationship Id="rId19" Type="http://schemas.openxmlformats.org/officeDocument/2006/relationships/slide" Target="slides/slide15.xml"/><Relationship Id="rId31" Type="http://schemas.openxmlformats.org/officeDocument/2006/relationships/slide" Target="slides/slide27.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dirty="0"/>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0DA9C53C-B82A-4351-B1EF-A4391C7B86A2}" type="datetimeFigureOut">
              <a:rPr lang="en-GB" smtClean="0"/>
              <a:t>15/09/2017</a:t>
            </a:fld>
            <a:endParaRPr lang="en-GB" dirty="0"/>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GB" dirty="0"/>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dirty="0"/>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AEECE71-DBFB-4B75-8F10-14EC87FCE1EC}" type="slidenum">
              <a:rPr lang="en-GB" smtClean="0"/>
              <a:t>‹#›</a:t>
            </a:fld>
            <a:endParaRPr lang="en-GB" dirty="0"/>
          </a:p>
        </p:txBody>
      </p:sp>
    </p:spTree>
    <p:extLst>
      <p:ext uri="{BB962C8B-B14F-4D97-AF65-F5344CB8AC3E}">
        <p14:creationId xmlns:p14="http://schemas.microsoft.com/office/powerpoint/2010/main" val="20156399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3" Type="http://schemas.openxmlformats.org/officeDocument/2006/relationships/hyperlink" Target="https://www.mantidproject.org/Python_In_Mantid" TargetMode="External"/><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1</a:t>
            </a:fld>
            <a:endParaRPr lang="en-GB" dirty="0"/>
          </a:p>
        </p:txBody>
      </p:sp>
    </p:spTree>
    <p:extLst>
      <p:ext uri="{BB962C8B-B14F-4D97-AF65-F5344CB8AC3E}">
        <p14:creationId xmlns:p14="http://schemas.microsoft.com/office/powerpoint/2010/main" val="3979887278"/>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Get the attendees</a:t>
            </a:r>
            <a:r>
              <a:rPr lang="en-GB" baseline="0" dirty="0" smtClean="0"/>
              <a:t> to put the script in via the terminal</a:t>
            </a:r>
          </a:p>
          <a:p>
            <a:pPr marL="171450" indent="-171450">
              <a:buFontTx/>
              <a:buChar char="-"/>
            </a:pPr>
            <a:r>
              <a:rPr lang="en-GB" baseline="0" dirty="0" smtClean="0"/>
              <a:t>They’ll need to put something token in place of </a:t>
            </a:r>
            <a:r>
              <a:rPr lang="en-GB" baseline="0" dirty="0" err="1" smtClean="0"/>
              <a:t>do_experimental_stuff</a:t>
            </a:r>
            <a:r>
              <a:rPr lang="en-GB" baseline="0" dirty="0" smtClean="0"/>
              <a:t>()</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Use auto-complete or </a:t>
            </a:r>
            <a:r>
              <a:rPr lang="en-GB" dirty="0" err="1" smtClean="0"/>
              <a:t>genie_python</a:t>
            </a:r>
            <a:r>
              <a:rPr lang="en-GB" dirty="0" smtClean="0"/>
              <a:t> reference manual to look up</a:t>
            </a:r>
            <a:r>
              <a:rPr lang="en-GB" baseline="0" dirty="0" smtClean="0"/>
              <a:t> change commands</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GB" sz="1200" b="0" i="0" kern="1200" dirty="0" err="1" smtClean="0">
                <a:solidFill>
                  <a:schemeClr val="tx1"/>
                </a:solidFill>
                <a:effectLst/>
                <a:latin typeface="+mn-lt"/>
                <a:ea typeface="+mn-ea"/>
                <a:cs typeface="+mn-cs"/>
              </a:rPr>
              <a:t>g.change_title</a:t>
            </a:r>
            <a:r>
              <a:rPr lang="en-GB" sz="1200" b="0" i="0" kern="1200" dirty="0" smtClean="0">
                <a:solidFill>
                  <a:schemeClr val="tx1"/>
                </a:solidFill>
                <a:effectLst/>
                <a:latin typeface="+mn-lt"/>
                <a:ea typeface="+mn-ea"/>
                <a:cs typeface="+mn-cs"/>
              </a:rPr>
              <a:t>("Exercise 2")</a:t>
            </a:r>
          </a:p>
          <a:p>
            <a:pPr marL="0" indent="0">
              <a:buFontTx/>
              <a:buNone/>
            </a:pPr>
            <a:endParaRPr lang="en-GB" sz="1200" b="0" i="0" kern="1200" dirty="0" smtClean="0">
              <a:solidFill>
                <a:schemeClr val="tx1"/>
              </a:solidFill>
              <a:effectLst/>
              <a:latin typeface="+mn-lt"/>
              <a:ea typeface="+mn-ea"/>
              <a:cs typeface="+mn-cs"/>
            </a:endParaRPr>
          </a:p>
          <a:p>
            <a:pPr marL="0" indent="0">
              <a:buFontTx/>
              <a:buNone/>
            </a:pPr>
            <a:r>
              <a:rPr lang="en-GB" dirty="0" err="1" smtClean="0"/>
              <a:t>g.begin</a:t>
            </a:r>
            <a:r>
              <a:rPr lang="en-GB" dirty="0" smtClean="0"/>
              <a:t>() </a:t>
            </a:r>
          </a:p>
          <a:p>
            <a:pPr marL="0" indent="0">
              <a:buFontTx/>
              <a:buNone/>
            </a:pPr>
            <a:r>
              <a:rPr lang="en-GB" dirty="0" err="1" smtClean="0"/>
              <a:t>g.waitfor</a:t>
            </a:r>
            <a:r>
              <a:rPr lang="en-GB" dirty="0" smtClean="0"/>
              <a:t>(</a:t>
            </a:r>
            <a:r>
              <a:rPr lang="en-GB" dirty="0" err="1" smtClean="0"/>
              <a:t>uamps</a:t>
            </a:r>
            <a:r>
              <a:rPr lang="en-GB" dirty="0" smtClean="0"/>
              <a:t>=1, </a:t>
            </a:r>
            <a:r>
              <a:rPr lang="en-GB" dirty="0" err="1" smtClean="0"/>
              <a:t>max_wait</a:t>
            </a:r>
            <a:r>
              <a:rPr lang="en-GB" dirty="0" smtClean="0"/>
              <a:t>=10) </a:t>
            </a:r>
          </a:p>
          <a:p>
            <a:pPr marL="0" indent="0">
              <a:buFontTx/>
              <a:buNone/>
            </a:pPr>
            <a:r>
              <a:rPr lang="en-GB" dirty="0" err="1" smtClean="0"/>
              <a:t>g.pause</a:t>
            </a:r>
            <a:r>
              <a:rPr lang="en-GB" dirty="0" smtClean="0"/>
              <a:t>()</a:t>
            </a:r>
          </a:p>
          <a:p>
            <a:pPr marL="0" indent="0">
              <a:buFontTx/>
              <a:buNone/>
            </a:pPr>
            <a:endParaRPr lang="en-GB" dirty="0" smtClean="0"/>
          </a:p>
          <a:p>
            <a:pPr marL="0" indent="0">
              <a:buFontTx/>
              <a:buNone/>
            </a:pPr>
            <a:r>
              <a:rPr lang="en-GB" dirty="0" err="1" smtClean="0"/>
              <a:t>g.cset</a:t>
            </a:r>
            <a:r>
              <a:rPr lang="en-GB" dirty="0" smtClean="0"/>
              <a:t>("MY_BLOCK", 5, </a:t>
            </a:r>
            <a:r>
              <a:rPr lang="en-GB" dirty="0" err="1" smtClean="0"/>
              <a:t>lowlimit</a:t>
            </a:r>
            <a:r>
              <a:rPr lang="en-GB" dirty="0" smtClean="0"/>
              <a:t>=1, </a:t>
            </a:r>
            <a:r>
              <a:rPr lang="en-GB" dirty="0" err="1" smtClean="0"/>
              <a:t>highlimit</a:t>
            </a:r>
            <a:r>
              <a:rPr lang="en-GB" dirty="0" smtClean="0"/>
              <a:t>=10, </a:t>
            </a:r>
            <a:r>
              <a:rPr lang="en-GB" dirty="0" err="1" smtClean="0"/>
              <a:t>runcontrol</a:t>
            </a:r>
            <a:r>
              <a:rPr lang="en-GB" dirty="0" smtClean="0"/>
              <a:t>=True)</a:t>
            </a:r>
          </a:p>
          <a:p>
            <a:pPr marL="0" indent="0">
              <a:buFontTx/>
              <a:buNone/>
            </a:pPr>
            <a:endParaRPr lang="en-GB" dirty="0" smtClean="0"/>
          </a:p>
          <a:p>
            <a:pPr marL="0" indent="0">
              <a:buFontTx/>
              <a:buNone/>
            </a:pPr>
            <a:r>
              <a:rPr lang="en-GB" dirty="0" err="1" smtClean="0"/>
              <a:t>g.resume</a:t>
            </a:r>
            <a:r>
              <a:rPr lang="en-GB" dirty="0" smtClean="0"/>
              <a:t>()</a:t>
            </a:r>
          </a:p>
          <a:p>
            <a:pPr marL="0" indent="0">
              <a:buFontTx/>
              <a:buNone/>
            </a:pPr>
            <a:endParaRPr lang="en-GB" dirty="0" smtClean="0"/>
          </a:p>
          <a:p>
            <a:pPr marL="0" indent="0">
              <a:buFontTx/>
              <a:buNone/>
            </a:pPr>
            <a:r>
              <a:rPr lang="en-GB" dirty="0" err="1" smtClean="0"/>
              <a:t>g.cset</a:t>
            </a:r>
            <a:r>
              <a:rPr lang="en-GB" dirty="0" smtClean="0"/>
              <a:t>(MY_BLOCK=20) </a:t>
            </a:r>
          </a:p>
          <a:p>
            <a:pPr marL="0" indent="0">
              <a:buFontTx/>
              <a:buNone/>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print</a:t>
            </a:r>
            <a:r>
              <a:rPr lang="en-GB" baseline="0" dirty="0" smtClean="0"/>
              <a:t> </a:t>
            </a:r>
            <a:r>
              <a:rPr lang="en-GB" dirty="0" smtClean="0"/>
              <a:t>"The instrument {0} </a:t>
            </a:r>
            <a:r>
              <a:rPr lang="en-GB" dirty="0" err="1" smtClean="0"/>
              <a:t>waiting“.format</a:t>
            </a:r>
            <a:r>
              <a:rPr lang="en-GB" dirty="0" smtClean="0"/>
              <a:t>(“is” if </a:t>
            </a:r>
            <a:r>
              <a:rPr lang="en-GB" dirty="0" err="1" smtClean="0"/>
              <a:t>g.get_runstate</a:t>
            </a:r>
            <a:r>
              <a:rPr lang="en-GB" dirty="0" smtClean="0"/>
              <a:t>()=="WAITING“</a:t>
            </a:r>
            <a:r>
              <a:rPr lang="en-GB" baseline="0" dirty="0" smtClean="0"/>
              <a:t> else “is not”)</a:t>
            </a:r>
          </a:p>
          <a:p>
            <a:pPr marL="0" marR="0" indent="0" algn="l" defTabSz="914400" rtl="0" eaLnBrk="1" fontAlgn="auto" latinLnBrk="0" hangingPunct="1">
              <a:lnSpc>
                <a:spcPct val="100000"/>
              </a:lnSpc>
              <a:spcBef>
                <a:spcPts val="0"/>
              </a:spcBef>
              <a:spcAft>
                <a:spcPts val="0"/>
              </a:spcAft>
              <a:buClrTx/>
              <a:buSzTx/>
              <a:buFontTx/>
              <a:buNone/>
              <a:tabLst/>
              <a:defRPr/>
            </a:pPr>
            <a:endParaRPr lang="en-GB" baseline="0"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for </a:t>
            </a:r>
            <a:r>
              <a:rPr lang="en-GB" dirty="0" err="1" smtClean="0"/>
              <a:t>i</a:t>
            </a:r>
            <a:r>
              <a:rPr lang="en-GB" dirty="0" smtClean="0"/>
              <a:t> in range(</a:t>
            </a:r>
            <a:r>
              <a:rPr lang="en-GB" dirty="0" err="1" smtClean="0"/>
              <a:t>int</a:t>
            </a:r>
            <a:r>
              <a:rPr lang="en-GB" dirty="0" smtClean="0"/>
              <a:t>(</a:t>
            </a:r>
            <a:r>
              <a:rPr lang="en-GB" dirty="0" err="1" smtClean="0"/>
              <a:t>g.cget</a:t>
            </a:r>
            <a:r>
              <a:rPr lang="en-GB" dirty="0" smtClean="0"/>
              <a:t>("MY_BLOCK")['value']), 4, -1):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g.cset</a:t>
            </a:r>
            <a:r>
              <a:rPr lang="en-GB" dirty="0" smtClean="0"/>
              <a:t>(MY_BLOCK=</a:t>
            </a:r>
            <a:r>
              <a:rPr lang="en-GB" dirty="0" err="1" smtClean="0"/>
              <a:t>i</a:t>
            </a:r>
            <a:r>
              <a:rPr lang="en-GB" dirty="0" smtClean="0"/>
              <a:t>) </a:t>
            </a:r>
          </a:p>
          <a:p>
            <a:pPr marL="0" marR="0" indent="0" algn="l" defTabSz="914400" rtl="0" eaLnBrk="1" fontAlgn="auto" latinLnBrk="0" hangingPunct="1">
              <a:lnSpc>
                <a:spcPct val="100000"/>
              </a:lnSpc>
              <a:spcBef>
                <a:spcPts val="0"/>
              </a:spcBef>
              <a:spcAft>
                <a:spcPts val="0"/>
              </a:spcAft>
              <a:buClrTx/>
              <a:buSzTx/>
              <a:buFontTx/>
              <a:buNone/>
              <a:tabLst/>
              <a:defRPr/>
            </a:pPr>
            <a:r>
              <a:rPr lang="en-GB" dirty="0" smtClean="0"/>
              <a:t>	</a:t>
            </a:r>
            <a:r>
              <a:rPr lang="en-GB" dirty="0" err="1" smtClean="0"/>
              <a:t>g.waitfor</a:t>
            </a:r>
            <a:r>
              <a:rPr lang="en-GB" dirty="0" smtClean="0"/>
              <a:t>(seconds=1)</a:t>
            </a:r>
          </a:p>
          <a:p>
            <a:pPr marL="0" marR="0" indent="0" algn="l" defTabSz="914400" rtl="0" eaLnBrk="1" fontAlgn="auto" latinLnBrk="0" hangingPunct="1">
              <a:lnSpc>
                <a:spcPct val="100000"/>
              </a:lnSpc>
              <a:spcBef>
                <a:spcPts val="0"/>
              </a:spcBef>
              <a:spcAft>
                <a:spcPts val="0"/>
              </a:spcAft>
              <a:buClrTx/>
              <a:buSzTx/>
              <a:buFontTx/>
              <a:buNone/>
              <a:tabLst/>
              <a:defRPr/>
            </a:pPr>
            <a:endParaRPr lang="en-GB" dirty="0" smtClean="0"/>
          </a:p>
          <a:p>
            <a:pPr marL="0" marR="0" indent="0" algn="l" defTabSz="914400" rtl="0" eaLnBrk="1" fontAlgn="auto" latinLnBrk="0" hangingPunct="1">
              <a:lnSpc>
                <a:spcPct val="100000"/>
              </a:lnSpc>
              <a:spcBef>
                <a:spcPts val="0"/>
              </a:spcBef>
              <a:spcAft>
                <a:spcPts val="0"/>
              </a:spcAft>
              <a:buClrTx/>
              <a:buSzTx/>
              <a:buFontTx/>
              <a:buNone/>
              <a:tabLst/>
              <a:defRPr/>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Explain what it means for scripts to be under version</a:t>
            </a:r>
            <a:r>
              <a:rPr lang="en-GB" sz="1200" b="0" i="0" kern="1200" baseline="0" dirty="0" smtClean="0">
                <a:solidFill>
                  <a:schemeClr val="tx1"/>
                </a:solidFill>
                <a:effectLst/>
                <a:latin typeface="+mn-lt"/>
                <a:ea typeface="+mn-ea"/>
                <a:cs typeface="+mn-cs"/>
              </a:rPr>
              <a:t> control. Why is that good?</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0" i="0" kern="1200" dirty="0" smtClean="0">
                <a:solidFill>
                  <a:schemeClr val="tx1"/>
                </a:solidFill>
                <a:effectLst/>
                <a:latin typeface="+mn-lt"/>
                <a:ea typeface="+mn-ea"/>
                <a:cs typeface="+mn-cs"/>
              </a:rPr>
              <a:t>After creating the files, you should have one new file in </a:t>
            </a:r>
            <a:r>
              <a:rPr lang="en-GB" dirty="0" smtClean="0"/>
              <a:t>C:\scripts</a:t>
            </a:r>
            <a:r>
              <a:rPr lang="en-GB" sz="1200" b="0" i="0" kern="1200" dirty="0" smtClean="0">
                <a:solidFill>
                  <a:schemeClr val="tx1"/>
                </a:solidFill>
                <a:effectLst/>
                <a:latin typeface="+mn-lt"/>
                <a:ea typeface="+mn-ea"/>
                <a:cs typeface="+mn-cs"/>
              </a:rPr>
              <a:t> and another in </a:t>
            </a:r>
            <a:r>
              <a:rPr lang="en-GB" dirty="0" smtClean="0"/>
              <a:t>C:\Instrument\Settings\config\[Instrument name]\Python\</a:t>
            </a:r>
            <a:r>
              <a:rPr lang="en-GB" dirty="0" err="1" smtClean="0"/>
              <a:t>inst</a:t>
            </a:r>
            <a:endParaRPr lang="en-GB" dirty="0" smtClean="0"/>
          </a:p>
          <a:p>
            <a:pPr marL="171450" indent="-171450">
              <a:buFontTx/>
              <a:buChar char="-"/>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err="1" smtClean="0"/>
              <a:t>def</a:t>
            </a:r>
            <a:r>
              <a:rPr lang="en-GB" dirty="0" smtClean="0"/>
              <a:t> </a:t>
            </a:r>
            <a:r>
              <a:rPr lang="en-GB" dirty="0" err="1" smtClean="0"/>
              <a:t>set_up_instrument</a:t>
            </a:r>
            <a:r>
              <a:rPr lang="en-GB" dirty="0" smtClean="0"/>
              <a:t>(): </a:t>
            </a:r>
          </a:p>
          <a:p>
            <a:pPr marL="457200" lvl="1" indent="0">
              <a:buFontTx/>
              <a:buNone/>
            </a:pPr>
            <a:r>
              <a:rPr lang="en-GB" dirty="0" err="1" smtClean="0"/>
              <a:t>g.change</a:t>
            </a:r>
            <a:r>
              <a:rPr lang="en-GB" dirty="0" smtClean="0"/>
              <a:t>(title="My experiment", user="Adrian")</a:t>
            </a:r>
          </a:p>
          <a:p>
            <a:pPr marL="171450" indent="-171450">
              <a:buFontTx/>
              <a:buChar char="-"/>
            </a:pPr>
            <a:r>
              <a:rPr lang="en-GB" dirty="0" err="1" smtClean="0"/>
              <a:t>def</a:t>
            </a:r>
            <a:r>
              <a:rPr lang="en-GB" dirty="0" smtClean="0"/>
              <a:t> </a:t>
            </a:r>
            <a:r>
              <a:rPr lang="en-GB" dirty="0" err="1" smtClean="0"/>
              <a:t>get_uamps_run</a:t>
            </a:r>
            <a:r>
              <a:rPr lang="en-GB" dirty="0" smtClean="0"/>
              <a:t>(): </a:t>
            </a:r>
          </a:p>
          <a:p>
            <a:pPr marL="457200" lvl="1" indent="0">
              <a:buFontTx/>
              <a:buNone/>
            </a:pPr>
            <a:r>
              <a:rPr lang="en-GB" dirty="0" err="1" smtClean="0"/>
              <a:t>g.begin</a:t>
            </a:r>
            <a:r>
              <a:rPr lang="en-GB" dirty="0" smtClean="0"/>
              <a:t>() </a:t>
            </a:r>
          </a:p>
          <a:p>
            <a:pPr marL="457200" lvl="1" indent="0">
              <a:buFontTx/>
              <a:buNone/>
            </a:pPr>
            <a:r>
              <a:rPr lang="en-GB" dirty="0" smtClean="0"/>
              <a:t>period = </a:t>
            </a:r>
            <a:r>
              <a:rPr lang="en-GB" dirty="0" err="1" smtClean="0"/>
              <a:t>g.get_period</a:t>
            </a:r>
            <a:r>
              <a:rPr lang="en-GB" dirty="0" smtClean="0"/>
              <a:t>() </a:t>
            </a:r>
          </a:p>
          <a:p>
            <a:pPr marL="457200" lvl="1" indent="0">
              <a:buFontTx/>
              <a:buNone/>
            </a:pPr>
            <a:r>
              <a:rPr lang="en-GB" dirty="0" smtClean="0"/>
              <a:t>for </a:t>
            </a:r>
            <a:r>
              <a:rPr lang="en-GB" dirty="0" err="1" smtClean="0"/>
              <a:t>i</a:t>
            </a:r>
            <a:r>
              <a:rPr lang="en-GB" dirty="0" smtClean="0"/>
              <a:t> in range(10): </a:t>
            </a:r>
          </a:p>
          <a:p>
            <a:pPr marL="457200" lvl="1" indent="0">
              <a:buFontTx/>
              <a:buNone/>
            </a:pPr>
            <a:r>
              <a:rPr lang="en-GB" dirty="0" smtClean="0"/>
              <a:t>	print "Total current after {0}s: {1}.format(i+1, </a:t>
            </a:r>
            <a:r>
              <a:rPr lang="en-GB" dirty="0" err="1" smtClean="0"/>
              <a:t>g.get_uamps</a:t>
            </a:r>
            <a:r>
              <a:rPr lang="en-GB" dirty="0" smtClean="0"/>
              <a:t>(period)) </a:t>
            </a:r>
          </a:p>
          <a:p>
            <a:pPr marL="457200" lvl="1" indent="0">
              <a:buFontTx/>
              <a:buNone/>
            </a:pPr>
            <a:r>
              <a:rPr lang="en-GB" dirty="0" err="1" smtClean="0"/>
              <a:t>g.end</a:t>
            </a:r>
            <a:r>
              <a:rPr lang="en-GB" dirty="0" smtClean="0"/>
              <a:t>()</a:t>
            </a:r>
          </a:p>
        </p:txBody>
      </p:sp>
      <p:sp>
        <p:nvSpPr>
          <p:cNvPr id="4" name="Slide Number Placeholder 3"/>
          <p:cNvSpPr>
            <a:spLocks noGrp="1"/>
          </p:cNvSpPr>
          <p:nvPr>
            <p:ph type="sldNum" sz="quarter" idx="10"/>
          </p:nvPr>
        </p:nvSpPr>
        <p:spPr/>
        <p:txBody>
          <a:bodyPr/>
          <a:lstStyle/>
          <a:p>
            <a:fld id="{EAEECE71-DBFB-4B75-8F10-14EC87FCE1EC}" type="slidenum">
              <a:rPr lang="en-GB" smtClean="0"/>
              <a:t>17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sz="1200" b="1" dirty="0" smtClean="0"/>
              <a:t>IMPORTANT</a:t>
            </a:r>
            <a:r>
              <a:rPr lang="en-GB" sz="1200" dirty="0" smtClean="0"/>
              <a:t>: When a script is loaded, Python runs all the commands contained within. We strongly recommend keeping all executable code within functions, so that it runs when you call it rather than executing immediately.</a:t>
            </a:r>
          </a:p>
          <a:p>
            <a:pPr marL="171450" indent="-171450">
              <a:buFontTx/>
              <a:buChar char="-"/>
            </a:pPr>
            <a:r>
              <a:rPr lang="en-GB" dirty="0" smtClean="0"/>
              <a:t>Loading the scripts should be easy but it’s when the most problems are likely to become apparent</a:t>
            </a:r>
          </a:p>
        </p:txBody>
      </p:sp>
      <p:sp>
        <p:nvSpPr>
          <p:cNvPr id="4" name="Slide Number Placeholder 3"/>
          <p:cNvSpPr>
            <a:spLocks noGrp="1"/>
          </p:cNvSpPr>
          <p:nvPr>
            <p:ph type="sldNum" sz="quarter" idx="10"/>
          </p:nvPr>
        </p:nvSpPr>
        <p:spPr/>
        <p:txBody>
          <a:bodyPr/>
          <a:lstStyle/>
          <a:p>
            <a:fld id="{EAEECE71-DBFB-4B75-8F10-14EC87FCE1EC}" type="slidenum">
              <a:rPr lang="en-GB" smtClean="0"/>
              <a:t>18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dirty="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19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Welcome to this introductory course on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a Python module that enables instrument control using Genie commands with Python. </a:t>
            </a:r>
          </a:p>
          <a:p>
            <a:pPr marL="171450" indent="-171450">
              <a:buFontTx/>
              <a:buChar char="-"/>
            </a:pPr>
            <a:r>
              <a:rPr lang="en-GB" sz="1200" b="0" i="0" kern="1200" dirty="0" smtClean="0">
                <a:solidFill>
                  <a:schemeClr val="tx1"/>
                </a:solidFill>
                <a:effectLst/>
                <a:latin typeface="+mn-lt"/>
                <a:ea typeface="+mn-ea"/>
                <a:cs typeface="+mn-cs"/>
              </a:rPr>
              <a:t>We’ll learn how to: Start and stop runs, get and set block information, </a:t>
            </a:r>
            <a:r>
              <a:rPr lang="en-GB" sz="1200" b="0" i="0" kern="1200" dirty="0" err="1" smtClean="0">
                <a:solidFill>
                  <a:schemeClr val="tx1"/>
                </a:solidFill>
                <a:effectLst/>
                <a:latin typeface="+mn-lt"/>
                <a:ea typeface="+mn-ea"/>
                <a:cs typeface="+mn-cs"/>
              </a:rPr>
              <a:t>ipdate</a:t>
            </a:r>
            <a:r>
              <a:rPr lang="en-GB" sz="1200" b="0" i="0" kern="1200" dirty="0" smtClean="0">
                <a:solidFill>
                  <a:schemeClr val="tx1"/>
                </a:solidFill>
                <a:effectLst/>
                <a:latin typeface="+mn-lt"/>
                <a:ea typeface="+mn-ea"/>
                <a:cs typeface="+mn-cs"/>
              </a:rPr>
              <a:t> experiment details, call specialised instrument and user scripts, convert</a:t>
            </a:r>
            <a:r>
              <a:rPr lang="en-GB" sz="1200" b="0" i="0" kern="1200" baseline="0" dirty="0" smtClean="0">
                <a:solidFill>
                  <a:schemeClr val="tx1"/>
                </a:solidFill>
                <a:effectLst/>
                <a:latin typeface="+mn-lt"/>
                <a:ea typeface="+mn-ea"/>
                <a:cs typeface="+mn-cs"/>
              </a:rPr>
              <a:t> our old  Open GENIE scripts to </a:t>
            </a:r>
            <a:r>
              <a:rPr lang="en-GB" sz="1200" b="0" i="0" kern="1200" baseline="0" dirty="0" err="1" smtClean="0">
                <a:solidFill>
                  <a:schemeClr val="tx1"/>
                </a:solidFill>
                <a:effectLst/>
                <a:latin typeface="+mn-lt"/>
                <a:ea typeface="+mn-ea"/>
                <a:cs typeface="+mn-cs"/>
              </a:rPr>
              <a:t>genie_python</a:t>
            </a:r>
            <a:endParaRPr lang="en-GB" sz="1200" b="0" i="0" kern="1200" baseline="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At each stage, the course aims to assist learning with exercises and worked examples. </a:t>
            </a:r>
          </a:p>
          <a:p>
            <a:pPr marL="171450" indent="-171450">
              <a:buFontTx/>
              <a:buChar char="-"/>
            </a:pPr>
            <a:r>
              <a:rPr lang="en-GB" sz="1200" b="0" i="0" kern="1200" dirty="0" smtClean="0">
                <a:solidFill>
                  <a:schemeClr val="tx1"/>
                </a:solidFill>
                <a:effectLst/>
                <a:latin typeface="+mn-lt"/>
                <a:ea typeface="+mn-ea"/>
                <a:cs typeface="+mn-cs"/>
              </a:rPr>
              <a:t>We will assume a basic working knowledge of Python. </a:t>
            </a:r>
          </a:p>
          <a:p>
            <a:pPr marL="171450" indent="-171450">
              <a:buFontTx/>
              <a:buChar char="-"/>
            </a:pP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does not cover data analysis. If you want to do analysis that can't be achieved with basic Python, we recommend the </a:t>
            </a:r>
            <a:r>
              <a:rPr lang="en-GB" sz="1200" b="0" i="0" u="none" strike="noStrike" kern="1200" dirty="0" err="1" smtClean="0">
                <a:solidFill>
                  <a:schemeClr val="tx1"/>
                </a:solidFill>
                <a:effectLst/>
                <a:latin typeface="+mn-lt"/>
                <a:ea typeface="+mn-ea"/>
                <a:cs typeface="+mn-cs"/>
                <a:hlinkClick r:id="rId3"/>
              </a:rPr>
              <a:t>Mantid</a:t>
            </a:r>
            <a:r>
              <a:rPr lang="en-GB" sz="1200" b="0" i="0" u="none" strike="noStrike" kern="1200" dirty="0" smtClean="0">
                <a:solidFill>
                  <a:schemeClr val="tx1"/>
                </a:solidFill>
                <a:effectLst/>
                <a:latin typeface="+mn-lt"/>
                <a:ea typeface="+mn-ea"/>
                <a:cs typeface="+mn-cs"/>
                <a:hlinkClick r:id="rId3"/>
              </a:rPr>
              <a:t> with Python training course</a:t>
            </a:r>
            <a:r>
              <a:rPr lang="en-GB" sz="1200" b="0" i="0" kern="1200" dirty="0" smtClean="0">
                <a:solidFill>
                  <a:schemeClr val="tx1"/>
                </a:solidFill>
                <a:effectLst/>
                <a:latin typeface="+mn-lt"/>
                <a:ea typeface="+mn-ea"/>
                <a:cs typeface="+mn-cs"/>
              </a:rPr>
              <a:t>.</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dirty="0" smtClean="0"/>
              <a:t>-</a:t>
            </a:r>
            <a:r>
              <a:rPr lang="en-GB" sz="1200" b="0" baseline="0" dirty="0" smtClean="0"/>
              <a:t> Again, running should be easy but most likely where they will run into problems. Check the scripting window </a:t>
            </a:r>
            <a:r>
              <a:rPr lang="en-GB" sz="1200" b="0" baseline="0" dirty="0" err="1" smtClean="0"/>
              <a:t>startup</a:t>
            </a:r>
            <a:r>
              <a:rPr lang="en-GB" sz="1200" b="0" baseline="0" dirty="0" smtClean="0"/>
              <a:t> for signs of issues loading </a:t>
            </a:r>
            <a:r>
              <a:rPr lang="en-GB" sz="1200" b="0" baseline="0" dirty="0" err="1" smtClean="0"/>
              <a:t>inst</a:t>
            </a:r>
            <a:r>
              <a:rPr lang="en-GB" sz="1200" b="0" baseline="0" smtClean="0"/>
              <a:t> scripts</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22</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See https://github.com/ISISComputingGroup/IBEX_user_manual/wiki/genie_python-and-IBEX-%28Exercise-solutions%29</a:t>
            </a:r>
          </a:p>
        </p:txBody>
      </p:sp>
      <p:sp>
        <p:nvSpPr>
          <p:cNvPr id="4" name="Slide Number Placeholder 3"/>
          <p:cNvSpPr>
            <a:spLocks noGrp="1"/>
          </p:cNvSpPr>
          <p:nvPr>
            <p:ph type="sldNum" sz="quarter" idx="10"/>
          </p:nvPr>
        </p:nvSpPr>
        <p:spPr/>
        <p:txBody>
          <a:bodyPr/>
          <a:lstStyle/>
          <a:p>
            <a:fld id="{EAEECE71-DBFB-4B75-8F10-14EC87FCE1EC}" type="slidenum">
              <a:rPr lang="en-GB" smtClean="0"/>
              <a:t>23</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No ENDPROCEDURE</a:t>
            </a:r>
            <a:r>
              <a:rPr lang="en-GB" b="0" baseline="0" dirty="0" smtClean="0"/>
              <a:t> needed in Python, indentation makes it implicit</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Arguments don’t need typing in Python</a:t>
            </a:r>
          </a:p>
        </p:txBody>
      </p:sp>
      <p:sp>
        <p:nvSpPr>
          <p:cNvPr id="4" name="Slide Number Placeholder 3"/>
          <p:cNvSpPr>
            <a:spLocks noGrp="1"/>
          </p:cNvSpPr>
          <p:nvPr>
            <p:ph type="sldNum" sz="quarter" idx="10"/>
          </p:nvPr>
        </p:nvSpPr>
        <p:spPr/>
        <p:txBody>
          <a:bodyPr/>
          <a:lstStyle/>
          <a:p>
            <a:fld id="{EAEECE71-DBFB-4B75-8F10-14EC87FCE1EC}" type="slidenum">
              <a:rPr lang="en-GB" smtClean="0"/>
              <a:t>25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dirty="0" smtClean="0"/>
              <a:t>The endpoint</a:t>
            </a:r>
            <a:r>
              <a:rPr lang="en-GB" b="0" baseline="0" dirty="0" smtClean="0"/>
              <a:t> of Python’s range function is not inclusive</a:t>
            </a:r>
          </a:p>
          <a:p>
            <a:pPr marL="171450" marR="0" indent="-171450" algn="l" defTabSz="914400" rtl="0" eaLnBrk="1" fontAlgn="auto" latinLnBrk="0" hangingPunct="1">
              <a:lnSpc>
                <a:spcPct val="100000"/>
              </a:lnSpc>
              <a:spcBef>
                <a:spcPts val="0"/>
              </a:spcBef>
              <a:spcAft>
                <a:spcPts val="0"/>
              </a:spcAft>
              <a:buClrTx/>
              <a:buSzTx/>
              <a:buFontTx/>
              <a:buChar char="-"/>
              <a:tabLst/>
              <a:defRPr/>
            </a:pPr>
            <a:r>
              <a:rPr lang="en-GB" b="0" baseline="0" dirty="0" smtClean="0"/>
              <a:t>No ENDLOOP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b="0" baseline="0" dirty="0" smtClean="0"/>
              <a:t>No ENDIF needed in python</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1" i="0" kern="1200" dirty="0" smtClean="0">
                <a:solidFill>
                  <a:schemeClr val="tx1"/>
                </a:solidFill>
                <a:effectLst/>
                <a:latin typeface="+mn-lt"/>
                <a:ea typeface="+mn-ea"/>
                <a:cs typeface="+mn-cs"/>
              </a:rPr>
              <a:t>NOTE</a:t>
            </a:r>
            <a:r>
              <a:rPr lang="en-GB" sz="1200" b="0" i="0" kern="1200" dirty="0" smtClean="0">
                <a:solidFill>
                  <a:schemeClr val="tx1"/>
                </a:solidFill>
                <a:effectLst/>
                <a:latin typeface="+mn-lt"/>
                <a:ea typeface="+mn-ea"/>
                <a:cs typeface="+mn-cs"/>
              </a:rPr>
              <a:t> Python is case sensitive and the arguments, apart from the block name, are in lower case</a:t>
            </a:r>
            <a:endParaRPr lang="en-GB" b="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28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GB" sz="1200" b="0" i="0" kern="1200" dirty="0" smtClean="0">
                <a:solidFill>
                  <a:schemeClr val="tx1"/>
                </a:solidFill>
                <a:effectLst/>
                <a:latin typeface="+mn-lt"/>
                <a:ea typeface="+mn-ea"/>
                <a:cs typeface="+mn-cs"/>
              </a:rPr>
              <a:t>Go</a:t>
            </a:r>
            <a:r>
              <a:rPr lang="en-GB" sz="1200" b="0" i="0" kern="1200" baseline="0" dirty="0" smtClean="0">
                <a:solidFill>
                  <a:schemeClr val="tx1"/>
                </a:solidFill>
                <a:effectLst/>
                <a:latin typeface="+mn-lt"/>
                <a:ea typeface="+mn-ea"/>
                <a:cs typeface="+mn-cs"/>
              </a:rPr>
              <a:t> through this step-by step with the attendees so they’re happy with the conversion process:</a:t>
            </a:r>
          </a:p>
          <a:p>
            <a:pPr marL="0" marR="0" indent="0" algn="l" defTabSz="914400" rtl="0" eaLnBrk="1" fontAlgn="auto" latinLnBrk="0" hangingPunct="1">
              <a:lnSpc>
                <a:spcPct val="100000"/>
              </a:lnSpc>
              <a:spcBef>
                <a:spcPts val="0"/>
              </a:spcBef>
              <a:spcAft>
                <a:spcPts val="0"/>
              </a:spcAft>
              <a:buClrTx/>
              <a:buSzTx/>
              <a:buFontTx/>
              <a:buNone/>
              <a:tabLst/>
              <a:defRPr/>
            </a:pPr>
            <a:r>
              <a:rPr lang="en-GB" b="0" dirty="0" smtClean="0"/>
              <a:t>https://github.com/ISISComputingGroup/IBEX_user_manual/wiki/genie_python-and-IBEX-%28Converting-from- Open GENIE%29</a:t>
            </a:r>
          </a:p>
        </p:txBody>
      </p:sp>
      <p:sp>
        <p:nvSpPr>
          <p:cNvPr id="4" name="Slide Number Placeholder 3"/>
          <p:cNvSpPr>
            <a:spLocks noGrp="1"/>
          </p:cNvSpPr>
          <p:nvPr>
            <p:ph type="sldNum" sz="quarter" idx="10"/>
          </p:nvPr>
        </p:nvSpPr>
        <p:spPr/>
        <p:txBody>
          <a:bodyPr/>
          <a:lstStyle/>
          <a:p>
            <a:fld id="{EAEECE71-DBFB-4B75-8F10-14EC87FCE1EC}" type="slidenum">
              <a:rPr lang="en-GB" smtClean="0"/>
              <a:t>29</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aseline="0" dirty="0" smtClean="0"/>
              <a:t>- Prepared some slides with info on (in black) and tasks to try (to green)</a:t>
            </a:r>
          </a:p>
          <a:p>
            <a:r>
              <a:rPr lang="en-GB" baseline="0" dirty="0" smtClean="0"/>
              <a:t>- You are in control this is to help you so can ignore slides. Ask questions whenever and you can choose the order</a:t>
            </a:r>
          </a:p>
          <a:p>
            <a:pPr marL="0" lvl="0" indent="0">
              <a:buFont typeface="Arial" panose="020B0604020202020204" pitchFamily="34" charset="0"/>
              <a:buNone/>
            </a:pPr>
            <a:r>
              <a:rPr lang="en-GB" baseline="0" dirty="0" smtClean="0"/>
              <a:t>- Today’s session is scheduled to last for 3 hours</a:t>
            </a:r>
          </a:p>
          <a:p>
            <a:pPr marL="0" lvl="0" indent="0">
              <a:buFont typeface="Arial" panose="020B0604020202020204" pitchFamily="34" charset="0"/>
              <a:buNone/>
            </a:pPr>
            <a:endParaRPr lang="en-GB" baseline="0"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3</a:t>
            </a:fld>
            <a:endParaRPr lang="en-GB" dirty="0"/>
          </a:p>
        </p:txBody>
      </p:sp>
    </p:spTree>
    <p:extLst>
      <p:ext uri="{BB962C8B-B14F-4D97-AF65-F5344CB8AC3E}">
        <p14:creationId xmlns:p14="http://schemas.microsoft.com/office/powerpoint/2010/main" val="705636123"/>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Rather than use the value 10 for the number of minutes to wait, we've set it as a variable. That means if we change the value, we only need to change it in one place.</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minutes argument in </a:t>
            </a:r>
            <a:r>
              <a:rPr lang="en-GB" sz="1200" b="0" i="0" kern="1200" dirty="0" err="1" smtClean="0">
                <a:solidFill>
                  <a:schemeClr val="tx1"/>
                </a:solidFill>
                <a:effectLst/>
                <a:latin typeface="+mn-lt"/>
                <a:ea typeface="+mn-ea"/>
                <a:cs typeface="+mn-cs"/>
              </a:rPr>
              <a:t>waitfor_time</a:t>
            </a:r>
            <a:r>
              <a:rPr lang="en-GB" sz="1200" b="0" i="0" kern="1200" dirty="0" smtClean="0">
                <a:solidFill>
                  <a:schemeClr val="tx1"/>
                </a:solidFill>
                <a:effectLst/>
                <a:latin typeface="+mn-lt"/>
                <a:ea typeface="+mn-ea"/>
                <a:cs typeface="+mn-cs"/>
              </a:rPr>
              <a:t> rather than having to apply the conversion factor between minutes and seconds ourselves.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We've used the syntax "...".format(arg1, arg2) to build our output strings. There are lots of ways to build strings in Python. Alternatively you can just use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(arg1) + "..." +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(arg2) + "..." but we like this way because it makes it easier to read and you don't have to remember to use </a:t>
            </a:r>
            <a:r>
              <a:rPr lang="en-GB" sz="1200" b="0" i="0" kern="1200" dirty="0" err="1" smtClean="0">
                <a:solidFill>
                  <a:schemeClr val="tx1"/>
                </a:solidFill>
                <a:effectLst/>
                <a:latin typeface="+mn-lt"/>
                <a:ea typeface="+mn-ea"/>
                <a:cs typeface="+mn-cs"/>
              </a:rPr>
              <a:t>str</a:t>
            </a:r>
            <a:r>
              <a:rPr lang="en-GB" sz="1200" b="0" i="0" kern="1200" dirty="0" smtClean="0">
                <a:solidFill>
                  <a:schemeClr val="tx1"/>
                </a:solidFill>
                <a:effectLst/>
                <a:latin typeface="+mn-lt"/>
                <a:ea typeface="+mn-ea"/>
                <a:cs typeface="+mn-cs"/>
              </a:rPr>
              <a:t>(...) to convert the types</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Full conversion steps at: https://github.com/ISISComputingGroup/IBEX_user_manual/wiki/genie_python-and-IBEX-%28Converting-from- Open GENIE%29</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30</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https://github.com/ISISComputingGroup/IBEX_user_manual/wiki/genie_python-and-IBEX-%28Exercise-solutions%29</a:t>
            </a:r>
          </a:p>
          <a:p>
            <a:pPr marL="171450" indent="-171450">
              <a:buFont typeface="Arial" panose="020B0604020202020204" pitchFamily="34" charset="0"/>
              <a:buChar char="•"/>
            </a:pPr>
            <a:r>
              <a:rPr lang="en-GB" sz="1200" b="0" i="0" kern="1200" dirty="0" smtClean="0">
                <a:solidFill>
                  <a:schemeClr val="tx1"/>
                </a:solidFill>
                <a:effectLst/>
                <a:latin typeface="+mn-lt"/>
                <a:ea typeface="+mn-ea"/>
                <a:cs typeface="+mn-cs"/>
              </a:rPr>
              <a:t>Should be quite straightforward.</a:t>
            </a:r>
            <a:r>
              <a:rPr lang="en-GB" sz="1200" b="0" i="0" kern="1200" baseline="0" dirty="0" smtClean="0">
                <a:solidFill>
                  <a:schemeClr val="tx1"/>
                </a:solidFill>
                <a:effectLst/>
                <a:latin typeface="+mn-lt"/>
                <a:ea typeface="+mn-ea"/>
                <a:cs typeface="+mn-cs"/>
              </a:rPr>
              <a:t> Note the simplification “</a:t>
            </a:r>
            <a:r>
              <a:rPr lang="en-GB" dirty="0" err="1" smtClean="0"/>
              <a:t>setpoint</a:t>
            </a:r>
            <a:r>
              <a:rPr lang="en-GB" dirty="0" smtClean="0"/>
              <a:t> = (start + i*</a:t>
            </a:r>
            <a:r>
              <a:rPr lang="en-GB" dirty="0" err="1" smtClean="0"/>
              <a:t>step_size</a:t>
            </a:r>
            <a:r>
              <a:rPr lang="en-GB" dirty="0" smtClean="0"/>
              <a:t>) % 360” to avoid</a:t>
            </a:r>
            <a:r>
              <a:rPr lang="en-GB" baseline="0" dirty="0" smtClean="0"/>
              <a:t> needing to increment step size and do modulo in one step</a:t>
            </a:r>
          </a:p>
          <a:p>
            <a:pPr marL="171450" indent="-171450">
              <a:buFont typeface="Arial" panose="020B0604020202020204" pitchFamily="34" charset="0"/>
              <a:buChar char="•"/>
            </a:pPr>
            <a:r>
              <a:rPr lang="en-GB" sz="1200" b="0" i="0" kern="1200" baseline="0" dirty="0" smtClean="0">
                <a:solidFill>
                  <a:schemeClr val="tx1"/>
                </a:solidFill>
                <a:effectLst/>
                <a:latin typeface="+mn-lt"/>
                <a:ea typeface="+mn-ea"/>
                <a:cs typeface="+mn-cs"/>
              </a:rPr>
              <a:t>There is a mistake in the script people should spot. IF () OR </a:t>
            </a:r>
            <a:r>
              <a:rPr lang="en-GB" sz="1200" b="0" i="0" kern="1200" baseline="0" smtClean="0">
                <a:solidFill>
                  <a:schemeClr val="tx1"/>
                </a:solidFill>
                <a:effectLst/>
                <a:latin typeface="+mn-lt"/>
                <a:ea typeface="+mn-ea"/>
                <a:cs typeface="+mn-cs"/>
              </a:rPr>
              <a:t>() should be IF () AND ()</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31</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smtClean="0"/>
              <a:t>User manual and genie</a:t>
            </a:r>
            <a:r>
              <a:rPr lang="en-GB" baseline="0" dirty="0" smtClean="0"/>
              <a:t> python manual</a:t>
            </a:r>
          </a:p>
          <a:p>
            <a:endParaRPr lang="en-GB" dirty="0"/>
          </a:p>
        </p:txBody>
      </p:sp>
      <p:sp>
        <p:nvSpPr>
          <p:cNvPr id="4" name="Slide Number Placeholder 3"/>
          <p:cNvSpPr>
            <a:spLocks noGrp="1"/>
          </p:cNvSpPr>
          <p:nvPr>
            <p:ph type="sldNum" sz="quarter" idx="10"/>
          </p:nvPr>
        </p:nvSpPr>
        <p:spPr/>
        <p:txBody>
          <a:bodyPr/>
          <a:lstStyle/>
          <a:p>
            <a:fld id="{EAEECE71-DBFB-4B75-8F10-14EC87FCE1EC}" type="slidenum">
              <a:rPr lang="en-GB" smtClean="0"/>
              <a:t>32</a:t>
            </a:fld>
            <a:endParaRPr lang="en-GB" dirty="0"/>
          </a:p>
        </p:txBody>
      </p:sp>
    </p:spTree>
    <p:extLst>
      <p:ext uri="{BB962C8B-B14F-4D97-AF65-F5344CB8AC3E}">
        <p14:creationId xmlns:p14="http://schemas.microsoft.com/office/powerpoint/2010/main" val="34816772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sz="1200" b="0" i="0" kern="1200" dirty="0" smtClean="0">
                <a:solidFill>
                  <a:schemeClr val="tx1"/>
                </a:solidFill>
                <a:effectLst/>
                <a:latin typeface="+mn-lt"/>
                <a:ea typeface="+mn-ea"/>
                <a:cs typeface="+mn-cs"/>
              </a:rPr>
              <a:t>The best way to run </a:t>
            </a:r>
            <a:r>
              <a:rPr lang="en-GB" sz="1200" b="0" i="0" kern="1200" dirty="0" err="1" smtClean="0">
                <a:solidFill>
                  <a:schemeClr val="tx1"/>
                </a:solidFill>
                <a:effectLst/>
                <a:latin typeface="+mn-lt"/>
                <a:ea typeface="+mn-ea"/>
                <a:cs typeface="+mn-cs"/>
              </a:rPr>
              <a:t>genie_python</a:t>
            </a:r>
            <a:r>
              <a:rPr lang="en-GB" sz="1200" b="0" i="0" kern="1200" dirty="0" smtClean="0">
                <a:solidFill>
                  <a:schemeClr val="tx1"/>
                </a:solidFill>
                <a:effectLst/>
                <a:latin typeface="+mn-lt"/>
                <a:ea typeface="+mn-ea"/>
                <a:cs typeface="+mn-cs"/>
              </a:rPr>
              <a:t> commands is from the scripting perspective of the IBEX client.</a:t>
            </a:r>
          </a:p>
          <a:p>
            <a:pPr marL="171450" indent="-171450">
              <a:buFontTx/>
              <a:buChar char="-"/>
            </a:pPr>
            <a:r>
              <a:rPr lang="en-GB" sz="1200" b="0" i="0" kern="1200" dirty="0" smtClean="0">
                <a:solidFill>
                  <a:schemeClr val="tx1"/>
                </a:solidFill>
                <a:effectLst/>
                <a:latin typeface="+mn-lt"/>
                <a:ea typeface="+mn-ea"/>
                <a:cs typeface="+mn-cs"/>
              </a:rPr>
              <a:t>To open a scripting window:</a:t>
            </a:r>
          </a:p>
          <a:p>
            <a:pPr marL="628650" lvl="1" indent="-171450">
              <a:buFontTx/>
              <a:buChar char="-"/>
            </a:pPr>
            <a:r>
              <a:rPr lang="en-GB" sz="1200" b="0" i="0" kern="1200" dirty="0" smtClean="0">
                <a:solidFill>
                  <a:schemeClr val="tx1"/>
                </a:solidFill>
                <a:effectLst/>
                <a:latin typeface="+mn-lt"/>
                <a:ea typeface="+mn-ea"/>
                <a:cs typeface="+mn-cs"/>
              </a:rPr>
              <a:t>Start the IBEX client </a:t>
            </a:r>
          </a:p>
          <a:p>
            <a:pPr marL="628650" lvl="1" indent="-171450">
              <a:buFontTx/>
              <a:buChar char="-"/>
            </a:pPr>
            <a:r>
              <a:rPr lang="en-GB" sz="1200" b="0" i="0" kern="1200" dirty="0" smtClean="0">
                <a:solidFill>
                  <a:schemeClr val="tx1"/>
                </a:solidFill>
                <a:effectLst/>
                <a:latin typeface="+mn-lt"/>
                <a:ea typeface="+mn-ea"/>
                <a:cs typeface="+mn-cs"/>
              </a:rPr>
              <a:t>Open the scripting perspective</a:t>
            </a:r>
          </a:p>
          <a:p>
            <a:endParaRPr lang="en-GB" sz="1200" b="0" i="0" kern="1200" dirty="0" smtClean="0">
              <a:solidFill>
                <a:schemeClr val="tx1"/>
              </a:solidFill>
              <a:effectLst/>
              <a:latin typeface="+mn-lt"/>
              <a:ea typeface="+mn-ea"/>
              <a:cs typeface="+mn-cs"/>
            </a:endParaRPr>
          </a:p>
          <a:p>
            <a:pPr marL="171450" indent="-171450">
              <a:buFontTx/>
              <a:buChar char="-"/>
            </a:pPr>
            <a:r>
              <a:rPr lang="en-GB" sz="1200" b="0" i="0" kern="1200" dirty="0" smtClean="0">
                <a:solidFill>
                  <a:schemeClr val="tx1"/>
                </a:solidFill>
                <a:effectLst/>
                <a:latin typeface="+mn-lt"/>
                <a:ea typeface="+mn-ea"/>
                <a:cs typeface="+mn-cs"/>
              </a:rPr>
              <a:t>The exercise is mostly a warm up to make sure:</a:t>
            </a:r>
          </a:p>
          <a:p>
            <a:pPr marL="628650" lvl="1" indent="-171450">
              <a:buFontTx/>
              <a:buChar char="-"/>
            </a:pPr>
            <a:r>
              <a:rPr lang="en-GB" sz="1200" b="0" i="0" kern="1200" dirty="0" smtClean="0">
                <a:solidFill>
                  <a:schemeClr val="tx1"/>
                </a:solidFill>
                <a:effectLst/>
                <a:latin typeface="+mn-lt"/>
                <a:ea typeface="+mn-ea"/>
                <a:cs typeface="+mn-cs"/>
              </a:rPr>
              <a:t>People</a:t>
            </a:r>
            <a:r>
              <a:rPr lang="en-GB" sz="1200" b="0" i="0" kern="1200" baseline="0" dirty="0" smtClean="0">
                <a:solidFill>
                  <a:schemeClr val="tx1"/>
                </a:solidFill>
                <a:effectLst/>
                <a:latin typeface="+mn-lt"/>
                <a:ea typeface="+mn-ea"/>
                <a:cs typeface="+mn-cs"/>
              </a:rPr>
              <a:t> are comfortable with their PC setup</a:t>
            </a:r>
          </a:p>
          <a:p>
            <a:pPr marL="628650" lvl="1" indent="-171450">
              <a:buFontTx/>
              <a:buChar char="-"/>
            </a:pPr>
            <a:r>
              <a:rPr lang="en-GB" sz="1200" b="0" i="0" kern="1200" baseline="0" dirty="0" smtClean="0">
                <a:solidFill>
                  <a:schemeClr val="tx1"/>
                </a:solidFill>
                <a:effectLst/>
                <a:latin typeface="+mn-lt"/>
                <a:ea typeface="+mn-ea"/>
                <a:cs typeface="+mn-cs"/>
              </a:rPr>
              <a:t>Their server is running</a:t>
            </a:r>
          </a:p>
          <a:p>
            <a:pPr marL="628650" lvl="1" indent="-171450">
              <a:buFontTx/>
              <a:buChar char="-"/>
            </a:pPr>
            <a:r>
              <a:rPr lang="en-GB" sz="1200" b="0" i="0" kern="1200" baseline="0" dirty="0" smtClean="0">
                <a:solidFill>
                  <a:schemeClr val="tx1"/>
                </a:solidFill>
                <a:effectLst/>
                <a:latin typeface="+mn-lt"/>
                <a:ea typeface="+mn-ea"/>
                <a:cs typeface="+mn-cs"/>
              </a:rPr>
              <a:t>They have prerequisite Python knowledge</a:t>
            </a:r>
            <a:endParaRPr lang="en-GB" sz="1200" b="0" i="0" kern="1200" dirty="0">
              <a:solidFill>
                <a:schemeClr val="tx1"/>
              </a:solidFill>
              <a:effectLst/>
              <a:latin typeface="+mn-lt"/>
              <a:ea typeface="+mn-ea"/>
              <a:cs typeface="+mn-cs"/>
            </a:endParaRPr>
          </a:p>
        </p:txBody>
      </p:sp>
      <p:sp>
        <p:nvSpPr>
          <p:cNvPr id="4" name="Slide Number Placeholder 3"/>
          <p:cNvSpPr>
            <a:spLocks noGrp="1"/>
          </p:cNvSpPr>
          <p:nvPr>
            <p:ph type="sldNum" sz="quarter" idx="10"/>
          </p:nvPr>
        </p:nvSpPr>
        <p:spPr/>
        <p:txBody>
          <a:bodyPr/>
          <a:lstStyle/>
          <a:p>
            <a:fld id="{EAEECE71-DBFB-4B75-8F10-14EC87FCE1EC}" type="slidenum">
              <a:rPr lang="en-GB" smtClean="0"/>
              <a:t>4</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Functions accessed via the ``g`` namespace</a:t>
            </a:r>
          </a:p>
          <a:p>
            <a:pPr marL="171450" indent="-171450">
              <a:buFontTx/>
              <a:buChar char="-"/>
            </a:pPr>
            <a:r>
              <a:rPr lang="en-GB" dirty="0" smtClean="0"/>
              <a:t>You should have noticed immediately after you typed ``g.`` that an auto-complete window appeared:</a:t>
            </a:r>
          </a:p>
          <a:p>
            <a:pPr marL="171450" indent="-171450">
              <a:buFontTx/>
              <a:buChar char="-"/>
            </a:pPr>
            <a:r>
              <a:rPr lang="en-GB" dirty="0" smtClean="0"/>
              <a:t>The window lists the available commands, and the arguments they take, in brackets. </a:t>
            </a:r>
          </a:p>
          <a:p>
            <a:pPr marL="171450" indent="-171450">
              <a:buFontTx/>
              <a:buChar char="-"/>
            </a:pPr>
            <a:r>
              <a:rPr lang="en-GB" dirty="0" smtClean="0"/>
              <a:t>A description of the highlighted functions and its arguments is also given. </a:t>
            </a:r>
          </a:p>
          <a:p>
            <a:pPr marL="171450" indent="-171450">
              <a:buFontTx/>
              <a:buChar char="-"/>
            </a:pPr>
            <a:r>
              <a:rPr lang="en-GB" dirty="0" smtClean="0"/>
              <a:t>The list will be refined as you type more characters.</a:t>
            </a:r>
          </a:p>
        </p:txBody>
      </p:sp>
      <p:sp>
        <p:nvSpPr>
          <p:cNvPr id="4" name="Slide Number Placeholder 3"/>
          <p:cNvSpPr>
            <a:spLocks noGrp="1"/>
          </p:cNvSpPr>
          <p:nvPr>
            <p:ph type="sldNum" sz="quarter" idx="10"/>
          </p:nvPr>
        </p:nvSpPr>
        <p:spPr/>
        <p:txBody>
          <a:bodyPr/>
          <a:lstStyle/>
          <a:p>
            <a:fld id="{EAEECE71-DBFB-4B75-8F10-14EC87FCE1EC}" type="slidenum">
              <a:rPr lang="en-GB" smtClean="0"/>
              <a:t>5</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This</a:t>
            </a:r>
            <a:r>
              <a:rPr lang="en-GB" baseline="0" dirty="0" smtClean="0"/>
              <a:t> should all be review of how arguments are passed to functions. They should know this.</a:t>
            </a:r>
            <a:endParaRPr lang="en-GB" dirty="0" smtClean="0"/>
          </a:p>
          <a:p>
            <a:pPr marL="171450" indent="-171450">
              <a:buFontTx/>
              <a:buChar char="-"/>
            </a:pPr>
            <a:r>
              <a:rPr lang="en-GB" dirty="0" smtClean="0"/>
              <a:t>Arguments are passed to functions as a comma-separated list within brackets. For example ``</a:t>
            </a:r>
            <a:r>
              <a:rPr lang="en-GB" dirty="0" err="1" smtClean="0"/>
              <a:t>g.add_spectrum</a:t>
            </a:r>
            <a:r>
              <a:rPr lang="en-GB" dirty="0" smtClean="0"/>
              <a:t>(1, 2)``</a:t>
            </a:r>
          </a:p>
          <a:p>
            <a:pPr marL="171450" indent="-171450">
              <a:buFontTx/>
              <a:buChar char="-"/>
            </a:pPr>
            <a:r>
              <a:rPr lang="en-GB" dirty="0" smtClean="0"/>
              <a:t>Arguments may be named or not. For example ``</a:t>
            </a:r>
            <a:r>
              <a:rPr lang="en-GB" dirty="0" err="1" smtClean="0"/>
              <a:t>g.add_spectrum</a:t>
            </a:r>
            <a:r>
              <a:rPr lang="en-GB" dirty="0" smtClean="0"/>
              <a:t>(spectrum=1, period=2)``</a:t>
            </a:r>
          </a:p>
          <a:p>
            <a:pPr marL="171450" indent="-171450">
              <a:buFontTx/>
              <a:buChar char="-"/>
            </a:pPr>
            <a:r>
              <a:rPr lang="en-GB" dirty="0" smtClean="0"/>
              <a:t>Named and un-named arguments can be mixed but the named arguments must appear last. For example ``</a:t>
            </a:r>
            <a:r>
              <a:rPr lang="en-GB" dirty="0" err="1" smtClean="0"/>
              <a:t>g.add_spectrum</a:t>
            </a:r>
            <a:r>
              <a:rPr lang="en-GB" dirty="0" smtClean="0"/>
              <a:t>(1, period=2)``</a:t>
            </a:r>
          </a:p>
          <a:p>
            <a:pPr marL="171450" indent="-171450">
              <a:buFontTx/>
              <a:buChar char="-"/>
            </a:pPr>
            <a:r>
              <a:rPr lang="en-GB" dirty="0" smtClean="0"/>
              <a:t>Named arguments will be interpreted in the order of the function definition. Un-named arguments can be in any order. So ``</a:t>
            </a:r>
            <a:r>
              <a:rPr lang="en-GB" dirty="0" err="1" smtClean="0"/>
              <a:t>g.add_spectrum</a:t>
            </a:r>
            <a:r>
              <a:rPr lang="en-GB" dirty="0" smtClean="0"/>
              <a:t>(period=2, spectrum=1)`` would be valid but ``</a:t>
            </a:r>
            <a:r>
              <a:rPr lang="en-GB" dirty="0" err="1" smtClean="0"/>
              <a:t>g.add_spectrum</a:t>
            </a:r>
            <a:r>
              <a:rPr lang="en-GB" dirty="0" smtClean="0"/>
              <a:t>(2, spectrum=1)`` would not.</a:t>
            </a:r>
          </a:p>
          <a:p>
            <a:pPr marL="171450" indent="-171450">
              <a:buFontTx/>
              <a:buChar char="-"/>
            </a:pPr>
            <a:r>
              <a:rPr lang="en-GB" dirty="0" smtClean="0"/>
              <a:t>Some arguments may be defaulted in which case they do not need to be included in the argument list. For example ``</a:t>
            </a:r>
            <a:r>
              <a:rPr lang="en-GB" dirty="0" err="1" smtClean="0"/>
              <a:t>g.add_spectrum</a:t>
            </a:r>
            <a:r>
              <a:rPr lang="en-GB" dirty="0" smtClean="0"/>
              <a:t>(1)`` is equivalent to ``</a:t>
            </a:r>
            <a:r>
              <a:rPr lang="en-GB" dirty="0" err="1" smtClean="0"/>
              <a:t>g.add_spectrum</a:t>
            </a:r>
            <a:r>
              <a:rPr lang="en-GB" dirty="0" smtClean="0"/>
              <a:t>(1, 1)``.</a:t>
            </a:r>
          </a:p>
          <a:p>
            <a:pPr marL="171450" indent="-171450">
              <a:buFontTx/>
              <a:buChar char="-"/>
            </a:pPr>
            <a:r>
              <a:rPr lang="en-GB" dirty="0" smtClean="0"/>
              <a:t>The following three calls are all equivalent</a:t>
            </a:r>
          </a:p>
          <a:p>
            <a:pPr marL="628650" lvl="1" indent="-171450">
              <a:buFontTx/>
              <a:buChar char="-"/>
            </a:pPr>
            <a:r>
              <a:rPr lang="en-GB" dirty="0" err="1" smtClean="0"/>
              <a:t>g.begin</a:t>
            </a:r>
            <a:r>
              <a:rPr lang="en-GB" dirty="0" smtClean="0"/>
              <a:t>()</a:t>
            </a:r>
          </a:p>
          <a:p>
            <a:pPr marL="628650" lvl="1" indent="-171450">
              <a:buFontTx/>
              <a:buChar char="-"/>
            </a:pPr>
            <a:r>
              <a:rPr lang="en-GB" dirty="0" err="1" smtClean="0"/>
              <a:t>g.begin</a:t>
            </a:r>
            <a:r>
              <a:rPr lang="en-GB" dirty="0" smtClean="0"/>
              <a:t>(False)</a:t>
            </a:r>
          </a:p>
          <a:p>
            <a:pPr marL="628650" lvl="1" indent="-171450">
              <a:buFontTx/>
              <a:buChar char="-"/>
            </a:pPr>
            <a:r>
              <a:rPr lang="en-GB" dirty="0" err="1" smtClean="0"/>
              <a:t>g.begin</a:t>
            </a:r>
            <a:r>
              <a:rPr lang="en-GB" dirty="0" smtClean="0"/>
              <a:t>(verbose=False)</a:t>
            </a:r>
          </a:p>
          <a:p>
            <a:pPr marL="171450" lvl="0" indent="-171450">
              <a:buFontTx/>
              <a:buChar char="-"/>
            </a:pPr>
            <a:r>
              <a:rPr lang="en-GB" dirty="0" smtClean="0"/>
              <a:t>I</a:t>
            </a:r>
            <a:r>
              <a:rPr lang="en-GB" baseline="0" dirty="0" smtClean="0"/>
              <a:t> would pick the first if I never want verbose output, I would choose the latter if I sometimes wanted verbose output and wanted to make my choice explicit. I would use the final syntax if the script was being read/modified by a novice user unfamiliar with what the argument is likely to mean</a:t>
            </a: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6</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Run</a:t>
            </a:r>
            <a:r>
              <a:rPr lang="en-GB" baseline="0" dirty="0" smtClean="0"/>
              <a:t> through the basic run state commands</a:t>
            </a:r>
          </a:p>
          <a:p>
            <a:pPr marL="171450" indent="-171450">
              <a:buFontTx/>
              <a:buChar char="-"/>
            </a:pPr>
            <a:r>
              <a:rPr lang="en-GB" dirty="0" smtClean="0"/>
              <a:t>Warn</a:t>
            </a:r>
            <a:r>
              <a:rPr lang="en-GB" baseline="0" dirty="0" smtClean="0"/>
              <a:t> users </a:t>
            </a:r>
            <a:r>
              <a:rPr lang="en-GB" dirty="0" smtClean="0"/>
              <a:t>not to assume the resultant state when using these commands. For example, you may run ``</a:t>
            </a:r>
            <a:r>
              <a:rPr lang="en-GB" dirty="0" err="1" smtClean="0"/>
              <a:t>g.begin</a:t>
            </a:r>
            <a:r>
              <a:rPr lang="en-GB" dirty="0" smtClean="0"/>
              <a:t>()`` and then expect the instrument to be running. That may be true, but it could also be waiting, vetoing, or still setup. It's a good idea to put checks into your scripts that you've reached the expected state.</a:t>
            </a:r>
          </a:p>
        </p:txBody>
      </p:sp>
      <p:sp>
        <p:nvSpPr>
          <p:cNvPr id="4" name="Slide Number Placeholder 3"/>
          <p:cNvSpPr>
            <a:spLocks noGrp="1"/>
          </p:cNvSpPr>
          <p:nvPr>
            <p:ph type="sldNum" sz="quarter" idx="10"/>
          </p:nvPr>
        </p:nvSpPr>
        <p:spPr/>
        <p:txBody>
          <a:bodyPr/>
          <a:lstStyle/>
          <a:p>
            <a:fld id="{EAEECE71-DBFB-4B75-8F10-14EC87FCE1EC}" type="slidenum">
              <a:rPr lang="en-GB" smtClean="0"/>
              <a:t>7</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71450" indent="-171450">
              <a:buFontTx/>
              <a:buChar char="-"/>
            </a:pPr>
            <a:r>
              <a:rPr lang="en-GB" dirty="0" smtClean="0"/>
              <a:t>``</a:t>
            </a:r>
            <a:r>
              <a:rPr lang="en-GB" dirty="0" err="1" smtClean="0"/>
              <a:t>g.waitfor_time</a:t>
            </a:r>
            <a:r>
              <a:rPr lang="en-GB" dirty="0" smtClean="0"/>
              <a:t>(seconds=10)``. Wait for 10 seconds</a:t>
            </a:r>
          </a:p>
          <a:p>
            <a:pPr marL="171450" indent="-171450">
              <a:buFontTx/>
              <a:buChar char="-"/>
            </a:pPr>
            <a:r>
              <a:rPr lang="en-GB" dirty="0" smtClean="0"/>
              <a:t>``</a:t>
            </a:r>
            <a:r>
              <a:rPr lang="en-GB" dirty="0" err="1" smtClean="0"/>
              <a:t>g.waitfor_time</a:t>
            </a:r>
            <a:r>
              <a:rPr lang="en-GB" dirty="0" smtClean="0"/>
              <a:t>(minutes=10)``. Wait for 10 minutes</a:t>
            </a:r>
          </a:p>
          <a:p>
            <a:pPr marL="171450" indent="-171450">
              <a:buFontTx/>
              <a:buChar char="-"/>
            </a:pPr>
            <a:r>
              <a:rPr lang="en-GB" dirty="0" smtClean="0"/>
              <a:t>``</a:t>
            </a:r>
            <a:r>
              <a:rPr lang="en-GB" dirty="0" err="1" smtClean="0"/>
              <a:t>g.waitfor_uamps</a:t>
            </a:r>
            <a:r>
              <a:rPr lang="en-GB" dirty="0" smtClean="0"/>
              <a:t>(10)``. Wait for the total received current to reach 10 </a:t>
            </a:r>
            <a:r>
              <a:rPr lang="en-GB" dirty="0" err="1" smtClean="0"/>
              <a:t>uamps</a:t>
            </a:r>
            <a:endParaRPr lang="en-GB" dirty="0" smtClean="0"/>
          </a:p>
          <a:p>
            <a:pPr marL="171450" indent="-171450">
              <a:buFontTx/>
              <a:buChar char="-"/>
            </a:pPr>
            <a:r>
              <a:rPr lang="en-GB" dirty="0" smtClean="0"/>
              <a:t>``</a:t>
            </a:r>
            <a:r>
              <a:rPr lang="en-GB" dirty="0" err="1" smtClean="0"/>
              <a:t>g.waitfor_block</a:t>
            </a:r>
            <a:r>
              <a:rPr lang="en-GB" dirty="0" smtClean="0"/>
              <a:t>(block="MY_BLOCK", </a:t>
            </a:r>
            <a:r>
              <a:rPr lang="en-GB" dirty="0" err="1" smtClean="0"/>
              <a:t>lowlimit</a:t>
            </a:r>
            <a:r>
              <a:rPr lang="en-GB" dirty="0" smtClean="0"/>
              <a:t>=10)``. Wait for the block "MY_BLOCK" to be greater than or equal to 10</a:t>
            </a:r>
          </a:p>
        </p:txBody>
      </p:sp>
      <p:sp>
        <p:nvSpPr>
          <p:cNvPr id="4" name="Slide Number Placeholder 3"/>
          <p:cNvSpPr>
            <a:spLocks noGrp="1"/>
          </p:cNvSpPr>
          <p:nvPr>
            <p:ph type="sldNum" sz="quarter" idx="10"/>
          </p:nvPr>
        </p:nvSpPr>
        <p:spPr/>
        <p:txBody>
          <a:bodyPr/>
          <a:lstStyle/>
          <a:p>
            <a:fld id="{EAEECE71-DBFB-4B75-8F10-14EC87FCE1EC}" type="slidenum">
              <a:rPr lang="en-GB" smtClean="0"/>
              <a:t>8</a:t>
            </a:fld>
            <a:endParaRPr lang="en-GB" dirty="0"/>
          </a:p>
        </p:txBody>
      </p:sp>
    </p:spTree>
    <p:extLst>
      <p:ext uri="{BB962C8B-B14F-4D97-AF65-F5344CB8AC3E}">
        <p14:creationId xmlns:p14="http://schemas.microsoft.com/office/powerpoint/2010/main" val="10492646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endParaRPr lang="en-GB" dirty="0" smtClean="0"/>
          </a:p>
        </p:txBody>
      </p:sp>
      <p:sp>
        <p:nvSpPr>
          <p:cNvPr id="4" name="Slide Number Placeholder 3"/>
          <p:cNvSpPr>
            <a:spLocks noGrp="1"/>
          </p:cNvSpPr>
          <p:nvPr>
            <p:ph type="sldNum" sz="quarter" idx="10"/>
          </p:nvPr>
        </p:nvSpPr>
        <p:spPr/>
        <p:txBody>
          <a:bodyPr/>
          <a:lstStyle/>
          <a:p>
            <a:fld id="{EAEECE71-DBFB-4B75-8F10-14EC87FCE1EC}" type="slidenum">
              <a:rPr lang="en-GB" smtClean="0"/>
              <a:t>9</a:t>
            </a:fld>
            <a:endParaRPr lang="en-GB" dirty="0"/>
          </a:p>
        </p:txBody>
      </p:sp>
    </p:spTree>
    <p:extLst>
      <p:ext uri="{BB962C8B-B14F-4D97-AF65-F5344CB8AC3E}">
        <p14:creationId xmlns:p14="http://schemas.microsoft.com/office/powerpoint/2010/main" val="10492646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GB"/>
          </a:p>
        </p:txBody>
      </p:sp>
      <p:sp>
        <p:nvSpPr>
          <p:cNvPr id="4" name="Date Placeholder 3"/>
          <p:cNvSpPr>
            <a:spLocks noGrp="1"/>
          </p:cNvSpPr>
          <p:nvPr>
            <p:ph type="dt" sz="half" idx="10"/>
          </p:nvPr>
        </p:nvSpPr>
        <p:spPr/>
        <p:txBody>
          <a:bodyPr/>
          <a:lstStyle>
            <a:lvl1pPr>
              <a:defRPr/>
            </a:lvl1pPr>
          </a:lstStyle>
          <a:p>
            <a:pPr>
              <a:defRPr/>
            </a:pPr>
            <a:fld id="{C7766F2D-3BE0-4D50-ABC4-670ADDD5AA41}" type="datetimeFigureOut">
              <a:rPr lang="en-GB"/>
              <a:pPr>
                <a:defRPr/>
              </a:pPr>
              <a:t>15/09/2017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F81FAD5B-4B07-4BEE-8E2A-7B226BE78F7D}" type="slidenum">
              <a:rPr lang="en-GB"/>
              <a:pPr>
                <a:defRPr/>
              </a:pPr>
              <a:t>‹#›</a:t>
            </a:fld>
            <a:endParaRPr lang="en-GB" dirty="0"/>
          </a:p>
        </p:txBody>
      </p:sp>
    </p:spTree>
    <p:extLst>
      <p:ext uri="{BB962C8B-B14F-4D97-AF65-F5344CB8AC3E}">
        <p14:creationId xmlns:p14="http://schemas.microsoft.com/office/powerpoint/2010/main" val="15055277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6AF17D1-C6D6-4BEF-B0C8-5CCF813AA6F7}" type="datetimeFigureOut">
              <a:rPr lang="en-GB"/>
              <a:pPr>
                <a:defRPr/>
              </a:pPr>
              <a:t>15/09/2017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12CE1FB-D798-4745-947F-69739FEA1845}" type="slidenum">
              <a:rPr lang="en-GB"/>
              <a:pPr>
                <a:defRPr/>
              </a:pPr>
              <a:t>‹#›</a:t>
            </a:fld>
            <a:endParaRPr lang="en-GB" dirty="0"/>
          </a:p>
        </p:txBody>
      </p:sp>
    </p:spTree>
    <p:extLst>
      <p:ext uri="{BB962C8B-B14F-4D97-AF65-F5344CB8AC3E}">
        <p14:creationId xmlns:p14="http://schemas.microsoft.com/office/powerpoint/2010/main" val="403649070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D93DB41F-5725-493E-951D-1F77D5F4827D}" type="datetimeFigureOut">
              <a:rPr lang="en-GB"/>
              <a:pPr>
                <a:defRPr/>
              </a:pPr>
              <a:t>15/09/2017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E463B3E4-F4D7-4168-8235-33E3AD0DFE65}" type="slidenum">
              <a:rPr lang="en-GB"/>
              <a:pPr>
                <a:defRPr/>
              </a:pPr>
              <a:t>‹#›</a:t>
            </a:fld>
            <a:endParaRPr lang="en-GB" dirty="0"/>
          </a:p>
        </p:txBody>
      </p:sp>
    </p:spTree>
    <p:extLst>
      <p:ext uri="{BB962C8B-B14F-4D97-AF65-F5344CB8AC3E}">
        <p14:creationId xmlns:p14="http://schemas.microsoft.com/office/powerpoint/2010/main" val="378463380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Date Placeholder 3"/>
          <p:cNvSpPr>
            <a:spLocks noGrp="1"/>
          </p:cNvSpPr>
          <p:nvPr>
            <p:ph type="dt" sz="half" idx="10"/>
          </p:nvPr>
        </p:nvSpPr>
        <p:spPr/>
        <p:txBody>
          <a:bodyPr/>
          <a:lstStyle>
            <a:lvl1pPr>
              <a:defRPr/>
            </a:lvl1pPr>
          </a:lstStyle>
          <a:p>
            <a:pPr>
              <a:defRPr/>
            </a:pPr>
            <a:fld id="{F46A35AE-1511-422B-B340-11F73645775D}" type="datetimeFigureOut">
              <a:rPr lang="en-GB"/>
              <a:pPr>
                <a:defRPr/>
              </a:pPr>
              <a:t>15/09/2017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0355C2A1-9770-416C-A6C8-5EE4A9E2A436}" type="slidenum">
              <a:rPr lang="en-GB"/>
              <a:pPr>
                <a:defRPr/>
              </a:pPr>
              <a:t>‹#›</a:t>
            </a:fld>
            <a:endParaRPr lang="en-GB" dirty="0"/>
          </a:p>
        </p:txBody>
      </p:sp>
    </p:spTree>
    <p:extLst>
      <p:ext uri="{BB962C8B-B14F-4D97-AF65-F5344CB8AC3E}">
        <p14:creationId xmlns:p14="http://schemas.microsoft.com/office/powerpoint/2010/main" val="3979887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lvl1pPr>
              <a:defRPr/>
            </a:lvl1pPr>
          </a:lstStyle>
          <a:p>
            <a:pPr>
              <a:defRPr/>
            </a:pPr>
            <a:fld id="{A3F4CD39-D622-464F-91CE-B55592B34520}" type="datetimeFigureOut">
              <a:rPr lang="en-GB"/>
              <a:pPr>
                <a:defRPr/>
              </a:pPr>
              <a:t>15/09/2017</a:t>
            </a:fld>
            <a:endParaRPr lang="en-GB" dirty="0"/>
          </a:p>
        </p:txBody>
      </p:sp>
      <p:sp>
        <p:nvSpPr>
          <p:cNvPr id="5" name="Footer Placeholder 4"/>
          <p:cNvSpPr>
            <a:spLocks noGrp="1"/>
          </p:cNvSpPr>
          <p:nvPr>
            <p:ph type="ftr" sz="quarter" idx="11"/>
          </p:nvPr>
        </p:nvSpPr>
        <p:spPr/>
        <p:txBody>
          <a:bodyPr/>
          <a:lstStyle>
            <a:lvl1pPr>
              <a:defRPr/>
            </a:lvl1pPr>
          </a:lstStyle>
          <a:p>
            <a:pPr>
              <a:defRPr/>
            </a:pPr>
            <a:endParaRPr lang="en-GB" dirty="0"/>
          </a:p>
        </p:txBody>
      </p:sp>
      <p:sp>
        <p:nvSpPr>
          <p:cNvPr id="6" name="Slide Number Placeholder 5"/>
          <p:cNvSpPr>
            <a:spLocks noGrp="1"/>
          </p:cNvSpPr>
          <p:nvPr>
            <p:ph type="sldNum" sz="quarter" idx="12"/>
          </p:nvPr>
        </p:nvSpPr>
        <p:spPr/>
        <p:txBody>
          <a:bodyPr/>
          <a:lstStyle>
            <a:lvl1pPr>
              <a:defRPr/>
            </a:lvl1pPr>
          </a:lstStyle>
          <a:p>
            <a:pPr>
              <a:defRPr/>
            </a:pPr>
            <a:fld id="{D4D66B81-AA55-4E0D-BEF0-ADFF4CAC9EFD}" type="slidenum">
              <a:rPr lang="en-GB"/>
              <a:pPr>
                <a:defRPr/>
              </a:pPr>
              <a:t>‹#›</a:t>
            </a:fld>
            <a:endParaRPr lang="en-GB" dirty="0"/>
          </a:p>
        </p:txBody>
      </p:sp>
    </p:spTree>
    <p:extLst>
      <p:ext uri="{BB962C8B-B14F-4D97-AF65-F5344CB8AC3E}">
        <p14:creationId xmlns:p14="http://schemas.microsoft.com/office/powerpoint/2010/main" val="222347668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Date Placeholder 3"/>
          <p:cNvSpPr>
            <a:spLocks noGrp="1"/>
          </p:cNvSpPr>
          <p:nvPr>
            <p:ph type="dt" sz="half" idx="10"/>
          </p:nvPr>
        </p:nvSpPr>
        <p:spPr/>
        <p:txBody>
          <a:bodyPr/>
          <a:lstStyle>
            <a:lvl1pPr>
              <a:defRPr/>
            </a:lvl1pPr>
          </a:lstStyle>
          <a:p>
            <a:pPr>
              <a:defRPr/>
            </a:pPr>
            <a:fld id="{30D80BBB-28EA-4D6F-87B2-C29B30C4F18A}" type="datetimeFigureOut">
              <a:rPr lang="en-GB"/>
              <a:pPr>
                <a:defRPr/>
              </a:pPr>
              <a:t>15/09/2017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E61227F3-8673-4DB8-9A95-3FCCF6986BC5}" type="slidenum">
              <a:rPr lang="en-GB"/>
              <a:pPr>
                <a:defRPr/>
              </a:pPr>
              <a:t>‹#›</a:t>
            </a:fld>
            <a:endParaRPr lang="en-GB" dirty="0"/>
          </a:p>
        </p:txBody>
      </p:sp>
    </p:spTree>
    <p:extLst>
      <p:ext uri="{BB962C8B-B14F-4D97-AF65-F5344CB8AC3E}">
        <p14:creationId xmlns:p14="http://schemas.microsoft.com/office/powerpoint/2010/main" val="197526013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7" name="Date Placeholder 3"/>
          <p:cNvSpPr>
            <a:spLocks noGrp="1"/>
          </p:cNvSpPr>
          <p:nvPr>
            <p:ph type="dt" sz="half" idx="10"/>
          </p:nvPr>
        </p:nvSpPr>
        <p:spPr/>
        <p:txBody>
          <a:bodyPr/>
          <a:lstStyle>
            <a:lvl1pPr>
              <a:defRPr/>
            </a:lvl1pPr>
          </a:lstStyle>
          <a:p>
            <a:pPr>
              <a:defRPr/>
            </a:pPr>
            <a:fld id="{805B603D-3B9B-4C02-9336-D635967E5F5C}" type="datetimeFigureOut">
              <a:rPr lang="en-GB"/>
              <a:pPr>
                <a:defRPr/>
              </a:pPr>
              <a:t>15/09/2017</a:t>
            </a:fld>
            <a:endParaRPr lang="en-GB" dirty="0"/>
          </a:p>
        </p:txBody>
      </p:sp>
      <p:sp>
        <p:nvSpPr>
          <p:cNvPr id="8" name="Footer Placeholder 4"/>
          <p:cNvSpPr>
            <a:spLocks noGrp="1"/>
          </p:cNvSpPr>
          <p:nvPr>
            <p:ph type="ftr" sz="quarter" idx="11"/>
          </p:nvPr>
        </p:nvSpPr>
        <p:spPr/>
        <p:txBody>
          <a:bodyPr/>
          <a:lstStyle>
            <a:lvl1pPr>
              <a:defRPr/>
            </a:lvl1pPr>
          </a:lstStyle>
          <a:p>
            <a:pPr>
              <a:defRPr/>
            </a:pPr>
            <a:endParaRPr lang="en-GB" dirty="0"/>
          </a:p>
        </p:txBody>
      </p:sp>
      <p:sp>
        <p:nvSpPr>
          <p:cNvPr id="9" name="Slide Number Placeholder 5"/>
          <p:cNvSpPr>
            <a:spLocks noGrp="1"/>
          </p:cNvSpPr>
          <p:nvPr>
            <p:ph type="sldNum" sz="quarter" idx="12"/>
          </p:nvPr>
        </p:nvSpPr>
        <p:spPr/>
        <p:txBody>
          <a:bodyPr/>
          <a:lstStyle>
            <a:lvl1pPr>
              <a:defRPr/>
            </a:lvl1pPr>
          </a:lstStyle>
          <a:p>
            <a:pPr>
              <a:defRPr/>
            </a:pPr>
            <a:fld id="{B8DEB736-26DB-4A88-8CED-9BFE43CAE7C6}" type="slidenum">
              <a:rPr lang="en-GB"/>
              <a:pPr>
                <a:defRPr/>
              </a:pPr>
              <a:t>‹#›</a:t>
            </a:fld>
            <a:endParaRPr lang="en-GB" dirty="0"/>
          </a:p>
        </p:txBody>
      </p:sp>
    </p:spTree>
    <p:extLst>
      <p:ext uri="{BB962C8B-B14F-4D97-AF65-F5344CB8AC3E}">
        <p14:creationId xmlns:p14="http://schemas.microsoft.com/office/powerpoint/2010/main" val="321971989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GB"/>
          </a:p>
        </p:txBody>
      </p:sp>
      <p:sp>
        <p:nvSpPr>
          <p:cNvPr id="3" name="Date Placeholder 3"/>
          <p:cNvSpPr>
            <a:spLocks noGrp="1"/>
          </p:cNvSpPr>
          <p:nvPr>
            <p:ph type="dt" sz="half" idx="10"/>
          </p:nvPr>
        </p:nvSpPr>
        <p:spPr/>
        <p:txBody>
          <a:bodyPr/>
          <a:lstStyle>
            <a:lvl1pPr>
              <a:defRPr/>
            </a:lvl1pPr>
          </a:lstStyle>
          <a:p>
            <a:pPr>
              <a:defRPr/>
            </a:pPr>
            <a:fld id="{1A1E9B2C-A02D-4EA3-BD75-CDC4103043C2}" type="datetimeFigureOut">
              <a:rPr lang="en-GB"/>
              <a:pPr>
                <a:defRPr/>
              </a:pPr>
              <a:t>15/09/2017</a:t>
            </a:fld>
            <a:endParaRPr lang="en-GB" dirty="0"/>
          </a:p>
        </p:txBody>
      </p:sp>
      <p:sp>
        <p:nvSpPr>
          <p:cNvPr id="4" name="Footer Placeholder 4"/>
          <p:cNvSpPr>
            <a:spLocks noGrp="1"/>
          </p:cNvSpPr>
          <p:nvPr>
            <p:ph type="ftr" sz="quarter" idx="11"/>
          </p:nvPr>
        </p:nvSpPr>
        <p:spPr/>
        <p:txBody>
          <a:bodyPr/>
          <a:lstStyle>
            <a:lvl1pPr>
              <a:defRPr/>
            </a:lvl1pPr>
          </a:lstStyle>
          <a:p>
            <a:pPr>
              <a:defRPr/>
            </a:pPr>
            <a:endParaRPr lang="en-GB" dirty="0"/>
          </a:p>
        </p:txBody>
      </p:sp>
      <p:sp>
        <p:nvSpPr>
          <p:cNvPr id="5" name="Slide Number Placeholder 5"/>
          <p:cNvSpPr>
            <a:spLocks noGrp="1"/>
          </p:cNvSpPr>
          <p:nvPr>
            <p:ph type="sldNum" sz="quarter" idx="12"/>
          </p:nvPr>
        </p:nvSpPr>
        <p:spPr/>
        <p:txBody>
          <a:bodyPr/>
          <a:lstStyle>
            <a:lvl1pPr>
              <a:defRPr/>
            </a:lvl1pPr>
          </a:lstStyle>
          <a:p>
            <a:pPr>
              <a:defRPr/>
            </a:pPr>
            <a:fld id="{5B4557C3-C627-4B31-9D56-CF2D6547E74B}" type="slidenum">
              <a:rPr lang="en-GB"/>
              <a:pPr>
                <a:defRPr/>
              </a:pPr>
              <a:t>‹#›</a:t>
            </a:fld>
            <a:endParaRPr lang="en-GB" dirty="0"/>
          </a:p>
        </p:txBody>
      </p:sp>
    </p:spTree>
    <p:extLst>
      <p:ext uri="{BB962C8B-B14F-4D97-AF65-F5344CB8AC3E}">
        <p14:creationId xmlns:p14="http://schemas.microsoft.com/office/powerpoint/2010/main" val="199672009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27B5D7E-B0C8-44D7-9A84-28D0E0034AE2}" type="datetimeFigureOut">
              <a:rPr lang="en-GB"/>
              <a:pPr>
                <a:defRPr/>
              </a:pPr>
              <a:t>15/09/2017</a:t>
            </a:fld>
            <a:endParaRPr lang="en-GB" dirty="0"/>
          </a:p>
        </p:txBody>
      </p:sp>
      <p:sp>
        <p:nvSpPr>
          <p:cNvPr id="3" name="Footer Placeholder 4"/>
          <p:cNvSpPr>
            <a:spLocks noGrp="1"/>
          </p:cNvSpPr>
          <p:nvPr>
            <p:ph type="ftr" sz="quarter" idx="11"/>
          </p:nvPr>
        </p:nvSpPr>
        <p:spPr/>
        <p:txBody>
          <a:bodyPr/>
          <a:lstStyle>
            <a:lvl1pPr>
              <a:defRPr/>
            </a:lvl1pPr>
          </a:lstStyle>
          <a:p>
            <a:pPr>
              <a:defRPr/>
            </a:pPr>
            <a:endParaRPr lang="en-GB" dirty="0"/>
          </a:p>
        </p:txBody>
      </p:sp>
      <p:sp>
        <p:nvSpPr>
          <p:cNvPr id="4" name="Slide Number Placeholder 5"/>
          <p:cNvSpPr>
            <a:spLocks noGrp="1"/>
          </p:cNvSpPr>
          <p:nvPr>
            <p:ph type="sldNum" sz="quarter" idx="12"/>
          </p:nvPr>
        </p:nvSpPr>
        <p:spPr/>
        <p:txBody>
          <a:bodyPr/>
          <a:lstStyle>
            <a:lvl1pPr>
              <a:defRPr/>
            </a:lvl1pPr>
          </a:lstStyle>
          <a:p>
            <a:pPr>
              <a:defRPr/>
            </a:pPr>
            <a:fld id="{FAA6D5B0-ABFB-4F35-8012-9ECB8FA7DB95}" type="slidenum">
              <a:rPr lang="en-GB"/>
              <a:pPr>
                <a:defRPr/>
              </a:pPr>
              <a:t>‹#›</a:t>
            </a:fld>
            <a:endParaRPr lang="en-GB" dirty="0"/>
          </a:p>
        </p:txBody>
      </p:sp>
    </p:spTree>
    <p:extLst>
      <p:ext uri="{BB962C8B-B14F-4D97-AF65-F5344CB8AC3E}">
        <p14:creationId xmlns:p14="http://schemas.microsoft.com/office/powerpoint/2010/main" val="41156610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39DE5C8A-8797-4B9B-9B56-FBA5AE36ECF6}" type="datetimeFigureOut">
              <a:rPr lang="en-GB"/>
              <a:pPr>
                <a:defRPr/>
              </a:pPr>
              <a:t>15/09/2017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02FC7B8A-7682-4436-8EDC-CA20DE076EF8}" type="slidenum">
              <a:rPr lang="en-GB"/>
              <a:pPr>
                <a:defRPr/>
              </a:pPr>
              <a:t>‹#›</a:t>
            </a:fld>
            <a:endParaRPr lang="en-GB" dirty="0"/>
          </a:p>
        </p:txBody>
      </p:sp>
    </p:spTree>
    <p:extLst>
      <p:ext uri="{BB962C8B-B14F-4D97-AF65-F5344CB8AC3E}">
        <p14:creationId xmlns:p14="http://schemas.microsoft.com/office/powerpoint/2010/main" val="3488119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dirty="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3"/>
          <p:cNvSpPr>
            <a:spLocks noGrp="1"/>
          </p:cNvSpPr>
          <p:nvPr>
            <p:ph type="dt" sz="half" idx="10"/>
          </p:nvPr>
        </p:nvSpPr>
        <p:spPr/>
        <p:txBody>
          <a:bodyPr/>
          <a:lstStyle>
            <a:lvl1pPr>
              <a:defRPr/>
            </a:lvl1pPr>
          </a:lstStyle>
          <a:p>
            <a:pPr>
              <a:defRPr/>
            </a:pPr>
            <a:fld id="{0992D419-C04C-469E-AA83-0B47896FFCFB}" type="datetimeFigureOut">
              <a:rPr lang="en-GB"/>
              <a:pPr>
                <a:defRPr/>
              </a:pPr>
              <a:t>15/09/2017</a:t>
            </a:fld>
            <a:endParaRPr lang="en-GB" dirty="0"/>
          </a:p>
        </p:txBody>
      </p:sp>
      <p:sp>
        <p:nvSpPr>
          <p:cNvPr id="6" name="Footer Placeholder 4"/>
          <p:cNvSpPr>
            <a:spLocks noGrp="1"/>
          </p:cNvSpPr>
          <p:nvPr>
            <p:ph type="ftr" sz="quarter" idx="11"/>
          </p:nvPr>
        </p:nvSpPr>
        <p:spPr/>
        <p:txBody>
          <a:bodyPr/>
          <a:lstStyle>
            <a:lvl1pPr>
              <a:defRPr/>
            </a:lvl1pPr>
          </a:lstStyle>
          <a:p>
            <a:pPr>
              <a:defRPr/>
            </a:pPr>
            <a:endParaRPr lang="en-GB" dirty="0"/>
          </a:p>
        </p:txBody>
      </p:sp>
      <p:sp>
        <p:nvSpPr>
          <p:cNvPr id="7" name="Slide Number Placeholder 5"/>
          <p:cNvSpPr>
            <a:spLocks noGrp="1"/>
          </p:cNvSpPr>
          <p:nvPr>
            <p:ph type="sldNum" sz="quarter" idx="12"/>
          </p:nvPr>
        </p:nvSpPr>
        <p:spPr/>
        <p:txBody>
          <a:bodyPr/>
          <a:lstStyle>
            <a:lvl1pPr>
              <a:defRPr/>
            </a:lvl1pPr>
          </a:lstStyle>
          <a:p>
            <a:pPr>
              <a:defRPr/>
            </a:pPr>
            <a:fld id="{B074D9A3-7015-437D-A143-8703ECD58853}" type="slidenum">
              <a:rPr lang="en-GB"/>
              <a:pPr>
                <a:defRPr/>
              </a:pPr>
              <a:t>‹#›</a:t>
            </a:fld>
            <a:endParaRPr lang="en-GB" dirty="0"/>
          </a:p>
        </p:txBody>
      </p:sp>
    </p:spTree>
    <p:extLst>
      <p:ext uri="{BB962C8B-B14F-4D97-AF65-F5344CB8AC3E}">
        <p14:creationId xmlns:p14="http://schemas.microsoft.com/office/powerpoint/2010/main" val="157088867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US" altLang="en-US" smtClean="0"/>
              <a:t>Click to edit Master title style</a:t>
            </a:r>
            <a:endParaRPr lang="en-GB" altLang="en-US" smtClean="0"/>
          </a:p>
        </p:txBody>
      </p:sp>
      <p:sp>
        <p:nvSpPr>
          <p:cNvPr id="1027" name="Text Placeholder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endParaRPr lang="en-GB" altLang="en-US" smtClean="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cs typeface="+mn-cs"/>
              </a:defRPr>
            </a:lvl1pPr>
          </a:lstStyle>
          <a:p>
            <a:pPr>
              <a:defRPr/>
            </a:pPr>
            <a:fld id="{DE2CD38F-1821-465A-96EA-49DD4AC10D9B}" type="datetimeFigureOut">
              <a:rPr lang="en-GB"/>
              <a:pPr>
                <a:defRPr/>
              </a:pPr>
              <a:t>15/09/2017</a:t>
            </a:fld>
            <a:endParaRPr lang="en-GB" dirty="0"/>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cs typeface="+mn-cs"/>
              </a:defRPr>
            </a:lvl1pPr>
          </a:lstStyle>
          <a:p>
            <a:pPr>
              <a:defRPr/>
            </a:pPr>
            <a:endParaRPr lang="en-GB" dirty="0"/>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cs typeface="+mn-cs"/>
              </a:defRPr>
            </a:lvl1pPr>
          </a:lstStyle>
          <a:p>
            <a:pPr>
              <a:defRPr/>
            </a:pPr>
            <a:fld id="{B54EF482-4009-468A-80CD-4FF36BAA09A7}" type="slidenum">
              <a:rPr lang="en-GB"/>
              <a:pPr>
                <a:defRPr/>
              </a:pPr>
              <a:t>‹#›</a:t>
            </a:fld>
            <a:endParaRPr lang="en-GB" dirty="0"/>
          </a:p>
        </p:txBody>
      </p:sp>
      <p:pic>
        <p:nvPicPr>
          <p:cNvPr id="1031" name="Picture 2" descr="isissmallbottom"/>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0" y="5360988"/>
            <a:ext cx="9144000" cy="14970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itchFamily="34" charset="0"/>
        </a:defRPr>
      </a:lvl2pPr>
      <a:lvl3pPr algn="ctr" rtl="0" eaLnBrk="0" fontAlgn="base" hangingPunct="0">
        <a:spcBef>
          <a:spcPct val="0"/>
        </a:spcBef>
        <a:spcAft>
          <a:spcPct val="0"/>
        </a:spcAft>
        <a:defRPr sz="4400">
          <a:solidFill>
            <a:schemeClr val="tx1"/>
          </a:solidFill>
          <a:latin typeface="Calibri" pitchFamily="34" charset="0"/>
        </a:defRPr>
      </a:lvl3pPr>
      <a:lvl4pPr algn="ctr" rtl="0" eaLnBrk="0" fontAlgn="base" hangingPunct="0">
        <a:spcBef>
          <a:spcPct val="0"/>
        </a:spcBef>
        <a:spcAft>
          <a:spcPct val="0"/>
        </a:spcAft>
        <a:defRPr sz="4400">
          <a:solidFill>
            <a:schemeClr val="tx1"/>
          </a:solidFill>
          <a:latin typeface="Calibri" pitchFamily="34" charset="0"/>
        </a:defRPr>
      </a:lvl4pPr>
      <a:lvl5pPr algn="ctr" rtl="0" eaLnBrk="0" fontAlgn="base" hangingPunct="0">
        <a:spcBef>
          <a:spcPct val="0"/>
        </a:spcBef>
        <a:spcAft>
          <a:spcPct val="0"/>
        </a:spcAft>
        <a:defRPr sz="4400">
          <a:solidFill>
            <a:schemeClr val="tx1"/>
          </a:solidFill>
          <a:latin typeface="Calibri" pitchFamily="34" charset="0"/>
        </a:defRPr>
      </a:lvl5pPr>
      <a:lvl6pPr marL="457200" algn="ctr" rtl="0" fontAlgn="base">
        <a:spcBef>
          <a:spcPct val="0"/>
        </a:spcBef>
        <a:spcAft>
          <a:spcPct val="0"/>
        </a:spcAft>
        <a:defRPr sz="4400">
          <a:solidFill>
            <a:schemeClr val="tx1"/>
          </a:solidFill>
          <a:latin typeface="Calibri" pitchFamily="34" charset="0"/>
        </a:defRPr>
      </a:lvl6pPr>
      <a:lvl7pPr marL="914400" algn="ctr" rtl="0" fontAlgn="base">
        <a:spcBef>
          <a:spcPct val="0"/>
        </a:spcBef>
        <a:spcAft>
          <a:spcPct val="0"/>
        </a:spcAft>
        <a:defRPr sz="4400">
          <a:solidFill>
            <a:schemeClr val="tx1"/>
          </a:solidFill>
          <a:latin typeface="Calibri" pitchFamily="34" charset="0"/>
        </a:defRPr>
      </a:lvl7pPr>
      <a:lvl8pPr marL="1371600" algn="ctr" rtl="0" fontAlgn="base">
        <a:spcBef>
          <a:spcPct val="0"/>
        </a:spcBef>
        <a:spcAft>
          <a:spcPct val="0"/>
        </a:spcAft>
        <a:defRPr sz="4400">
          <a:solidFill>
            <a:schemeClr val="tx1"/>
          </a:solidFill>
          <a:latin typeface="Calibri" pitchFamily="34" charset="0"/>
        </a:defRPr>
      </a:lvl8pPr>
      <a:lvl9pPr marL="1828800" algn="ctr" rtl="0" fontAlgn="base">
        <a:spcBef>
          <a:spcPct val="0"/>
        </a:spcBef>
        <a:spcAft>
          <a:spcPct val="0"/>
        </a:spcAft>
        <a:defRPr sz="4400">
          <a:solidFill>
            <a:schemeClr val="tx1"/>
          </a:solidFill>
          <a:latin typeface="Calibri" pitchFamily="34" charset="0"/>
        </a:defRPr>
      </a:lvl9pPr>
    </p:titleStyle>
    <p:bodyStyle>
      <a:lvl1pPr marL="342900" indent="-342900" algn="l" rtl="0" eaLnBrk="0" fontAlgn="base" hangingPunct="0">
        <a:spcBef>
          <a:spcPct val="20000"/>
        </a:spcBef>
        <a:spcAft>
          <a:spcPct val="0"/>
        </a:spcAft>
        <a:buFont typeface="Arial"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_rels/slide24.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2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25.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2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6.xml"/><Relationship Id="rId1" Type="http://schemas.openxmlformats.org/officeDocument/2006/relationships/slideLayout" Target="../slideLayouts/slideLayout2.xml"/><Relationship Id="rId4" Type="http://schemas.openxmlformats.org/officeDocument/2006/relationships/image" Target="../media/image14.png"/></Relationships>
</file>

<file path=ppt/slides/_rels/slide2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7.xm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hyperlink" Target="https://github.com/ISISComputingGroup/ibex_user_manual/wiki" TargetMode="External"/><Relationship Id="rId2" Type="http://schemas.openxmlformats.org/officeDocument/2006/relationships/notesSlide" Target="../notesSlides/notesSlide32.xml"/><Relationship Id="rId1" Type="http://schemas.openxmlformats.org/officeDocument/2006/relationships/slideLayout" Target="../slideLayouts/slideLayout2.xml"/><Relationship Id="rId6" Type="http://schemas.openxmlformats.org/officeDocument/2006/relationships/hyperlink" Target="http://shadow.nd.rl.ac.uk/genie_python/sphinx/genie_python.html" TargetMode="External"/><Relationship Id="rId5" Type="http://schemas.openxmlformats.org/officeDocument/2006/relationships/hyperlink" Target="http://shadow.nd.rl.ac.uk/ibex_user_manual/genie_python-and-Ibex-(Introduction)" TargetMode="External"/><Relationship Id="rId4" Type="http://schemas.openxmlformats.org/officeDocument/2006/relationships/hyperlink" Target="http://shadow.nd.rl.ac.uk/ibex_user_manual/Home"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1"/>
          <p:cNvSpPr>
            <a:spLocks noGrp="1"/>
          </p:cNvSpPr>
          <p:nvPr>
            <p:ph type="subTitle" idx="1"/>
          </p:nvPr>
        </p:nvSpPr>
        <p:spPr>
          <a:xfrm>
            <a:off x="1371600" y="4653136"/>
            <a:ext cx="6400800" cy="1449660"/>
          </a:xfrm>
        </p:spPr>
        <p:txBody>
          <a:bodyPr/>
          <a:lstStyle/>
          <a:p>
            <a:r>
              <a:rPr lang="en-GB" sz="3600" b="1" dirty="0" err="1" smtClean="0">
                <a:solidFill>
                  <a:schemeClr val="tx1"/>
                </a:solidFill>
              </a:rPr>
              <a:t>genie_python</a:t>
            </a:r>
            <a:r>
              <a:rPr lang="en-GB" sz="3600" b="1" dirty="0" smtClean="0">
                <a:solidFill>
                  <a:schemeClr val="tx1"/>
                </a:solidFill>
              </a:rPr>
              <a:t> and IBEX</a:t>
            </a:r>
            <a:br>
              <a:rPr lang="en-GB" sz="3600" b="1" dirty="0" smtClean="0">
                <a:solidFill>
                  <a:schemeClr val="tx1"/>
                </a:solidFill>
              </a:rPr>
            </a:br>
            <a:r>
              <a:rPr lang="en-GB" dirty="0" smtClean="0"/>
              <a:t>Experimental Controls Team</a:t>
            </a:r>
            <a:br>
              <a:rPr lang="en-GB" dirty="0" smtClean="0"/>
            </a:br>
            <a:r>
              <a:rPr lang="en-GB" dirty="0" smtClean="0"/>
              <a:t>ISIS</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90750" y="0"/>
            <a:ext cx="4762500" cy="4762500"/>
          </a:xfrm>
          <a:prstGeom prst="rect">
            <a:avLst/>
          </a:prstGeom>
        </p:spPr>
      </p:pic>
    </p:spTree>
    <p:extLst>
      <p:ext uri="{BB962C8B-B14F-4D97-AF65-F5344CB8AC3E}">
        <p14:creationId xmlns:p14="http://schemas.microsoft.com/office/powerpoint/2010/main" val="1238561697"/>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9512" y="1700808"/>
            <a:ext cx="8839721" cy="33322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2002202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Blocks</a:t>
            </a:r>
            <a:endParaRPr lang="en-GB" dirty="0"/>
          </a:p>
        </p:txBody>
      </p:sp>
      <p:sp>
        <p:nvSpPr>
          <p:cNvPr id="4" name="TextBox 3"/>
          <p:cNvSpPr txBox="1"/>
          <p:nvPr/>
        </p:nvSpPr>
        <p:spPr>
          <a:xfrm>
            <a:off x="395536" y="1844824"/>
            <a:ext cx="8496944" cy="3539430"/>
          </a:xfrm>
          <a:prstGeom prst="rect">
            <a:avLst/>
          </a:prstGeom>
          <a:noFill/>
        </p:spPr>
        <p:txBody>
          <a:bodyPr wrap="square" rtlCol="0">
            <a:spAutoFit/>
          </a:bodyPr>
          <a:lstStyle/>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get_blocks</a:t>
            </a:r>
            <a:r>
              <a:rPr lang="en-GB" sz="1400" dirty="0"/>
              <a:t>: Gets a list of the currently available blocks</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cshow</a:t>
            </a:r>
            <a:r>
              <a:rPr lang="en-GB" sz="1400" dirty="0"/>
              <a:t>: Shows the properties of a named block/all blocks</a:t>
            </a:r>
          </a:p>
          <a:p>
            <a:pPr marL="742950" lvl="1" indent="-285750">
              <a:buFont typeface="Arial" panose="020B0604020202020204" pitchFamily="34" charset="0"/>
              <a:buChar char="•"/>
            </a:pPr>
            <a:r>
              <a:rPr lang="en-GB" sz="1400" dirty="0"/>
              <a:t>If given a name (e.g. MY_BLOCK) it will return a string containing properties of the </a:t>
            </a:r>
            <a:r>
              <a:rPr lang="en-GB" sz="1400" dirty="0" smtClean="0"/>
              <a:t>block</a:t>
            </a:r>
          </a:p>
          <a:p>
            <a:pPr marL="742950" lvl="1" indent="-285750">
              <a:buFont typeface="Arial" panose="020B0604020202020204" pitchFamily="34" charset="0"/>
              <a:buChar char="•"/>
            </a:pPr>
            <a:r>
              <a:rPr lang="en-GB" sz="1400" dirty="0" smtClean="0"/>
              <a:t>If </a:t>
            </a:r>
            <a:r>
              <a:rPr lang="en-GB" sz="1400" dirty="0"/>
              <a:t>called without arguments, it will show the same information for all blocks, with each block on a new line</a:t>
            </a:r>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cget</a:t>
            </a:r>
            <a:r>
              <a:rPr lang="en-GB" sz="1400" dirty="0"/>
              <a:t>: Gets properties of a named block as a dictionary of </a:t>
            </a:r>
            <a:r>
              <a:rPr lang="en-GB" sz="1400" dirty="0" smtClean="0"/>
              <a:t>values</a:t>
            </a:r>
          </a:p>
          <a:p>
            <a:pPr marL="742950" lvl="1" indent="-285750">
              <a:buFont typeface="Arial" panose="020B0604020202020204" pitchFamily="34" charset="0"/>
              <a:buChar char="•"/>
            </a:pPr>
            <a:r>
              <a:rPr lang="en-GB" sz="1400" dirty="0" smtClean="0"/>
              <a:t>Unlike</a:t>
            </a:r>
            <a:r>
              <a:rPr lang="en-GB" sz="1400" dirty="0"/>
              <a:t> </a:t>
            </a:r>
            <a:r>
              <a:rPr lang="en-GB" sz="1400" dirty="0" err="1">
                <a:solidFill>
                  <a:schemeClr val="accent2"/>
                </a:solidFill>
                <a:latin typeface="Consolas" panose="020B0609020204030204" pitchFamily="49" charset="0"/>
                <a:cs typeface="Consolas" panose="020B0609020204030204" pitchFamily="49" charset="0"/>
              </a:rPr>
              <a:t>cshow</a:t>
            </a:r>
            <a:r>
              <a:rPr lang="en-GB" sz="1400" dirty="0"/>
              <a:t>, a block name must be specified</a:t>
            </a:r>
          </a:p>
          <a:p>
            <a:pPr marL="742950" lvl="1" indent="-285750">
              <a:buFont typeface="Arial" panose="020B0604020202020204" pitchFamily="34" charset="0"/>
              <a:buChar char="•"/>
            </a:pPr>
            <a:r>
              <a:rPr lang="en-GB" sz="1400" dirty="0"/>
              <a:t>Properties can be accessed as standard </a:t>
            </a:r>
            <a:r>
              <a:rPr lang="en-GB" sz="1400" dirty="0" smtClean="0"/>
              <a:t>Python</a:t>
            </a:r>
            <a:endParaRPr lang="en-GB" sz="1400" dirty="0"/>
          </a:p>
          <a:p>
            <a:pPr marL="285750" indent="-285750">
              <a:buFont typeface="Arial" panose="020B0604020202020204" pitchFamily="34" charset="0"/>
              <a:buChar char="•"/>
            </a:pPr>
            <a:r>
              <a:rPr lang="en-GB" sz="1400" dirty="0" err="1">
                <a:solidFill>
                  <a:schemeClr val="accent2"/>
                </a:solidFill>
                <a:latin typeface="Consolas" panose="020B0609020204030204" pitchFamily="49" charset="0"/>
                <a:cs typeface="Consolas" panose="020B0609020204030204" pitchFamily="49" charset="0"/>
              </a:rPr>
              <a:t>cset</a:t>
            </a:r>
            <a:r>
              <a:rPr lang="en-GB" sz="1400" dirty="0"/>
              <a:t>: Sets the value for a particular block</a:t>
            </a:r>
          </a:p>
          <a:p>
            <a:pPr marL="742950" lvl="1" indent="-285750">
              <a:buFont typeface="Arial" panose="020B0604020202020204" pitchFamily="34" charset="0"/>
              <a:buChar char="•"/>
            </a:pPr>
            <a:r>
              <a:rPr lang="en-GB" sz="1400" dirty="0"/>
              <a:t>Assumes that either a </a:t>
            </a:r>
            <a:r>
              <a:rPr lang="en-GB" sz="1400" dirty="0" err="1"/>
              <a:t>setpoint</a:t>
            </a:r>
            <a:r>
              <a:rPr lang="en-GB" sz="1400" dirty="0"/>
              <a:t> exists for the underlying value or the block itself points at a </a:t>
            </a:r>
            <a:r>
              <a:rPr lang="en-GB" sz="1400" dirty="0" err="1"/>
              <a:t>setpoint</a:t>
            </a:r>
            <a:endParaRPr lang="en-GB" sz="1400" dirty="0"/>
          </a:p>
          <a:p>
            <a:pPr marL="742950" lvl="1" indent="-285750">
              <a:buFont typeface="Arial" panose="020B0604020202020204" pitchFamily="34" charset="0"/>
              <a:buChar char="•"/>
            </a:pPr>
            <a:r>
              <a:rPr lang="en-GB" sz="1400" dirty="0"/>
              <a:t>Can be called with block names as named arguments. This is useful for setting multiple blocks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smtClean="0">
                <a:solidFill>
                  <a:schemeClr val="accent2"/>
                </a:solidFill>
                <a:latin typeface="Consolas" panose="020B0609020204030204" pitchFamily="49" charset="0"/>
                <a:cs typeface="Consolas" panose="020B0609020204030204" pitchFamily="49" charset="0"/>
              </a:rPr>
              <a:t>(MY_BLOCK=1</a:t>
            </a:r>
            <a:r>
              <a:rPr lang="en-GB" sz="1400" dirty="0">
                <a:solidFill>
                  <a:schemeClr val="accent2"/>
                </a:solidFill>
                <a:latin typeface="Consolas" panose="020B0609020204030204" pitchFamily="49" charset="0"/>
                <a:cs typeface="Consolas" panose="020B0609020204030204" pitchFamily="49" charset="0"/>
              </a:rPr>
              <a:t>, MY_OTHER_BLOCK=2)</a:t>
            </a:r>
          </a:p>
          <a:p>
            <a:pPr marL="742950" lvl="1" indent="-285750">
              <a:buFont typeface="Arial" panose="020B0604020202020204" pitchFamily="34" charset="0"/>
              <a:buChar char="•"/>
            </a:pPr>
            <a:r>
              <a:rPr lang="en-GB" sz="1400" dirty="0"/>
              <a:t>The block can also be passed in by name. This is useful when setting advanced block properties</a:t>
            </a:r>
          </a:p>
          <a:p>
            <a:pPr marL="1200150" lvl="2" indent="-285750">
              <a:buFont typeface="Arial" panose="020B0604020202020204" pitchFamily="34" charset="0"/>
              <a:buChar char="•"/>
            </a:pPr>
            <a:r>
              <a:rPr lang="en-GB" sz="1400" dirty="0" err="1" smtClean="0">
                <a:solidFill>
                  <a:schemeClr val="accent2"/>
                </a:solidFill>
                <a:latin typeface="Consolas" panose="020B0609020204030204" pitchFamily="49" charset="0"/>
                <a:cs typeface="Consolas" panose="020B0609020204030204" pitchFamily="49" charset="0"/>
              </a:rPr>
              <a:t>g.cset</a:t>
            </a:r>
            <a:r>
              <a:rPr lang="en-GB" sz="1400" dirty="0">
                <a:solidFill>
                  <a:schemeClr val="accent2"/>
                </a:solidFill>
                <a:latin typeface="Consolas" panose="020B0609020204030204" pitchFamily="49" charset="0"/>
                <a:cs typeface="Consolas" panose="020B0609020204030204" pitchFamily="49" charset="0"/>
              </a:rPr>
              <a:t>("MY_BLOCK", </a:t>
            </a:r>
            <a:r>
              <a:rPr lang="en-GB" sz="1400" dirty="0" err="1">
                <a:solidFill>
                  <a:schemeClr val="accent2"/>
                </a:solidFill>
                <a:latin typeface="Consolas" panose="020B0609020204030204" pitchFamily="49" charset="0"/>
                <a:cs typeface="Consolas" panose="020B0609020204030204" pitchFamily="49" charset="0"/>
              </a:rPr>
              <a:t>lowlimit</a:t>
            </a:r>
            <a:r>
              <a:rPr lang="en-GB" sz="1400" dirty="0">
                <a:solidFill>
                  <a:schemeClr val="accent2"/>
                </a:solidFill>
                <a:latin typeface="Consolas" panose="020B0609020204030204" pitchFamily="49" charset="0"/>
                <a:cs typeface="Consolas" panose="020B0609020204030204" pitchFamily="49" charset="0"/>
              </a:rPr>
              <a:t>=1, </a:t>
            </a:r>
            <a:r>
              <a:rPr lang="en-GB" sz="1400" dirty="0" err="1">
                <a:solidFill>
                  <a:schemeClr val="accent2"/>
                </a:solidFill>
                <a:latin typeface="Consolas" panose="020B0609020204030204" pitchFamily="49" charset="0"/>
                <a:cs typeface="Consolas" panose="020B0609020204030204" pitchFamily="49" charset="0"/>
              </a:rPr>
              <a:t>highlimit</a:t>
            </a:r>
            <a:r>
              <a:rPr lang="en-GB" sz="1400" dirty="0">
                <a:solidFill>
                  <a:schemeClr val="accent2"/>
                </a:solidFill>
                <a:latin typeface="Consolas" panose="020B0609020204030204" pitchFamily="49" charset="0"/>
                <a:cs typeface="Consolas" panose="020B0609020204030204" pitchFamily="49" charset="0"/>
              </a:rPr>
              <a:t>=10, </a:t>
            </a:r>
            <a:r>
              <a:rPr lang="en-GB" sz="1400" dirty="0" err="1">
                <a:solidFill>
                  <a:schemeClr val="accent2"/>
                </a:solidFill>
                <a:latin typeface="Consolas" panose="020B0609020204030204" pitchFamily="49" charset="0"/>
                <a:cs typeface="Consolas" panose="020B0609020204030204" pitchFamily="49" charset="0"/>
              </a:rPr>
              <a:t>runcontrol</a:t>
            </a:r>
            <a:r>
              <a:rPr lang="en-GB" sz="1400" dirty="0">
                <a:solidFill>
                  <a:schemeClr val="accent2"/>
                </a:solidFill>
                <a:latin typeface="Consolas" panose="020B0609020204030204" pitchFamily="49" charset="0"/>
                <a:cs typeface="Consolas" panose="020B0609020204030204" pitchFamily="49" charset="0"/>
              </a:rPr>
              <a:t>=True)</a:t>
            </a:r>
          </a:p>
          <a:p>
            <a:pPr marL="285750" indent="-285750">
              <a:buFont typeface="Arial" panose="020B0604020202020204" pitchFamily="34" charset="0"/>
              <a:buChar char="•"/>
            </a:pPr>
            <a:r>
              <a:rPr lang="en-GB" sz="1400" dirty="0" smtClean="0">
                <a:solidFill>
                  <a:srgbClr val="00B050"/>
                </a:solidFill>
              </a:rPr>
              <a:t>Try using the above commands to get and set the value of the blocks in the current configuration</a:t>
            </a:r>
            <a:endParaRPr lang="en-GB" sz="1400" dirty="0">
              <a:solidFill>
                <a:srgbClr val="00B050"/>
              </a:solidFill>
            </a:endParaRPr>
          </a:p>
        </p:txBody>
      </p:sp>
    </p:spTree>
    <p:extLst>
      <p:ext uri="{BB962C8B-B14F-4D97-AF65-F5344CB8AC3E}">
        <p14:creationId xmlns:p14="http://schemas.microsoft.com/office/powerpoint/2010/main" val="168524727"/>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Worked example</a:t>
            </a:r>
            <a:endParaRPr lang="en-GB" dirty="0">
              <a:solidFill>
                <a:srgbClr val="00B050"/>
              </a:solidFill>
            </a:endParaRPr>
          </a:p>
        </p:txBody>
      </p:sp>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27585" y="1628800"/>
            <a:ext cx="4550750" cy="49235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73475985"/>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setup</a:t>
            </a:r>
            <a:endParaRPr lang="en-GB" dirty="0"/>
          </a:p>
        </p:txBody>
      </p:sp>
      <p:sp>
        <p:nvSpPr>
          <p:cNvPr id="4" name="TextBox 3"/>
          <p:cNvSpPr txBox="1"/>
          <p:nvPr/>
        </p:nvSpPr>
        <p:spPr>
          <a:xfrm>
            <a:off x="395536" y="1844824"/>
            <a:ext cx="8496944" cy="3416320"/>
          </a:xfrm>
          <a:prstGeom prst="rect">
            <a:avLst/>
          </a:prstGeom>
          <a:noFill/>
        </p:spPr>
        <p:txBody>
          <a:bodyPr wrap="square" rtlCol="0">
            <a:spAutoFit/>
          </a:bodyPr>
          <a:lstStyle/>
          <a:p>
            <a:r>
              <a:rPr lang="en-GB" dirty="0"/>
              <a:t>You can change various elements of the experiment setup using </a:t>
            </a:r>
            <a:r>
              <a:rPr lang="en-GB" i="1" dirty="0" err="1"/>
              <a:t>genie_python</a:t>
            </a:r>
            <a:r>
              <a:rPr lang="en-GB" dirty="0"/>
              <a:t>. For example</a:t>
            </a:r>
            <a:r>
              <a:rPr lang="en-GB" dirty="0" smtClean="0"/>
              <a:t>:</a:t>
            </a:r>
          </a:p>
          <a:p>
            <a:pPr marL="285750" indent="-285750">
              <a:buFont typeface="Arial" panose="020B0604020202020204" pitchFamily="34" charset="0"/>
              <a:buChar char="•"/>
            </a:pPr>
            <a:endParaRPr lang="en-GB" i="1" dirty="0"/>
          </a:p>
          <a:p>
            <a:pPr marL="285750" indent="-285750">
              <a:buFont typeface="Arial" panose="020B0604020202020204" pitchFamily="34" charset="0"/>
              <a:buChar char="•"/>
            </a:pPr>
            <a:r>
              <a:rPr lang="en-GB" dirty="0" err="1" smtClean="0">
                <a:solidFill>
                  <a:schemeClr val="accent2"/>
                </a:solidFill>
                <a:latin typeface="Consolas" panose="020B0609020204030204" pitchFamily="49" charset="0"/>
                <a:cs typeface="Consolas" panose="020B0609020204030204" pitchFamily="49" charset="0"/>
              </a:rPr>
              <a:t>change_tcb</a:t>
            </a:r>
            <a:r>
              <a:rPr lang="en-GB" dirty="0"/>
              <a:t>: Change the time channel binning</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change_tables</a:t>
            </a:r>
            <a:r>
              <a:rPr lang="en-GB" dirty="0"/>
              <a:t>: Change the wiring, spectra and detector table locations</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change_monitor</a:t>
            </a:r>
            <a:r>
              <a:rPr lang="en-GB" dirty="0"/>
              <a:t>: Change the monitor to a specified spectrum and </a:t>
            </a:r>
            <a:r>
              <a:rPr lang="en-GB" dirty="0" smtClean="0"/>
              <a:t>range</a:t>
            </a:r>
          </a:p>
          <a:p>
            <a:pPr marL="285750" indent="-285750">
              <a:buFont typeface="Arial" panose="020B0604020202020204" pitchFamily="34" charset="0"/>
              <a:buChar char="•"/>
            </a:pPr>
            <a:endParaRPr lang="en-GB" dirty="0"/>
          </a:p>
          <a:p>
            <a:r>
              <a:rPr lang="en-GB" dirty="0" smtClean="0"/>
              <a:t>If you use the following commands, you can stop a run from starting while you’re still applying changes:</a:t>
            </a:r>
          </a:p>
          <a:p>
            <a:pPr marL="285750" indent="-285750">
              <a:buFont typeface="Arial" panose="020B0604020202020204" pitchFamily="34" charset="0"/>
              <a:buChar char="•"/>
            </a:pPr>
            <a:endParaRPr lang="en-GB" dirty="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change_start</a:t>
            </a:r>
            <a:r>
              <a:rPr lang="en-GB" dirty="0"/>
              <a:t>: Marks the start of a change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change_finish</a:t>
            </a:r>
            <a:r>
              <a:rPr lang="en-GB" dirty="0"/>
              <a:t>: Marks that the current set of changes is complete</a:t>
            </a:r>
            <a:r>
              <a:rPr lang="en-GB" dirty="0" smtClean="0"/>
              <a:t>.</a:t>
            </a:r>
            <a:endParaRPr lang="en-GB" dirty="0"/>
          </a:p>
        </p:txBody>
      </p:sp>
    </p:spTree>
    <p:extLst>
      <p:ext uri="{BB962C8B-B14F-4D97-AF65-F5344CB8AC3E}">
        <p14:creationId xmlns:p14="http://schemas.microsoft.com/office/powerpoint/2010/main" val="1380173549"/>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Experiment details</a:t>
            </a:r>
            <a:endParaRPr lang="en-GB" dirty="0"/>
          </a:p>
        </p:txBody>
      </p:sp>
      <p:sp>
        <p:nvSpPr>
          <p:cNvPr id="4" name="TextBox 3"/>
          <p:cNvSpPr txBox="1"/>
          <p:nvPr/>
        </p:nvSpPr>
        <p:spPr>
          <a:xfrm>
            <a:off x="395536" y="1844824"/>
            <a:ext cx="8496944" cy="4001095"/>
          </a:xfrm>
          <a:prstGeom prst="rect">
            <a:avLst/>
          </a:prstGeom>
          <a:noFill/>
        </p:spPr>
        <p:txBody>
          <a:bodyPr wrap="square" rtlCol="0">
            <a:spAutoFit/>
          </a:bodyPr>
          <a:lstStyle/>
          <a:p>
            <a:r>
              <a:rPr lang="en-GB" dirty="0"/>
              <a:t>You can change various experiment details with </a:t>
            </a:r>
            <a:r>
              <a:rPr lang="en-GB" dirty="0" smtClean="0"/>
              <a:t>one of the</a:t>
            </a:r>
            <a:r>
              <a:rPr lang="en-GB" i="1" dirty="0" smtClean="0"/>
              <a:t> “</a:t>
            </a:r>
            <a:r>
              <a:rPr lang="en-GB" dirty="0">
                <a:solidFill>
                  <a:schemeClr val="accent2"/>
                </a:solidFill>
                <a:latin typeface="Consolas" panose="020B0609020204030204" pitchFamily="49" charset="0"/>
                <a:cs typeface="Consolas" panose="020B0609020204030204" pitchFamily="49" charset="0"/>
              </a:rPr>
              <a:t>change</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a:t>
            </a:r>
            <a:r>
              <a:rPr lang="en-GB" dirty="0"/>
              <a:t> </a:t>
            </a:r>
            <a:r>
              <a:rPr lang="en-GB" dirty="0" smtClean="0"/>
              <a:t>functions:</a:t>
            </a:r>
          </a:p>
          <a:p>
            <a:pPr lvl="1"/>
            <a:endParaRPr lang="en-GB" i="1" dirty="0" smtClean="0"/>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g.change_user</a:t>
            </a:r>
            <a:r>
              <a:rPr lang="en-GB" dirty="0">
                <a:solidFill>
                  <a:schemeClr val="accent2"/>
                </a:solidFill>
                <a:latin typeface="Consolas" panose="020B0609020204030204" pitchFamily="49" charset="0"/>
                <a:cs typeface="Consolas" panose="020B0609020204030204" pitchFamily="49" charset="0"/>
              </a:rPr>
              <a:t>(“Adrian and John")</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g.change_rb</a:t>
            </a:r>
            <a:r>
              <a:rPr lang="en-GB" dirty="0">
                <a:solidFill>
                  <a:schemeClr val="accent2"/>
                </a:solidFill>
                <a:latin typeface="Consolas" panose="020B0609020204030204" pitchFamily="49" charset="0"/>
                <a:cs typeface="Consolas" panose="020B0609020204030204" pitchFamily="49" charset="0"/>
              </a:rPr>
              <a:t>(10)</a:t>
            </a:r>
          </a:p>
          <a:p>
            <a:pPr lvl="1"/>
            <a:endParaRPr lang="en-GB" i="1" dirty="0" smtClean="0"/>
          </a:p>
          <a:p>
            <a:r>
              <a:rPr lang="en-GB" sz="2000" i="1" dirty="0" smtClean="0">
                <a:solidFill>
                  <a:srgbClr val="00B050"/>
                </a:solidFill>
              </a:rPr>
              <a:t>What </a:t>
            </a:r>
            <a:r>
              <a:rPr lang="en-GB" sz="2000" i="1" dirty="0">
                <a:solidFill>
                  <a:srgbClr val="00B050"/>
                </a:solidFill>
              </a:rPr>
              <a:t>other “change” commands are there?</a:t>
            </a:r>
          </a:p>
          <a:p>
            <a:pPr lvl="1"/>
            <a:endParaRPr lang="en-GB" i="1" dirty="0" smtClean="0"/>
          </a:p>
          <a:p>
            <a:r>
              <a:rPr lang="en-GB" dirty="0" smtClean="0"/>
              <a:t>You can get properties using the equivalent </a:t>
            </a:r>
            <a:r>
              <a:rPr lang="en-GB" i="1" dirty="0" smtClean="0"/>
              <a:t>“</a:t>
            </a:r>
            <a:r>
              <a:rPr lang="en-GB" dirty="0">
                <a:solidFill>
                  <a:schemeClr val="accent2"/>
                </a:solidFill>
                <a:latin typeface="Consolas" panose="020B0609020204030204" pitchFamily="49" charset="0"/>
                <a:cs typeface="Consolas" panose="020B0609020204030204" pitchFamily="49" charset="0"/>
              </a:rPr>
              <a:t>get</a:t>
            </a:r>
            <a:r>
              <a:rPr lang="en-GB" dirty="0" smtClean="0">
                <a:solidFill>
                  <a:schemeClr val="accent2"/>
                </a:solidFill>
                <a:latin typeface="Consolas" panose="020B0609020204030204" pitchFamily="49" charset="0"/>
                <a:cs typeface="Consolas" panose="020B0609020204030204" pitchFamily="49" charset="0"/>
              </a:rPr>
              <a:t>_...</a:t>
            </a:r>
            <a:r>
              <a:rPr lang="en-GB" i="1" dirty="0" smtClean="0"/>
              <a:t>” </a:t>
            </a:r>
            <a:r>
              <a:rPr lang="en-GB" dirty="0" smtClean="0"/>
              <a:t>command:</a:t>
            </a:r>
          </a:p>
          <a:p>
            <a:pPr marL="285750" indent="-285750">
              <a:buFont typeface="Arial" panose="020B0604020202020204" pitchFamily="34" charset="0"/>
              <a:buChar char="•"/>
            </a:pPr>
            <a:endParaRPr lang="en-GB" dirty="0">
              <a:solidFill>
                <a:schemeClr val="accent2"/>
              </a:solidFill>
              <a:latin typeface="Consolas" panose="020B0609020204030204" pitchFamily="49" charset="0"/>
              <a:cs typeface="Consolas" panose="020B0609020204030204" pitchFamily="49" charset="0"/>
            </a:endParaRP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g.get_title</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g.get_user</a:t>
            </a:r>
            <a:r>
              <a:rPr lang="en-GB" dirty="0">
                <a:solidFill>
                  <a:schemeClr val="accent2"/>
                </a:solidFill>
                <a:latin typeface="Consolas" panose="020B0609020204030204" pitchFamily="49" charset="0"/>
                <a:cs typeface="Consolas" panose="020B0609020204030204" pitchFamily="49" charset="0"/>
              </a:rPr>
              <a:t>()</a:t>
            </a:r>
          </a:p>
          <a:p>
            <a:pPr marL="285750" indent="-285750">
              <a:buFont typeface="Arial" panose="020B0604020202020204" pitchFamily="34" charset="0"/>
              <a:buChar char="•"/>
            </a:pPr>
            <a:r>
              <a:rPr lang="en-GB" dirty="0" err="1">
                <a:solidFill>
                  <a:schemeClr val="accent2"/>
                </a:solidFill>
                <a:latin typeface="Consolas" panose="020B0609020204030204" pitchFamily="49" charset="0"/>
                <a:cs typeface="Consolas" panose="020B0609020204030204" pitchFamily="49" charset="0"/>
              </a:rPr>
              <a:t>g.get_rb</a:t>
            </a:r>
            <a:r>
              <a:rPr lang="en-GB" dirty="0">
                <a:solidFill>
                  <a:schemeClr val="accent2"/>
                </a:solidFill>
                <a:latin typeface="Consolas" panose="020B0609020204030204" pitchFamily="49" charset="0"/>
                <a:cs typeface="Consolas" panose="020B0609020204030204" pitchFamily="49" charset="0"/>
              </a:rPr>
              <a:t>()</a:t>
            </a:r>
          </a:p>
        </p:txBody>
      </p:sp>
    </p:spTree>
    <p:extLst>
      <p:ext uri="{BB962C8B-B14F-4D97-AF65-F5344CB8AC3E}">
        <p14:creationId xmlns:p14="http://schemas.microsoft.com/office/powerpoint/2010/main" val="110071150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4093428"/>
          </a:xfrm>
          <a:prstGeom prst="rect">
            <a:avLst/>
          </a:prstGeom>
          <a:noFill/>
        </p:spPr>
        <p:txBody>
          <a:bodyPr wrap="square" rtlCol="0">
            <a:spAutoFit/>
          </a:bodyPr>
          <a:lstStyle/>
          <a:p>
            <a:pPr marL="285750" indent="-285750">
              <a:buFont typeface="Arial" panose="020B0604020202020204" pitchFamily="34" charset="0"/>
              <a:buChar char="•"/>
            </a:pPr>
            <a:r>
              <a:rPr lang="en-GB" sz="2000" dirty="0" smtClean="0">
                <a:solidFill>
                  <a:srgbClr val="00B050"/>
                </a:solidFill>
              </a:rPr>
              <a:t>Change </a:t>
            </a:r>
            <a:r>
              <a:rPr lang="en-GB" sz="2000" dirty="0">
                <a:solidFill>
                  <a:srgbClr val="00B050"/>
                </a:solidFill>
              </a:rPr>
              <a:t>the title of the run to </a:t>
            </a:r>
            <a:r>
              <a:rPr lang="en-GB" sz="2000" b="1" dirty="0" smtClean="0">
                <a:solidFill>
                  <a:srgbClr val="00B050"/>
                </a:solidFill>
              </a:rPr>
              <a:t>Exercise 2</a:t>
            </a:r>
            <a:endParaRPr lang="en-GB" sz="2000" b="1" dirty="0">
              <a:solidFill>
                <a:srgbClr val="00B050"/>
              </a:solidFill>
            </a:endParaRPr>
          </a:p>
          <a:p>
            <a:pPr marL="285750" indent="-285750">
              <a:buFont typeface="Arial" panose="020B0604020202020204" pitchFamily="34" charset="0"/>
              <a:buChar char="•"/>
            </a:pPr>
            <a:r>
              <a:rPr lang="en-GB" sz="2000" dirty="0">
                <a:solidFill>
                  <a:srgbClr val="00B050"/>
                </a:solidFill>
              </a:rPr>
              <a:t>Start a </a:t>
            </a:r>
            <a:r>
              <a:rPr lang="en-GB" sz="2000" dirty="0" smtClean="0">
                <a:solidFill>
                  <a:srgbClr val="00B050"/>
                </a:solidFill>
              </a:rPr>
              <a:t>run</a:t>
            </a:r>
          </a:p>
          <a:p>
            <a:pPr marL="285750" indent="-285750">
              <a:buFont typeface="Arial" panose="020B0604020202020204" pitchFamily="34" charset="0"/>
              <a:buChar char="•"/>
            </a:pPr>
            <a:r>
              <a:rPr lang="en-GB" sz="2000" dirty="0" smtClean="0">
                <a:solidFill>
                  <a:srgbClr val="00B050"/>
                </a:solidFill>
              </a:rPr>
              <a:t>Wait </a:t>
            </a:r>
            <a:r>
              <a:rPr lang="en-GB" sz="2000" dirty="0">
                <a:solidFill>
                  <a:srgbClr val="00B050"/>
                </a:solidFill>
              </a:rPr>
              <a:t>for 1 </a:t>
            </a:r>
            <a:r>
              <a:rPr lang="en-GB" sz="2000" dirty="0" err="1">
                <a:solidFill>
                  <a:srgbClr val="00B050"/>
                </a:solidFill>
              </a:rPr>
              <a:t>uamps</a:t>
            </a:r>
            <a:r>
              <a:rPr lang="en-GB" sz="2000" dirty="0">
                <a:solidFill>
                  <a:srgbClr val="00B050"/>
                </a:solidFill>
              </a:rPr>
              <a:t> (maximum wait 10 seconds) before pausing</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5, with a high limit of 10, a low limit of 1 and put it under run control</a:t>
            </a:r>
          </a:p>
          <a:p>
            <a:pPr marL="285750" indent="-285750">
              <a:buFont typeface="Arial" panose="020B0604020202020204" pitchFamily="34" charset="0"/>
              <a:buChar char="•"/>
            </a:pPr>
            <a:r>
              <a:rPr lang="en-GB" sz="2000" dirty="0">
                <a:solidFill>
                  <a:srgbClr val="00B050"/>
                </a:solidFill>
              </a:rPr>
              <a:t>Resume the run</a:t>
            </a:r>
          </a:p>
          <a:p>
            <a:pPr marL="285750" indent="-285750">
              <a:buFont typeface="Arial" panose="020B0604020202020204" pitchFamily="34" charset="0"/>
              <a:buChar char="•"/>
            </a:pPr>
            <a:r>
              <a:rPr lang="en-GB" sz="2000" dirty="0">
                <a:solidFill>
                  <a:srgbClr val="00B050"/>
                </a:solidFill>
              </a:rPr>
              <a:t>Set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to 20 and confirm (using </a:t>
            </a:r>
            <a:r>
              <a:rPr lang="en-GB" sz="2000" dirty="0" err="1">
                <a:solidFill>
                  <a:srgbClr val="00B050"/>
                </a:solidFill>
              </a:rPr>
              <a:t>genie_python</a:t>
            </a:r>
            <a:r>
              <a:rPr lang="en-GB" sz="2000" dirty="0">
                <a:solidFill>
                  <a:srgbClr val="00B050"/>
                </a:solidFill>
              </a:rPr>
              <a:t>) that the instrument has entered a waiting state</a:t>
            </a:r>
          </a:p>
          <a:p>
            <a:pPr marL="285750" indent="-285750">
              <a:buFont typeface="Arial" panose="020B0604020202020204" pitchFamily="34" charset="0"/>
              <a:buChar char="•"/>
            </a:pPr>
            <a:r>
              <a:rPr lang="en-GB" sz="2000" dirty="0">
                <a:solidFill>
                  <a:srgbClr val="00B050"/>
                </a:solidFill>
              </a:rPr>
              <a:t>Decrease the value of </a:t>
            </a:r>
            <a:r>
              <a:rPr lang="en-GB" sz="2000" b="1" dirty="0" smtClean="0">
                <a:solidFill>
                  <a:srgbClr val="00B050"/>
                </a:solidFill>
              </a:rPr>
              <a:t>MY_BLOCK</a:t>
            </a:r>
            <a:r>
              <a:rPr lang="en-GB" sz="2000" dirty="0" smtClean="0">
                <a:solidFill>
                  <a:srgbClr val="00B050"/>
                </a:solidFill>
              </a:rPr>
              <a:t> </a:t>
            </a:r>
            <a:r>
              <a:rPr lang="en-GB" sz="2000" dirty="0">
                <a:solidFill>
                  <a:srgbClr val="00B050"/>
                </a:solidFill>
              </a:rPr>
              <a:t>down in steps of 1 until it reaches 10. Wait for 1 second between steps. Notice how the run state changes back to running when the block value drops below 10.</a:t>
            </a:r>
          </a:p>
          <a:p>
            <a:pPr marL="285750" indent="-285750">
              <a:buFont typeface="Arial" panose="020B0604020202020204" pitchFamily="34" charset="0"/>
              <a:buChar char="•"/>
            </a:pPr>
            <a:r>
              <a:rPr lang="en-GB" sz="2000" dirty="0">
                <a:solidFill>
                  <a:srgbClr val="00B050"/>
                </a:solidFill>
              </a:rPr>
              <a:t>End the </a:t>
            </a:r>
            <a:r>
              <a:rPr lang="en-GB" sz="2000" dirty="0" smtClean="0">
                <a:solidFill>
                  <a:srgbClr val="00B050"/>
                </a:solidFill>
              </a:rPr>
              <a:t>run</a:t>
            </a:r>
          </a:p>
          <a:p>
            <a:r>
              <a:rPr lang="en-GB" sz="2000" i="1" dirty="0" smtClean="0">
                <a:solidFill>
                  <a:srgbClr val="00B050"/>
                </a:solidFill>
              </a:rPr>
              <a:t>[20 minutes]</a:t>
            </a:r>
            <a:endParaRPr lang="en-GB" sz="2000" i="1" dirty="0">
              <a:solidFill>
                <a:srgbClr val="00B050"/>
              </a:solidFill>
            </a:endParaRPr>
          </a:p>
        </p:txBody>
      </p:sp>
    </p:spTree>
    <p:extLst>
      <p:ext uri="{BB962C8B-B14F-4D97-AF65-F5344CB8AC3E}">
        <p14:creationId xmlns:p14="http://schemas.microsoft.com/office/powerpoint/2010/main" val="2754241730"/>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Create</a:t>
            </a:r>
            <a:endParaRPr lang="en-GB" dirty="0">
              <a:solidFill>
                <a:srgbClr val="00B050"/>
              </a:solidFill>
            </a:endParaRPr>
          </a:p>
        </p:txBody>
      </p:sp>
      <p:sp>
        <p:nvSpPr>
          <p:cNvPr id="4" name="TextBox 3"/>
          <p:cNvSpPr txBox="1"/>
          <p:nvPr/>
        </p:nvSpPr>
        <p:spPr>
          <a:xfrm>
            <a:off x="395536" y="1844824"/>
            <a:ext cx="8496944" cy="4801314"/>
          </a:xfrm>
          <a:prstGeom prst="rect">
            <a:avLst/>
          </a:prstGeom>
          <a:noFill/>
        </p:spPr>
        <p:txBody>
          <a:bodyPr wrap="square" rtlCol="0">
            <a:spAutoFit/>
          </a:bodyPr>
          <a:lstStyle/>
          <a:p>
            <a:pPr marL="342900" indent="-342900">
              <a:buFont typeface="Arial" panose="020B0604020202020204" pitchFamily="34" charset="0"/>
              <a:buChar char="•"/>
            </a:pPr>
            <a:r>
              <a:rPr lang="en-GB" dirty="0"/>
              <a:t>Python scripts have the extension .</a:t>
            </a:r>
            <a:r>
              <a:rPr lang="en-GB" dirty="0" err="1"/>
              <a:t>py</a:t>
            </a:r>
            <a:r>
              <a:rPr lang="en-GB" dirty="0"/>
              <a:t>. </a:t>
            </a:r>
            <a:endParaRPr lang="en-GB" dirty="0" smtClean="0"/>
          </a:p>
          <a:p>
            <a:pPr marL="342900" indent="-342900">
              <a:buFont typeface="Arial" panose="020B0604020202020204" pitchFamily="34" charset="0"/>
              <a:buChar char="•"/>
            </a:pPr>
            <a:r>
              <a:rPr lang="en-GB" dirty="0" smtClean="0"/>
              <a:t>Many editors available. We like Notepad++</a:t>
            </a:r>
            <a:endParaRPr lang="en-GB" dirty="0"/>
          </a:p>
          <a:p>
            <a:pPr marL="342900" indent="-342900">
              <a:buFont typeface="Arial" panose="020B0604020202020204" pitchFamily="34" charset="0"/>
              <a:buChar char="•"/>
            </a:pPr>
            <a:r>
              <a:rPr lang="en-GB" dirty="0" smtClean="0"/>
              <a:t>Two types of script:</a:t>
            </a:r>
          </a:p>
          <a:p>
            <a:pPr marL="800100" lvl="1" indent="-342900">
              <a:buFont typeface="Arial" panose="020B0604020202020204" pitchFamily="34" charset="0"/>
              <a:buChar char="•"/>
            </a:pPr>
            <a:r>
              <a:rPr lang="en-GB" b="1" dirty="0" smtClean="0"/>
              <a:t>Instrument </a:t>
            </a:r>
            <a:r>
              <a:rPr lang="en-GB" b="1" dirty="0"/>
              <a:t>scripts</a:t>
            </a:r>
            <a:r>
              <a:rPr lang="en-GB" dirty="0"/>
              <a:t>. </a:t>
            </a:r>
            <a:r>
              <a:rPr lang="en-GB" dirty="0" smtClean="0"/>
              <a:t>Aimed </a:t>
            </a:r>
            <a:r>
              <a:rPr lang="en-GB" dirty="0"/>
              <a:t>at instrument scientists, or </a:t>
            </a:r>
            <a:r>
              <a:rPr lang="en-GB" dirty="0" smtClean="0"/>
              <a:t>an instrument-specific functions that </a:t>
            </a:r>
            <a:r>
              <a:rPr lang="en-GB" dirty="0"/>
              <a:t>multiple users may wish to </a:t>
            </a:r>
            <a:r>
              <a:rPr lang="en-GB" dirty="0" smtClean="0"/>
              <a:t>access.</a:t>
            </a:r>
          </a:p>
          <a:p>
            <a:pPr marL="800100" lvl="1" indent="-342900">
              <a:buFont typeface="Arial" panose="020B0604020202020204" pitchFamily="34" charset="0"/>
              <a:buChar char="•"/>
            </a:pPr>
            <a:r>
              <a:rPr lang="en-GB" b="1" dirty="0" smtClean="0"/>
              <a:t>User </a:t>
            </a:r>
            <a:r>
              <a:rPr lang="en-GB" b="1" dirty="0"/>
              <a:t>scripts</a:t>
            </a:r>
            <a:r>
              <a:rPr lang="en-GB" dirty="0"/>
              <a:t>. </a:t>
            </a:r>
            <a:r>
              <a:rPr lang="en-GB" dirty="0" smtClean="0"/>
              <a:t>Specific </a:t>
            </a:r>
            <a:r>
              <a:rPr lang="en-GB" dirty="0"/>
              <a:t>users need for particular experiments</a:t>
            </a:r>
            <a:r>
              <a:rPr lang="en-GB" dirty="0" smtClean="0"/>
              <a:t>.</a:t>
            </a:r>
          </a:p>
          <a:p>
            <a:pPr marL="342900" indent="-342900">
              <a:buFont typeface="Arial" panose="020B0604020202020204" pitchFamily="34" charset="0"/>
              <a:buChar char="•"/>
            </a:pPr>
            <a:r>
              <a:rPr lang="en-GB" dirty="0" smtClean="0"/>
              <a:t>IBEX </a:t>
            </a:r>
            <a:r>
              <a:rPr lang="en-GB" dirty="0"/>
              <a:t>puts all </a:t>
            </a:r>
            <a:r>
              <a:rPr lang="en-GB" b="1" dirty="0" smtClean="0"/>
              <a:t>Instrument </a:t>
            </a:r>
            <a:r>
              <a:rPr lang="en-GB" b="1" dirty="0"/>
              <a:t>scripts</a:t>
            </a:r>
            <a:r>
              <a:rPr lang="en-GB" dirty="0"/>
              <a:t> under version control</a:t>
            </a:r>
            <a:r>
              <a:rPr lang="en-GB" dirty="0" smtClean="0"/>
              <a:t>.</a:t>
            </a:r>
            <a:endParaRPr lang="en-GB" dirty="0"/>
          </a:p>
          <a:p>
            <a:pPr marL="342900" indent="-342900">
              <a:buFont typeface="Arial" panose="020B0604020202020204" pitchFamily="34" charset="0"/>
              <a:buChar char="•"/>
            </a:pPr>
            <a:r>
              <a:rPr lang="en-GB" dirty="0"/>
              <a:t>Instrument </a:t>
            </a:r>
            <a:r>
              <a:rPr lang="en-GB" dirty="0" smtClean="0"/>
              <a:t>scripts are in:</a:t>
            </a:r>
            <a:r>
              <a:rPr lang="en-GB" dirty="0"/>
              <a:t> </a:t>
            </a:r>
            <a:endParaRPr lang="en-GB" dirty="0" smtClean="0"/>
          </a:p>
          <a:p>
            <a:pPr marL="800100" lvl="1" indent="-342900">
              <a:buFont typeface="Arial" panose="020B0604020202020204" pitchFamily="34" charset="0"/>
              <a:buChar char="•"/>
            </a:pPr>
            <a:r>
              <a:rPr lang="en-GB" dirty="0" smtClean="0"/>
              <a:t>C</a:t>
            </a:r>
            <a:r>
              <a:rPr lang="en-GB" dirty="0"/>
              <a:t>:\Instrument\Settings\config\NDX[Instrument name]\Python\</a:t>
            </a:r>
            <a:r>
              <a:rPr lang="en-GB" dirty="0" err="1"/>
              <a:t>inst</a:t>
            </a:r>
            <a:endParaRPr lang="en-GB" dirty="0"/>
          </a:p>
          <a:p>
            <a:pPr marL="342900" indent="-342900">
              <a:buFont typeface="Arial" panose="020B0604020202020204" pitchFamily="34" charset="0"/>
              <a:buChar char="•"/>
            </a:pPr>
            <a:r>
              <a:rPr lang="en-GB" dirty="0"/>
              <a:t>User scripts are </a:t>
            </a:r>
            <a:r>
              <a:rPr lang="en-GB" dirty="0" smtClean="0"/>
              <a:t>in</a:t>
            </a:r>
            <a:r>
              <a:rPr lang="en-GB" dirty="0"/>
              <a:t>: </a:t>
            </a:r>
            <a:endParaRPr lang="en-GB" dirty="0" smtClean="0"/>
          </a:p>
          <a:p>
            <a:pPr marL="800100" lvl="1" indent="-342900">
              <a:buFont typeface="Arial" panose="020B0604020202020204" pitchFamily="34" charset="0"/>
              <a:buChar char="•"/>
            </a:pPr>
            <a:r>
              <a:rPr lang="en-GB" dirty="0" smtClean="0"/>
              <a:t>C</a:t>
            </a:r>
            <a:r>
              <a:rPr lang="en-GB" dirty="0"/>
              <a:t>:\</a:t>
            </a:r>
            <a:r>
              <a:rPr lang="en-GB" dirty="0" smtClean="0"/>
              <a:t>scripts</a:t>
            </a:r>
          </a:p>
          <a:p>
            <a:endParaRPr lang="en-GB" dirty="0" smtClean="0">
              <a:solidFill>
                <a:srgbClr val="00B050"/>
              </a:solidFill>
            </a:endParaRPr>
          </a:p>
          <a:p>
            <a:r>
              <a:rPr lang="en-GB" dirty="0" smtClean="0">
                <a:solidFill>
                  <a:srgbClr val="00B050"/>
                </a:solidFill>
              </a:rPr>
              <a:t>Create </a:t>
            </a:r>
            <a:r>
              <a:rPr lang="en-GB" dirty="0">
                <a:solidFill>
                  <a:srgbClr val="00B050"/>
                </a:solidFill>
              </a:rPr>
              <a:t>two empty scripts:</a:t>
            </a:r>
          </a:p>
          <a:p>
            <a:pPr marL="342900" indent="-342900">
              <a:buFont typeface="Arial" panose="020B0604020202020204" pitchFamily="34" charset="0"/>
              <a:buChar char="•"/>
            </a:pPr>
            <a:r>
              <a:rPr lang="en-GB" dirty="0">
                <a:solidFill>
                  <a:srgbClr val="00B050"/>
                </a:solidFill>
              </a:rPr>
              <a:t>An </a:t>
            </a:r>
            <a:r>
              <a:rPr lang="en-GB" b="1" dirty="0">
                <a:solidFill>
                  <a:srgbClr val="00B050"/>
                </a:solidFill>
              </a:rPr>
              <a:t>instrument</a:t>
            </a:r>
            <a:r>
              <a:rPr lang="en-GB" dirty="0">
                <a:solidFill>
                  <a:srgbClr val="00B050"/>
                </a:solidFill>
              </a:rPr>
              <a:t> script called set_up_instrument.py</a:t>
            </a:r>
          </a:p>
          <a:p>
            <a:pPr marL="342900" indent="-342900">
              <a:buFont typeface="Arial" panose="020B0604020202020204" pitchFamily="34" charset="0"/>
              <a:buChar char="•"/>
            </a:pPr>
            <a:r>
              <a:rPr lang="en-GB" dirty="0">
                <a:solidFill>
                  <a:srgbClr val="00B050"/>
                </a:solidFill>
              </a:rPr>
              <a:t>A </a:t>
            </a:r>
            <a:r>
              <a:rPr lang="en-GB" b="1" dirty="0">
                <a:solidFill>
                  <a:srgbClr val="00B050"/>
                </a:solidFill>
              </a:rPr>
              <a:t>user</a:t>
            </a:r>
            <a:r>
              <a:rPr lang="en-GB" dirty="0">
                <a:solidFill>
                  <a:srgbClr val="00B050"/>
                </a:solidFill>
              </a:rPr>
              <a:t> script called </a:t>
            </a:r>
            <a:r>
              <a:rPr lang="en-GB" dirty="0" smtClean="0">
                <a:solidFill>
                  <a:srgbClr val="00B050"/>
                </a:solidFill>
              </a:rPr>
              <a:t>run_my_experiment.py</a:t>
            </a:r>
          </a:p>
          <a:p>
            <a:r>
              <a:rPr lang="en-GB" i="1" dirty="0" smtClean="0">
                <a:solidFill>
                  <a:srgbClr val="00B050"/>
                </a:solidFill>
              </a:rPr>
              <a:t>[5 minutes]</a:t>
            </a:r>
            <a:endParaRPr lang="en-GB" i="1" dirty="0">
              <a:solidFill>
                <a:srgbClr val="00B050"/>
              </a:solidFill>
            </a:endParaRPr>
          </a:p>
          <a:p>
            <a:pPr marL="800100" lvl="1" indent="-342900">
              <a:buFont typeface="Arial" panose="020B0604020202020204" pitchFamily="34" charset="0"/>
              <a:buChar char="•"/>
            </a:pPr>
            <a:endParaRPr lang="en-GB" dirty="0"/>
          </a:p>
        </p:txBody>
      </p:sp>
    </p:spTree>
    <p:extLst>
      <p:ext uri="{BB962C8B-B14F-4D97-AF65-F5344CB8AC3E}">
        <p14:creationId xmlns:p14="http://schemas.microsoft.com/office/powerpoint/2010/main" val="730955884"/>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Write</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285750" indent="-285750">
              <a:buFont typeface="Arial" panose="020B0604020202020204" pitchFamily="34" charset="0"/>
              <a:buChar char="•"/>
            </a:pPr>
            <a:r>
              <a:rPr lang="en-GB" sz="1600" dirty="0" smtClean="0"/>
              <a:t>Scripts can </a:t>
            </a:r>
            <a:r>
              <a:rPr lang="en-GB" sz="1600" dirty="0"/>
              <a:t>use any Python and </a:t>
            </a:r>
            <a:r>
              <a:rPr lang="en-GB" sz="1600" i="1" dirty="0" err="1"/>
              <a:t>genie_python</a:t>
            </a:r>
            <a:r>
              <a:rPr lang="en-GB" sz="1600" dirty="0"/>
              <a:t> functionality that you've already learnt.</a:t>
            </a:r>
          </a:p>
          <a:p>
            <a:pPr marL="285750" indent="-285750">
              <a:buFont typeface="Arial" panose="020B0604020202020204" pitchFamily="34" charset="0"/>
              <a:buChar char="•"/>
            </a:pPr>
            <a:r>
              <a:rPr lang="en-GB" sz="1600" dirty="0" smtClean="0"/>
              <a:t>We recommend </a:t>
            </a:r>
            <a:r>
              <a:rPr lang="en-GB" sz="1600" dirty="0"/>
              <a:t>all executable code within a script should be contained within functions and classes. For example</a:t>
            </a:r>
            <a:r>
              <a:rPr lang="en-GB" sz="1600" dirty="0" smtClean="0"/>
              <a:t>:</a:t>
            </a:r>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endParaRPr lang="en-GB" sz="1600" dirty="0" smtClean="0"/>
          </a:p>
          <a:p>
            <a:pPr marL="285750" indent="-285750">
              <a:buFont typeface="Arial" panose="020B0604020202020204" pitchFamily="34" charset="0"/>
              <a:buChar char="•"/>
            </a:pPr>
            <a:endParaRPr lang="en-GB" sz="1600" dirty="0"/>
          </a:p>
          <a:p>
            <a:pPr marL="285750" indent="-285750">
              <a:buFont typeface="Arial" panose="020B0604020202020204" pitchFamily="34" charset="0"/>
              <a:buChar char="•"/>
            </a:pPr>
            <a:r>
              <a:rPr lang="en-GB" sz="1600" dirty="0" smtClean="0"/>
              <a:t>Instrument scripts should start with </a:t>
            </a:r>
            <a:r>
              <a:rPr lang="en-GB" sz="1600" b="1" dirty="0" smtClean="0"/>
              <a:t>from </a:t>
            </a:r>
            <a:r>
              <a:rPr lang="en-GB" sz="1600" b="1" dirty="0" err="1" smtClean="0"/>
              <a:t>genie_python</a:t>
            </a:r>
            <a:r>
              <a:rPr lang="en-GB" sz="1600" b="1" dirty="0" smtClean="0"/>
              <a:t> import genie as g</a:t>
            </a:r>
          </a:p>
          <a:p>
            <a:pPr marL="285750" indent="-285750">
              <a:buFont typeface="Arial" panose="020B0604020202020204" pitchFamily="34" charset="0"/>
              <a:buChar char="•"/>
            </a:pPr>
            <a:r>
              <a:rPr lang="en-GB" sz="1600" dirty="0" smtClean="0">
                <a:solidFill>
                  <a:srgbClr val="00B050"/>
                </a:solidFill>
              </a:rPr>
              <a:t>Update </a:t>
            </a:r>
            <a:r>
              <a:rPr lang="en-GB" sz="1600" dirty="0">
                <a:solidFill>
                  <a:srgbClr val="00B050"/>
                </a:solidFill>
              </a:rPr>
              <a:t>your instrument script, set_up_instrument.py, so that it contains a single function</a:t>
            </a:r>
          </a:p>
          <a:p>
            <a:pPr marL="742950" lvl="1" indent="-285750">
              <a:buFont typeface="Arial" panose="020B0604020202020204" pitchFamily="34" charset="0"/>
              <a:buChar char="•"/>
            </a:pPr>
            <a:r>
              <a:rPr lang="en-GB" sz="1600" dirty="0">
                <a:solidFill>
                  <a:srgbClr val="00B050"/>
                </a:solidFill>
              </a:rPr>
              <a:t>The function should be called "</a:t>
            </a:r>
            <a:r>
              <a:rPr lang="en-GB" sz="1600" dirty="0" err="1">
                <a:solidFill>
                  <a:srgbClr val="00B050"/>
                </a:solidFill>
              </a:rPr>
              <a:t>set_up_instrument</a:t>
            </a:r>
            <a:r>
              <a:rPr lang="en-GB" sz="1600" dirty="0">
                <a:solidFill>
                  <a:srgbClr val="00B050"/>
                </a:solidFill>
              </a:rPr>
              <a:t>"</a:t>
            </a:r>
          </a:p>
          <a:p>
            <a:pPr marL="742950" lvl="1" indent="-285750">
              <a:buFont typeface="Arial" panose="020B0604020202020204" pitchFamily="34" charset="0"/>
              <a:buChar char="•"/>
            </a:pPr>
            <a:r>
              <a:rPr lang="en-GB" sz="1600" dirty="0">
                <a:solidFill>
                  <a:srgbClr val="00B050"/>
                </a:solidFill>
              </a:rPr>
              <a:t>It should set the title to "My experiment"</a:t>
            </a:r>
          </a:p>
          <a:p>
            <a:pPr marL="742950" lvl="1" indent="-285750">
              <a:buFont typeface="Arial" panose="020B0604020202020204" pitchFamily="34" charset="0"/>
              <a:buChar char="•"/>
            </a:pPr>
            <a:r>
              <a:rPr lang="en-GB" sz="1600" dirty="0">
                <a:solidFill>
                  <a:srgbClr val="00B050"/>
                </a:solidFill>
              </a:rPr>
              <a:t>It should set the username to your name</a:t>
            </a:r>
          </a:p>
          <a:p>
            <a:pPr marL="285750" indent="-285750">
              <a:buFont typeface="Arial" panose="020B0604020202020204" pitchFamily="34" charset="0"/>
              <a:buChar char="•"/>
            </a:pPr>
            <a:r>
              <a:rPr lang="en-GB" sz="1600" dirty="0">
                <a:solidFill>
                  <a:srgbClr val="00B050"/>
                </a:solidFill>
              </a:rPr>
              <a:t>Update your user script, run_my_experiment.py which contains a function that does the following</a:t>
            </a:r>
          </a:p>
          <a:p>
            <a:pPr marL="742950" lvl="1" indent="-285750">
              <a:buFont typeface="Arial" panose="020B0604020202020204" pitchFamily="34" charset="0"/>
              <a:buChar char="•"/>
            </a:pPr>
            <a:r>
              <a:rPr lang="en-GB" sz="1600" dirty="0">
                <a:solidFill>
                  <a:srgbClr val="00B050"/>
                </a:solidFill>
              </a:rPr>
              <a:t>Begins the run</a:t>
            </a:r>
          </a:p>
          <a:p>
            <a:pPr marL="742950" lvl="1" indent="-285750">
              <a:buFont typeface="Arial" panose="020B0604020202020204" pitchFamily="34" charset="0"/>
              <a:buChar char="•"/>
            </a:pPr>
            <a:r>
              <a:rPr lang="en-GB" sz="1600" dirty="0">
                <a:solidFill>
                  <a:srgbClr val="00B050"/>
                </a:solidFill>
              </a:rPr>
              <a:t>Prints the current </a:t>
            </a:r>
            <a:r>
              <a:rPr lang="en-GB" sz="1600" dirty="0" err="1">
                <a:solidFill>
                  <a:srgbClr val="00B050"/>
                </a:solidFill>
              </a:rPr>
              <a:t>uamps</a:t>
            </a:r>
            <a:r>
              <a:rPr lang="en-GB" sz="1600" dirty="0">
                <a:solidFill>
                  <a:srgbClr val="00B050"/>
                </a:solidFill>
              </a:rPr>
              <a:t> for the current period over 10 seconds at 1 second intervals</a:t>
            </a:r>
          </a:p>
          <a:p>
            <a:pPr marL="742950" lvl="1" indent="-285750">
              <a:buFont typeface="Arial" panose="020B0604020202020204" pitchFamily="34" charset="0"/>
              <a:buChar char="•"/>
            </a:pPr>
            <a:r>
              <a:rPr lang="en-GB" sz="1600" dirty="0">
                <a:solidFill>
                  <a:srgbClr val="00B050"/>
                </a:solidFill>
              </a:rPr>
              <a:t>Ends the </a:t>
            </a:r>
            <a:r>
              <a:rPr lang="en-GB" sz="1600" dirty="0" smtClean="0">
                <a:solidFill>
                  <a:srgbClr val="00B050"/>
                </a:solidFill>
              </a:rPr>
              <a:t>run</a:t>
            </a:r>
            <a:endParaRPr lang="en-GB" sz="1600" dirty="0">
              <a:solidFill>
                <a:srgbClr val="00B050"/>
              </a:solidFill>
            </a:endParaRPr>
          </a:p>
          <a:p>
            <a:r>
              <a:rPr lang="en-GB" sz="1600" i="1" dirty="0" smtClean="0">
                <a:solidFill>
                  <a:srgbClr val="00B050"/>
                </a:solidFill>
              </a:rPr>
              <a:t>[15 minutes]</a:t>
            </a:r>
            <a:endParaRPr lang="en-GB" sz="1600" i="1" dirty="0">
              <a:solidFill>
                <a:srgbClr val="00B050"/>
              </a:solidFill>
            </a:endParaRPr>
          </a:p>
        </p:txBody>
      </p:sp>
      <p:pic>
        <p:nvPicPr>
          <p:cNvPr id="307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49796" y="2701300"/>
            <a:ext cx="8388424" cy="62710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07563875"/>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Load</a:t>
            </a:r>
            <a:endParaRPr lang="en-GB" dirty="0">
              <a:solidFill>
                <a:srgbClr val="00B050"/>
              </a:solidFill>
            </a:endParaRPr>
          </a:p>
        </p:txBody>
      </p:sp>
      <p:sp>
        <p:nvSpPr>
          <p:cNvPr id="4" name="TextBox 3"/>
          <p:cNvSpPr txBox="1"/>
          <p:nvPr/>
        </p:nvSpPr>
        <p:spPr>
          <a:xfrm>
            <a:off x="395536" y="1844824"/>
            <a:ext cx="8496944" cy="3046988"/>
          </a:xfrm>
          <a:prstGeom prst="rect">
            <a:avLst/>
          </a:prstGeom>
          <a:noFill/>
        </p:spPr>
        <p:txBody>
          <a:bodyPr wrap="square" rtlCol="0">
            <a:spAutoFit/>
          </a:bodyPr>
          <a:lstStyle/>
          <a:p>
            <a:pPr marL="285750" indent="-285750">
              <a:buFont typeface="Arial" panose="020B0604020202020204" pitchFamily="34" charset="0"/>
              <a:buChar char="•"/>
            </a:pPr>
            <a:r>
              <a:rPr lang="en-GB" sz="2400" b="1" dirty="0" smtClean="0"/>
              <a:t>Instrument </a:t>
            </a:r>
            <a:r>
              <a:rPr lang="en-GB" sz="2400" b="1" dirty="0"/>
              <a:t>scripts</a:t>
            </a:r>
            <a:r>
              <a:rPr lang="en-GB" sz="2400" dirty="0"/>
              <a:t> are loaded automatically when you open the scripting perspective</a:t>
            </a:r>
          </a:p>
          <a:p>
            <a:pPr marL="285750" indent="-285750">
              <a:buFont typeface="Arial" panose="020B0604020202020204" pitchFamily="34" charset="0"/>
              <a:buChar char="•"/>
            </a:pPr>
            <a:r>
              <a:rPr lang="en-GB" sz="2400" b="1" dirty="0"/>
              <a:t>User scripts</a:t>
            </a:r>
            <a:r>
              <a:rPr lang="en-GB" sz="2400" dirty="0"/>
              <a:t> can be loaded by using the </a:t>
            </a:r>
            <a:r>
              <a:rPr lang="en-GB" sz="2400" dirty="0" err="1">
                <a:solidFill>
                  <a:schemeClr val="accent2"/>
                </a:solidFill>
                <a:latin typeface="Consolas" panose="020B0609020204030204" pitchFamily="49" charset="0"/>
                <a:cs typeface="Consolas" panose="020B0609020204030204" pitchFamily="49" charset="0"/>
              </a:rPr>
              <a:t>load_script</a:t>
            </a:r>
            <a:r>
              <a:rPr lang="en-GB" sz="2400" dirty="0">
                <a:solidFill>
                  <a:schemeClr val="accent2"/>
                </a:solidFill>
                <a:latin typeface="Consolas" panose="020B0609020204030204" pitchFamily="49" charset="0"/>
                <a:cs typeface="Consolas" panose="020B0609020204030204" pitchFamily="49" charset="0"/>
              </a:rPr>
              <a:t> </a:t>
            </a:r>
            <a:r>
              <a:rPr lang="en-GB" sz="2400" dirty="0" smtClean="0"/>
              <a:t>function, e.g.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('C:\script\my_script.py')</a:t>
            </a:r>
          </a:p>
          <a:p>
            <a:pPr marL="285750" indent="-285750">
              <a:buFont typeface="Arial" panose="020B0604020202020204" pitchFamily="34" charset="0"/>
              <a:buChar char="•"/>
            </a:pPr>
            <a:endParaRPr lang="en-GB" sz="2400" i="1" dirty="0"/>
          </a:p>
          <a:p>
            <a:pPr marL="285750" indent="-285750">
              <a:buFont typeface="Arial" panose="020B0604020202020204" pitchFamily="34" charset="0"/>
              <a:buChar char="•"/>
            </a:pPr>
            <a:r>
              <a:rPr lang="en-GB" sz="2400" dirty="0" smtClean="0">
                <a:solidFill>
                  <a:srgbClr val="00B050"/>
                </a:solidFill>
              </a:rPr>
              <a:t>Load </a:t>
            </a:r>
            <a:r>
              <a:rPr lang="en-GB" sz="2400" dirty="0">
                <a:solidFill>
                  <a:srgbClr val="00B050"/>
                </a:solidFill>
              </a:rPr>
              <a:t>your user script </a:t>
            </a:r>
            <a:r>
              <a:rPr lang="en-GB" sz="2400" i="1" dirty="0" smtClean="0">
                <a:solidFill>
                  <a:srgbClr val="00B050"/>
                </a:solidFill>
              </a:rPr>
              <a:t>run_my_experiment.py</a:t>
            </a:r>
          </a:p>
          <a:p>
            <a:r>
              <a:rPr lang="en-GB" sz="2400" i="1" dirty="0" smtClean="0">
                <a:solidFill>
                  <a:srgbClr val="00B050"/>
                </a:solidFill>
              </a:rPr>
              <a:t>[2 minutes]</a:t>
            </a:r>
            <a:endParaRPr lang="en-GB" sz="2400" i="1" dirty="0">
              <a:solidFill>
                <a:srgbClr val="00B050"/>
              </a:solidFill>
            </a:endParaRPr>
          </a:p>
        </p:txBody>
      </p:sp>
    </p:spTree>
    <p:extLst>
      <p:ext uri="{BB962C8B-B14F-4D97-AF65-F5344CB8AC3E}">
        <p14:creationId xmlns:p14="http://schemas.microsoft.com/office/powerpoint/2010/main" val="19612423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t>I</a:t>
            </a:r>
            <a:r>
              <a:rPr lang="en-GB" sz="2400" dirty="0" smtClean="0"/>
              <a:t>nstrument script functions can be called with </a:t>
            </a:r>
            <a:r>
              <a:rPr lang="en-GB" sz="2400" dirty="0">
                <a:solidFill>
                  <a:schemeClr val="accent2"/>
                </a:solidFill>
                <a:latin typeface="Consolas" panose="020B0609020204030204" pitchFamily="49" charset="0"/>
                <a:cs typeface="Consolas" panose="020B0609020204030204" pitchFamily="49" charset="0"/>
              </a:rPr>
              <a:t>inst.[</a:t>
            </a:r>
            <a:r>
              <a:rPr lang="en-GB" sz="2400" dirty="0" err="1">
                <a:solidFill>
                  <a:schemeClr val="accent2"/>
                </a:solidFill>
                <a:latin typeface="Consolas" panose="020B0609020204030204" pitchFamily="49" charset="0"/>
                <a:cs typeface="Consolas" panose="020B0609020204030204" pitchFamily="49" charset="0"/>
              </a:rPr>
              <a:t>function_name</a:t>
            </a:r>
            <a:r>
              <a:rPr lang="en-GB" sz="2400" dirty="0">
                <a:solidFill>
                  <a:schemeClr val="accent2"/>
                </a:solidFill>
                <a:latin typeface="Consolas" panose="020B0609020204030204" pitchFamily="49" charset="0"/>
                <a:cs typeface="Consolas" panose="020B0609020204030204" pitchFamily="49" charset="0"/>
              </a:rPr>
              <a:t>](</a:t>
            </a:r>
            <a:r>
              <a:rPr lang="en-GB" sz="2400" dirty="0" err="1">
                <a:solidFill>
                  <a:schemeClr val="accent2"/>
                </a:solidFill>
                <a:latin typeface="Consolas" panose="020B0609020204030204" pitchFamily="49" charset="0"/>
                <a:cs typeface="Consolas" panose="020B0609020204030204" pitchFamily="49" charset="0"/>
              </a:rPr>
              <a:t>args</a:t>
            </a:r>
            <a:r>
              <a:rPr lang="en-GB" sz="2400" dirty="0" smtClean="0">
                <a:solidFill>
                  <a:schemeClr val="accent2"/>
                </a:solidFill>
                <a:latin typeface="Consolas" panose="020B0609020204030204" pitchFamily="49" charset="0"/>
                <a:cs typeface="Consolas" panose="020B0609020204030204" pitchFamily="49" charset="0"/>
              </a:rPr>
              <a:t>)</a:t>
            </a:r>
            <a:r>
              <a:rPr lang="en-GB" sz="2400" dirty="0" smtClean="0"/>
              <a:t>, for example:</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inst.my_method</a:t>
            </a:r>
            <a:r>
              <a:rPr lang="en-GB" sz="2400" dirty="0">
                <a:solidFill>
                  <a:schemeClr val="accent2"/>
                </a:solidFill>
                <a:latin typeface="Consolas" panose="020B0609020204030204" pitchFamily="49" charset="0"/>
                <a:cs typeface="Consolas" panose="020B0609020204030204" pitchFamily="49" charset="0"/>
              </a:rPr>
              <a:t>("MY_BLOCK") </a:t>
            </a:r>
          </a:p>
          <a:p>
            <a:pPr marL="342900" indent="-342900">
              <a:buFont typeface="Arial" panose="020B0604020202020204" pitchFamily="34" charset="0"/>
              <a:buChar char="•"/>
            </a:pPr>
            <a:r>
              <a:rPr lang="en-GB" sz="2400" dirty="0" smtClean="0"/>
              <a:t>The IBEX </a:t>
            </a:r>
            <a:r>
              <a:rPr lang="en-GB" sz="2400" dirty="0"/>
              <a:t>scripting perspective will provide auto-completion for instrument methods so you can see what is </a:t>
            </a:r>
            <a:r>
              <a:rPr lang="en-GB" sz="2400" dirty="0" smtClean="0"/>
              <a:t>available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instrument </a:t>
            </a:r>
            <a:r>
              <a:rPr lang="en-GB" sz="2400" dirty="0" smtClean="0">
                <a:solidFill>
                  <a:srgbClr val="00B050"/>
                </a:solidFill>
              </a:rPr>
              <a:t>function </a:t>
            </a:r>
            <a:r>
              <a:rPr lang="en-GB" sz="2400" dirty="0">
                <a:solidFill>
                  <a:srgbClr val="00B050"/>
                </a:solidFill>
              </a:rPr>
              <a:t>you </a:t>
            </a:r>
            <a:r>
              <a:rPr lang="en-GB" sz="2400" dirty="0" smtClean="0">
                <a:solidFill>
                  <a:srgbClr val="00B050"/>
                </a:solidFill>
              </a:rPr>
              <a:t>wrote </a:t>
            </a:r>
            <a:r>
              <a:rPr lang="en-GB" sz="2400" dirty="0" smtClean="0">
                <a:solidFill>
                  <a:srgbClr val="00B050"/>
                </a:solidFill>
              </a:rPr>
              <a:t>earlier</a:t>
            </a:r>
          </a:p>
          <a:p>
            <a:r>
              <a:rPr lang="en-GB" sz="2400" i="1" dirty="0" smtClean="0">
                <a:solidFill>
                  <a:srgbClr val="00B050"/>
                </a:solidFill>
              </a:rPr>
              <a:t>[2 minutes]</a:t>
            </a:r>
            <a:endParaRPr lang="en-GB" sz="2400" i="1" dirty="0">
              <a:solidFill>
                <a:srgbClr val="00B050"/>
              </a:solidFill>
            </a:endParaRPr>
          </a:p>
        </p:txBody>
      </p:sp>
    </p:spTree>
    <p:extLst>
      <p:ext uri="{BB962C8B-B14F-4D97-AF65-F5344CB8AC3E}">
        <p14:creationId xmlns:p14="http://schemas.microsoft.com/office/powerpoint/2010/main" val="2846568426"/>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a:bodyPr>
          <a:lstStyle/>
          <a:p>
            <a:r>
              <a:rPr lang="en-GB" dirty="0" smtClean="0"/>
              <a:t>Getting started</a:t>
            </a:r>
          </a:p>
          <a:p>
            <a:r>
              <a:rPr lang="en-GB" dirty="0" smtClean="0"/>
              <a:t>Common commands</a:t>
            </a:r>
          </a:p>
          <a:p>
            <a:r>
              <a:rPr lang="en-GB" dirty="0" smtClean="0"/>
              <a:t>Scripting</a:t>
            </a:r>
          </a:p>
          <a:p>
            <a:r>
              <a:rPr lang="en-GB" dirty="0" smtClean="0"/>
              <a:t>Converting from  Open GENIE</a:t>
            </a:r>
          </a:p>
        </p:txBody>
      </p:sp>
    </p:spTree>
    <p:extLst>
      <p:ext uri="{BB962C8B-B14F-4D97-AF65-F5344CB8AC3E}">
        <p14:creationId xmlns:p14="http://schemas.microsoft.com/office/powerpoint/2010/main" val="210437577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Run</a:t>
            </a:r>
            <a:endParaRPr lang="en-GB" dirty="0">
              <a:solidFill>
                <a:srgbClr val="00B050"/>
              </a:solidFill>
            </a:endParaRPr>
          </a:p>
        </p:txBody>
      </p:sp>
      <p:sp>
        <p:nvSpPr>
          <p:cNvPr id="4" name="TextBox 3"/>
          <p:cNvSpPr txBox="1"/>
          <p:nvPr/>
        </p:nvSpPr>
        <p:spPr>
          <a:xfrm>
            <a:off x="395536" y="1844824"/>
            <a:ext cx="8496944" cy="3416320"/>
          </a:xfrm>
          <a:prstGeom prst="rect">
            <a:avLst/>
          </a:prstGeom>
          <a:noFill/>
        </p:spPr>
        <p:txBody>
          <a:bodyPr wrap="square" rtlCol="0">
            <a:spAutoFit/>
          </a:bodyPr>
          <a:lstStyle/>
          <a:p>
            <a:pPr marL="342900" indent="-342900">
              <a:buFont typeface="Arial" panose="020B0604020202020204" pitchFamily="34" charset="0"/>
              <a:buChar char="•"/>
            </a:pPr>
            <a:r>
              <a:rPr lang="en-GB" sz="2400" dirty="0"/>
              <a:t>Functions loaded from user scripts using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r>
              <a:rPr lang="en-GB" sz="2400" dirty="0"/>
              <a:t> </a:t>
            </a:r>
            <a:r>
              <a:rPr lang="en-GB" sz="2400" dirty="0" smtClean="0"/>
              <a:t>will </a:t>
            </a:r>
            <a:r>
              <a:rPr lang="en-GB" sz="2400" dirty="0"/>
              <a:t>be available to call like any other </a:t>
            </a:r>
            <a:r>
              <a:rPr lang="en-GB" sz="2400" dirty="0" smtClean="0"/>
              <a:t>function</a:t>
            </a:r>
            <a:r>
              <a:rPr lang="en-GB" sz="2400" dirty="0"/>
              <a:t>. For </a:t>
            </a:r>
            <a:r>
              <a:rPr lang="en-GB" sz="2400" dirty="0" smtClean="0"/>
              <a:t>example:</a:t>
            </a:r>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endParaRPr lang="en-GB" sz="2400" dirty="0" smtClean="0"/>
          </a:p>
          <a:p>
            <a:pPr marL="342900"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Run the </a:t>
            </a:r>
            <a:r>
              <a:rPr lang="en-GB" sz="2400" dirty="0" smtClean="0">
                <a:solidFill>
                  <a:srgbClr val="00B050"/>
                </a:solidFill>
              </a:rPr>
              <a:t>user </a:t>
            </a:r>
            <a:r>
              <a:rPr lang="en-GB" sz="2400" dirty="0">
                <a:solidFill>
                  <a:srgbClr val="00B050"/>
                </a:solidFill>
              </a:rPr>
              <a:t>function you wrote </a:t>
            </a:r>
            <a:r>
              <a:rPr lang="en-GB" sz="2400" dirty="0" smtClean="0">
                <a:solidFill>
                  <a:srgbClr val="00B050"/>
                </a:solidFill>
              </a:rPr>
              <a:t>earlier</a:t>
            </a:r>
          </a:p>
          <a:p>
            <a:r>
              <a:rPr lang="en-GB" sz="2400" i="1" dirty="0" smtClean="0">
                <a:solidFill>
                  <a:srgbClr val="00B050"/>
                </a:solidFill>
              </a:rPr>
              <a:t>[2 minutes]</a:t>
            </a:r>
            <a:endParaRPr lang="en-GB" sz="2400" i="1" dirty="0">
              <a:solidFill>
                <a:srgbClr val="00B050"/>
              </a:solidFill>
            </a:endParaRPr>
          </a:p>
          <a:p>
            <a:pPr marL="342900" indent="-342900">
              <a:buFont typeface="Arial" panose="020B0604020202020204" pitchFamily="34" charset="0"/>
              <a:buChar char="•"/>
            </a:pPr>
            <a:endParaRPr lang="en-GB" sz="2400" dirty="0" smtClean="0"/>
          </a:p>
        </p:txBody>
      </p:sp>
      <p:pic>
        <p:nvPicPr>
          <p:cNvPr id="409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79712" y="3140968"/>
            <a:ext cx="4572000" cy="9334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731964753"/>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Modify</a:t>
            </a:r>
            <a:endParaRPr lang="en-GB" dirty="0">
              <a:solidFill>
                <a:srgbClr val="00B050"/>
              </a:solidFill>
            </a:endParaRPr>
          </a:p>
        </p:txBody>
      </p:sp>
      <p:sp>
        <p:nvSpPr>
          <p:cNvPr id="4" name="TextBox 3"/>
          <p:cNvSpPr txBox="1"/>
          <p:nvPr/>
        </p:nvSpPr>
        <p:spPr>
          <a:xfrm>
            <a:off x="395536" y="1844824"/>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a:t>Every new scripting perspective will be a clean </a:t>
            </a:r>
            <a:r>
              <a:rPr lang="en-GB" sz="2400" dirty="0" smtClean="0"/>
              <a:t>slate.</a:t>
            </a:r>
          </a:p>
          <a:p>
            <a:pPr marL="342900" indent="-342900">
              <a:buFont typeface="Arial" panose="020B0604020202020204" pitchFamily="34" charset="0"/>
              <a:buChar char="•"/>
            </a:pPr>
            <a:r>
              <a:rPr lang="en-GB" sz="2400" dirty="0" smtClean="0"/>
              <a:t>Sometimes </a:t>
            </a:r>
            <a:r>
              <a:rPr lang="en-GB" sz="2400" dirty="0"/>
              <a:t>you might want to change a script and update it without having to change scripting </a:t>
            </a:r>
            <a:r>
              <a:rPr lang="en-GB" sz="2400" dirty="0" smtClean="0"/>
              <a:t>terminal.</a:t>
            </a:r>
          </a:p>
          <a:p>
            <a:pPr marL="800100" lvl="1" indent="-342900">
              <a:buFont typeface="Arial" panose="020B0604020202020204" pitchFamily="34" charset="0"/>
              <a:buChar char="•"/>
            </a:pPr>
            <a:r>
              <a:rPr lang="en-GB" sz="2400" b="1" dirty="0" smtClean="0"/>
              <a:t>Instrument </a:t>
            </a:r>
            <a:r>
              <a:rPr lang="en-GB" sz="2400" b="1" dirty="0"/>
              <a:t>scripts: </a:t>
            </a:r>
            <a:r>
              <a:rPr lang="en-GB" sz="2400" dirty="0"/>
              <a:t>Run the command </a:t>
            </a:r>
            <a:r>
              <a:rPr lang="en-GB" sz="2400" dirty="0">
                <a:solidFill>
                  <a:schemeClr val="accent2"/>
                </a:solidFill>
                <a:latin typeface="Consolas" panose="020B0609020204030204" pitchFamily="49" charset="0"/>
                <a:cs typeface="Consolas" panose="020B0609020204030204" pitchFamily="49" charset="0"/>
              </a:rPr>
              <a:t>reload(</a:t>
            </a:r>
            <a:r>
              <a:rPr lang="en-GB" sz="2400" dirty="0" err="1">
                <a:solidFill>
                  <a:schemeClr val="accent2"/>
                </a:solidFill>
                <a:latin typeface="Consolas" panose="020B0609020204030204" pitchFamily="49" charset="0"/>
                <a:cs typeface="Consolas" panose="020B0609020204030204" pitchFamily="49" charset="0"/>
              </a:rPr>
              <a:t>inst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b="1" dirty="0" smtClean="0"/>
              <a:t>User scripts: </a:t>
            </a:r>
            <a:r>
              <a:rPr lang="en-GB" sz="2400" dirty="0" smtClean="0"/>
              <a:t>Rerun </a:t>
            </a:r>
            <a:r>
              <a:rPr lang="en-GB" sz="2400" dirty="0" err="1">
                <a:solidFill>
                  <a:schemeClr val="accent2"/>
                </a:solidFill>
                <a:latin typeface="Consolas" panose="020B0609020204030204" pitchFamily="49" charset="0"/>
                <a:cs typeface="Consolas" panose="020B0609020204030204" pitchFamily="49" charset="0"/>
              </a:rPr>
              <a:t>g.load_script</a:t>
            </a:r>
            <a:r>
              <a:rPr lang="en-GB" sz="2400" dirty="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endParaRPr lang="en-GB" sz="2400" dirty="0"/>
          </a:p>
          <a:p>
            <a:pPr marL="342900" indent="-342900">
              <a:buFont typeface="Arial" panose="020B0604020202020204" pitchFamily="34" charset="0"/>
              <a:buChar char="•"/>
            </a:pPr>
            <a:r>
              <a:rPr lang="en-GB" sz="2400" dirty="0">
                <a:solidFill>
                  <a:srgbClr val="00B050"/>
                </a:solidFill>
              </a:rPr>
              <a:t>Modify your instrument script to output the current at 0.1 second intervals</a:t>
            </a:r>
          </a:p>
          <a:p>
            <a:pPr marL="342900" indent="-342900">
              <a:buFont typeface="Arial" panose="020B0604020202020204" pitchFamily="34" charset="0"/>
              <a:buChar char="•"/>
            </a:pPr>
            <a:r>
              <a:rPr lang="en-GB" sz="2400" dirty="0">
                <a:solidFill>
                  <a:srgbClr val="00B050"/>
                </a:solidFill>
              </a:rPr>
              <a:t>Reload the script</a:t>
            </a:r>
          </a:p>
          <a:p>
            <a:pPr marL="342900" indent="-342900">
              <a:buFont typeface="Arial" panose="020B0604020202020204" pitchFamily="34" charset="0"/>
              <a:buChar char="•"/>
            </a:pPr>
            <a:r>
              <a:rPr lang="en-GB" sz="2400" dirty="0">
                <a:solidFill>
                  <a:srgbClr val="00B050"/>
                </a:solidFill>
              </a:rPr>
              <a:t>Run it again and confirm the behaviour has </a:t>
            </a:r>
            <a:r>
              <a:rPr lang="en-GB" sz="2400" dirty="0" smtClean="0">
                <a:solidFill>
                  <a:srgbClr val="00B050"/>
                </a:solidFill>
              </a:rPr>
              <a:t>changed</a:t>
            </a:r>
          </a:p>
          <a:p>
            <a:r>
              <a:rPr lang="en-GB" sz="2400" i="1" dirty="0" smtClean="0">
                <a:solidFill>
                  <a:srgbClr val="00B050"/>
                </a:solidFill>
              </a:rPr>
              <a:t>[5 minutes]</a:t>
            </a:r>
            <a:endParaRPr lang="en-GB" sz="2400" i="1" dirty="0">
              <a:solidFill>
                <a:srgbClr val="00B050"/>
              </a:solidFill>
            </a:endParaRPr>
          </a:p>
          <a:p>
            <a:pPr marL="342900"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1987010721"/>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t>Importing modules</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342900" indent="-342900">
              <a:buFont typeface="Arial" panose="020B0604020202020204" pitchFamily="34" charset="0"/>
              <a:buChar char="•"/>
            </a:pPr>
            <a:r>
              <a:rPr lang="en-GB" dirty="0"/>
              <a:t>You may want to call a function from one file in another file.</a:t>
            </a:r>
          </a:p>
          <a:p>
            <a:pPr marL="342900" indent="-342900">
              <a:buFont typeface="Arial" panose="020B0604020202020204" pitchFamily="34" charset="0"/>
              <a:buChar char="•"/>
            </a:pPr>
            <a:r>
              <a:rPr lang="en-GB" b="1" dirty="0"/>
              <a:t>Calling an instrument function from a different instrument </a:t>
            </a:r>
            <a:r>
              <a:rPr lang="en-GB" b="1" dirty="0" smtClean="0"/>
              <a:t>script</a:t>
            </a:r>
          </a:p>
          <a:p>
            <a:pPr marL="800100" lvl="1" indent="-342900">
              <a:buFont typeface="Arial" panose="020B0604020202020204" pitchFamily="34" charset="0"/>
              <a:buChar char="•"/>
            </a:pPr>
            <a:r>
              <a:rPr lang="en-GB" dirty="0" smtClean="0"/>
              <a:t>Use the </a:t>
            </a:r>
            <a:r>
              <a:rPr lang="en-GB" i="1" dirty="0" smtClean="0"/>
              <a:t>import </a:t>
            </a:r>
            <a:r>
              <a:rPr lang="en-GB" dirty="0" smtClean="0"/>
              <a:t>command:</a:t>
            </a:r>
          </a:p>
          <a:p>
            <a:pPr lvl="2"/>
            <a:r>
              <a:rPr lang="en-GB" dirty="0" smtClean="0">
                <a:solidFill>
                  <a:schemeClr val="accent2"/>
                </a:solidFill>
                <a:latin typeface="Consolas" panose="020B0609020204030204" pitchFamily="49" charset="0"/>
                <a:cs typeface="Consolas" panose="020B0609020204030204" pitchFamily="49" charset="0"/>
              </a:rPr>
              <a:t>   from </a:t>
            </a:r>
            <a:r>
              <a:rPr lang="en-GB" dirty="0">
                <a:solidFill>
                  <a:schemeClr val="accent2"/>
                </a:solidFill>
                <a:latin typeface="Consolas" panose="020B0609020204030204" pitchFamily="49" charset="0"/>
                <a:cs typeface="Consolas" panose="020B0609020204030204" pitchFamily="49" charset="0"/>
              </a:rPr>
              <a:t>counts import vanadium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smtClean="0">
                <a:solidFill>
                  <a:schemeClr val="accent2"/>
                </a:solidFill>
                <a:latin typeface="Consolas" panose="020B0609020204030204" pitchFamily="49" charset="0"/>
                <a:cs typeface="Consolas" panose="020B0609020204030204" pitchFamily="49" charset="0"/>
              </a:rPr>
              <a:t>   </a:t>
            </a:r>
            <a:r>
              <a:rPr lang="en-GB" dirty="0" err="1" smtClean="0">
                <a:solidFill>
                  <a:schemeClr val="accent2"/>
                </a:solidFill>
                <a:latin typeface="Consolas" panose="020B0609020204030204" pitchFamily="49" charset="0"/>
                <a:cs typeface="Consolas" panose="020B0609020204030204" pitchFamily="49" charset="0"/>
              </a:rPr>
              <a:t>def</a:t>
            </a:r>
            <a:r>
              <a:rPr lang="en-GB" dirty="0" smtClean="0">
                <a:solidFill>
                  <a:schemeClr val="accent2"/>
                </a:solidFill>
                <a:latin typeface="Consolas" panose="020B0609020204030204" pitchFamily="49" charset="0"/>
                <a:cs typeface="Consolas" panose="020B0609020204030204" pitchFamily="49" charset="0"/>
              </a:rPr>
              <a:t> </a:t>
            </a:r>
            <a:r>
              <a:rPr lang="en-GB" dirty="0">
                <a:solidFill>
                  <a:schemeClr val="accent2"/>
                </a:solidFill>
                <a:latin typeface="Consolas" panose="020B0609020204030204" pitchFamily="49" charset="0"/>
                <a:cs typeface="Consolas" panose="020B0609020204030204" pitchFamily="49" charset="0"/>
              </a:rPr>
              <a:t>calibration(): </a:t>
            </a:r>
            <a:endParaRPr lang="en-GB" dirty="0" smtClean="0">
              <a:solidFill>
                <a:schemeClr val="accent2"/>
              </a:solidFill>
              <a:latin typeface="Consolas" panose="020B0609020204030204" pitchFamily="49" charset="0"/>
              <a:cs typeface="Consolas" panose="020B0609020204030204" pitchFamily="49" charset="0"/>
            </a:endParaRPr>
          </a:p>
          <a:p>
            <a:pPr lvl="2"/>
            <a:r>
              <a:rPr lang="en-GB" dirty="0">
                <a:solidFill>
                  <a:schemeClr val="accent2"/>
                </a:solidFill>
                <a:latin typeface="Consolas" panose="020B0609020204030204" pitchFamily="49" charset="0"/>
                <a:cs typeface="Consolas" panose="020B0609020204030204" pitchFamily="49" charset="0"/>
              </a:rPr>
              <a:t> </a:t>
            </a:r>
            <a:r>
              <a:rPr lang="en-GB" dirty="0" smtClean="0">
                <a:solidFill>
                  <a:schemeClr val="accent2"/>
                </a:solidFill>
                <a:latin typeface="Consolas" panose="020B0609020204030204" pitchFamily="49" charset="0"/>
                <a:cs typeface="Consolas" panose="020B0609020204030204" pitchFamily="49" charset="0"/>
              </a:rPr>
              <a:t>      for </a:t>
            </a:r>
            <a:r>
              <a:rPr lang="en-GB" dirty="0" err="1" smtClean="0">
                <a:solidFill>
                  <a:schemeClr val="accent2"/>
                </a:solidFill>
                <a:latin typeface="Consolas" panose="020B0609020204030204" pitchFamily="49" charset="0"/>
                <a:cs typeface="Consolas" panose="020B0609020204030204" pitchFamily="49" charset="0"/>
              </a:rPr>
              <a:t>i</a:t>
            </a:r>
            <a:r>
              <a:rPr lang="en-GB" dirty="0" smtClean="0">
                <a:solidFill>
                  <a:schemeClr val="accent2"/>
                </a:solidFill>
                <a:latin typeface="Consolas" panose="020B0609020204030204" pitchFamily="49" charset="0"/>
                <a:cs typeface="Consolas" panose="020B0609020204030204" pitchFamily="49" charset="0"/>
              </a:rPr>
              <a:t> in range(5):</a:t>
            </a:r>
          </a:p>
          <a:p>
            <a:pPr lvl="2"/>
            <a:r>
              <a:rPr lang="en-GB" dirty="0" smtClean="0">
                <a:solidFill>
                  <a:schemeClr val="accent2"/>
                </a:solidFill>
                <a:latin typeface="Consolas" panose="020B0609020204030204" pitchFamily="49" charset="0"/>
                <a:cs typeface="Consolas" panose="020B0609020204030204" pitchFamily="49" charset="0"/>
              </a:rPr>
              <a:t>           vanadium()</a:t>
            </a:r>
          </a:p>
          <a:p>
            <a:pPr marL="342900" indent="-342900">
              <a:buFont typeface="Arial" panose="020B0604020202020204" pitchFamily="34" charset="0"/>
              <a:buChar char="•"/>
            </a:pPr>
            <a:r>
              <a:rPr lang="en-GB" b="1" dirty="0" smtClean="0"/>
              <a:t>Calling </a:t>
            </a:r>
            <a:r>
              <a:rPr lang="en-GB" b="1" dirty="0"/>
              <a:t>an instrument function from a user </a:t>
            </a:r>
            <a:r>
              <a:rPr lang="en-GB" b="1" dirty="0" smtClean="0"/>
              <a:t>script</a:t>
            </a:r>
          </a:p>
          <a:p>
            <a:pPr marL="800100" lvl="1" indent="-342900">
              <a:buFont typeface="Arial" panose="020B0604020202020204" pitchFamily="34" charset="0"/>
              <a:buChar char="•"/>
            </a:pPr>
            <a:r>
              <a:rPr lang="en-GB" dirty="0" smtClean="0"/>
              <a:t>Use</a:t>
            </a:r>
            <a:r>
              <a:rPr lang="en-GB" dirty="0"/>
              <a:t> </a:t>
            </a:r>
            <a:r>
              <a:rPr lang="en-GB" i="1" dirty="0"/>
              <a:t>inst.</a:t>
            </a:r>
            <a:r>
              <a:rPr lang="en-GB" dirty="0"/>
              <a:t> </a:t>
            </a:r>
            <a:r>
              <a:rPr lang="en-GB" dirty="0" smtClean="0"/>
              <a:t>prefix</a:t>
            </a:r>
            <a:endParaRPr lang="en-GB" dirty="0"/>
          </a:p>
          <a:p>
            <a:pPr marL="342900" indent="-342900">
              <a:buFont typeface="Arial" panose="020B0604020202020204" pitchFamily="34" charset="0"/>
              <a:buChar char="•"/>
            </a:pPr>
            <a:r>
              <a:rPr lang="en-GB" b="1" dirty="0" smtClean="0"/>
              <a:t>Calling </a:t>
            </a:r>
            <a:r>
              <a:rPr lang="en-GB" b="1" dirty="0"/>
              <a:t>a user function from an instrument </a:t>
            </a:r>
            <a:r>
              <a:rPr lang="en-GB" b="1" dirty="0" smtClean="0"/>
              <a:t>script</a:t>
            </a:r>
          </a:p>
          <a:p>
            <a:pPr marL="800100" lvl="1" indent="-342900">
              <a:buFont typeface="Arial" panose="020B0604020202020204" pitchFamily="34" charset="0"/>
              <a:buChar char="•"/>
            </a:pPr>
            <a:r>
              <a:rPr lang="en-GB" dirty="0" smtClean="0"/>
              <a:t>Not a good idea</a:t>
            </a:r>
          </a:p>
          <a:p>
            <a:pPr marL="342900" indent="-342900">
              <a:buFont typeface="Arial" panose="020B0604020202020204" pitchFamily="34" charset="0"/>
              <a:buChar char="•"/>
            </a:pPr>
            <a:r>
              <a:rPr lang="en-GB" b="1" dirty="0" smtClean="0"/>
              <a:t>Calling </a:t>
            </a:r>
            <a:r>
              <a:rPr lang="en-GB" b="1" dirty="0"/>
              <a:t>a user function from a different user </a:t>
            </a:r>
            <a:r>
              <a:rPr lang="en-GB" b="1" dirty="0" smtClean="0"/>
              <a:t>script</a:t>
            </a:r>
          </a:p>
          <a:p>
            <a:pPr marL="800100" lvl="1" indent="-342900">
              <a:buFont typeface="Arial" panose="020B0604020202020204" pitchFamily="34" charset="0"/>
              <a:buChar char="•"/>
            </a:pPr>
            <a:r>
              <a:rPr lang="en-GB" dirty="0" smtClean="0"/>
              <a:t>Same as calling a function from one instrument script in another</a:t>
            </a:r>
            <a:endParaRPr lang="en-GB" dirty="0"/>
          </a:p>
        </p:txBody>
      </p:sp>
    </p:spTree>
    <p:extLst>
      <p:ext uri="{BB962C8B-B14F-4D97-AF65-F5344CB8AC3E}">
        <p14:creationId xmlns:p14="http://schemas.microsoft.com/office/powerpoint/2010/main" val="1742094023"/>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Scripting</a:t>
            </a:r>
            <a:br>
              <a:rPr lang="en-GB" dirty="0" smtClean="0"/>
            </a:br>
            <a:r>
              <a:rPr lang="en-GB" dirty="0" smtClean="0">
                <a:solidFill>
                  <a:srgbClr val="00B050"/>
                </a:solidFill>
              </a:rPr>
              <a:t>Exercise</a:t>
            </a:r>
            <a:endParaRPr lang="en-GB" dirty="0">
              <a:solidFill>
                <a:srgbClr val="00B050"/>
              </a:solidFill>
            </a:endParaRPr>
          </a:p>
        </p:txBody>
      </p:sp>
      <p:sp>
        <p:nvSpPr>
          <p:cNvPr id="4" name="TextBox 3"/>
          <p:cNvSpPr txBox="1"/>
          <p:nvPr/>
        </p:nvSpPr>
        <p:spPr>
          <a:xfrm>
            <a:off x="395536" y="1844824"/>
            <a:ext cx="8496944" cy="3693319"/>
          </a:xfrm>
          <a:prstGeom prst="rect">
            <a:avLst/>
          </a:prstGeom>
          <a:noFill/>
        </p:spPr>
        <p:txBody>
          <a:bodyPr wrap="square" rtlCol="0">
            <a:spAutoFit/>
          </a:bodyPr>
          <a:lstStyle/>
          <a:p>
            <a:pPr marL="285750" indent="-285750">
              <a:buFont typeface="Arial" panose="020B0604020202020204" pitchFamily="34" charset="0"/>
              <a:buChar char="•"/>
            </a:pPr>
            <a:r>
              <a:rPr lang="en-GB" dirty="0">
                <a:solidFill>
                  <a:srgbClr val="00B050"/>
                </a:solidFill>
              </a:rPr>
              <a:t>Create a new </a:t>
            </a:r>
            <a:r>
              <a:rPr lang="en-GB" b="1" dirty="0">
                <a:solidFill>
                  <a:srgbClr val="00B050"/>
                </a:solidFill>
              </a:rPr>
              <a:t>instrument script </a:t>
            </a:r>
            <a:r>
              <a:rPr lang="en-GB" dirty="0">
                <a:solidFill>
                  <a:srgbClr val="00B050"/>
                </a:solidFill>
              </a:rPr>
              <a:t>containing a function</a:t>
            </a:r>
          </a:p>
          <a:p>
            <a:pPr marL="742950" lvl="1" indent="-285750">
              <a:buFont typeface="Arial" panose="020B0604020202020204" pitchFamily="34" charset="0"/>
              <a:buChar char="•"/>
            </a:pPr>
            <a:r>
              <a:rPr lang="en-GB" dirty="0">
                <a:solidFill>
                  <a:srgbClr val="00B050"/>
                </a:solidFill>
              </a:rPr>
              <a:t>The function sets the title to "Ramping [block name] from [initial value] to [final value]"</a:t>
            </a:r>
          </a:p>
          <a:p>
            <a:pPr marL="742950" lvl="1" indent="-285750">
              <a:buFont typeface="Arial" panose="020B0604020202020204" pitchFamily="34" charset="0"/>
              <a:buChar char="•"/>
            </a:pPr>
            <a:r>
              <a:rPr lang="en-GB" dirty="0">
                <a:solidFill>
                  <a:srgbClr val="00B050"/>
                </a:solidFill>
              </a:rPr>
              <a:t>The method begins a run and then changes the value of the block incrementally in steps of size 1</a:t>
            </a:r>
          </a:p>
          <a:p>
            <a:pPr marL="742950" lvl="1" indent="-285750">
              <a:buFont typeface="Arial" panose="020B0604020202020204" pitchFamily="34" charset="0"/>
              <a:buChar char="•"/>
            </a:pPr>
            <a:r>
              <a:rPr lang="en-GB" dirty="0">
                <a:solidFill>
                  <a:srgbClr val="00B050"/>
                </a:solidFill>
              </a:rPr>
              <a:t>Once the target is reached, the method ends the run</a:t>
            </a:r>
          </a:p>
          <a:p>
            <a:pPr marL="285750" indent="-285750">
              <a:buFont typeface="Arial" panose="020B0604020202020204" pitchFamily="34" charset="0"/>
              <a:buChar char="•"/>
            </a:pPr>
            <a:r>
              <a:rPr lang="en-GB" dirty="0">
                <a:solidFill>
                  <a:srgbClr val="00B050"/>
                </a:solidFill>
              </a:rPr>
              <a:t>Put a line at the top of your instrument script </a:t>
            </a:r>
            <a:r>
              <a:rPr lang="en-GB" b="1" dirty="0">
                <a:solidFill>
                  <a:srgbClr val="00B050"/>
                </a:solidFill>
              </a:rPr>
              <a:t>outside the function definition</a:t>
            </a:r>
            <a:r>
              <a:rPr lang="en-GB" dirty="0">
                <a:solidFill>
                  <a:srgbClr val="00B050"/>
                </a:solidFill>
              </a:rPr>
              <a:t> that prints the current title</a:t>
            </a:r>
          </a:p>
          <a:p>
            <a:pPr marL="285750" indent="-285750">
              <a:buFont typeface="Arial" panose="020B0604020202020204" pitchFamily="34" charset="0"/>
              <a:buChar char="•"/>
            </a:pPr>
            <a:r>
              <a:rPr lang="en-GB" dirty="0">
                <a:solidFill>
                  <a:srgbClr val="00B050"/>
                </a:solidFill>
              </a:rPr>
              <a:t>Create a new user script containing a function</a:t>
            </a:r>
          </a:p>
          <a:p>
            <a:pPr marL="742950" lvl="1" indent="-285750">
              <a:buFont typeface="Arial" panose="020B0604020202020204" pitchFamily="34" charset="0"/>
              <a:buChar char="•"/>
            </a:pPr>
            <a:r>
              <a:rPr lang="en-GB" dirty="0">
                <a:solidFill>
                  <a:srgbClr val="00B050"/>
                </a:solidFill>
              </a:rPr>
              <a:t>The function runs the new instrument script on two different blocks</a:t>
            </a:r>
          </a:p>
          <a:p>
            <a:pPr marL="285750" indent="-285750">
              <a:buFont typeface="Arial" panose="020B0604020202020204" pitchFamily="34" charset="0"/>
              <a:buChar char="•"/>
            </a:pPr>
            <a:r>
              <a:rPr lang="en-GB" dirty="0">
                <a:solidFill>
                  <a:srgbClr val="00B050"/>
                </a:solidFill>
              </a:rPr>
              <a:t>Load and run your new user-script function</a:t>
            </a:r>
          </a:p>
          <a:p>
            <a:pPr marL="285750" indent="-285750">
              <a:buFont typeface="Arial" panose="020B0604020202020204" pitchFamily="34" charset="0"/>
              <a:buChar char="•"/>
            </a:pPr>
            <a:r>
              <a:rPr lang="en-GB" dirty="0">
                <a:solidFill>
                  <a:srgbClr val="00B050"/>
                </a:solidFill>
              </a:rPr>
              <a:t>Where was the print statement at the top of your instrument script executed</a:t>
            </a:r>
            <a:r>
              <a:rPr lang="en-GB" dirty="0" smtClean="0">
                <a:solidFill>
                  <a:srgbClr val="00B050"/>
                </a:solidFill>
              </a:rPr>
              <a:t>?</a:t>
            </a:r>
          </a:p>
          <a:p>
            <a:r>
              <a:rPr lang="en-GB" i="1" dirty="0" smtClean="0">
                <a:solidFill>
                  <a:srgbClr val="00B050"/>
                </a:solidFill>
              </a:rPr>
              <a:t>[30 minutes]</a:t>
            </a:r>
            <a:endParaRPr lang="en-GB" i="1" dirty="0">
              <a:solidFill>
                <a:srgbClr val="00B050"/>
              </a:solidFill>
            </a:endParaRPr>
          </a:p>
        </p:txBody>
      </p:sp>
    </p:spTree>
    <p:extLst>
      <p:ext uri="{BB962C8B-B14F-4D97-AF65-F5344CB8AC3E}">
        <p14:creationId xmlns:p14="http://schemas.microsoft.com/office/powerpoint/2010/main" val="2674125957"/>
      </p:ext>
    </p:extLst>
  </p:cSld>
  <p:clrMapOvr>
    <a:overrideClrMapping bg1="lt1" tx1="dk1" bg2="lt2" tx2="dk2" accent1="accent1" accent2="accent2" accent3="accent3" accent4="accent4" accent5="accent5" accent6="accent6" hlink="hlink" folHlink="folHlink"/>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Procedures vs. functions</a:t>
            </a:r>
            <a:endParaRPr lang="en-GB" dirty="0"/>
          </a:p>
        </p:txBody>
      </p:sp>
      <p:sp>
        <p:nvSpPr>
          <p:cNvPr id="3" name="Left Arrow 2"/>
          <p:cNvSpPr/>
          <p:nvPr/>
        </p:nvSpPr>
        <p:spPr>
          <a:xfrm rot="16200000">
            <a:off x="3996690" y="3410050"/>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048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769863" y="1857375"/>
            <a:ext cx="3533775" cy="10477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483"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398512" y="4365104"/>
            <a:ext cx="2276475" cy="7810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44338134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Procedures vs. functions</a:t>
            </a:r>
            <a:endParaRPr lang="en-GB" dirty="0"/>
          </a:p>
        </p:txBody>
      </p:sp>
      <p:pic>
        <p:nvPicPr>
          <p:cNvPr id="19461" name="Picture 5"/>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79639" y="4365104"/>
            <a:ext cx="2733675" cy="8953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9462" name="Picture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112838" y="1844824"/>
            <a:ext cx="4867275" cy="1219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Left Arrow 2"/>
          <p:cNvSpPr/>
          <p:nvPr/>
        </p:nvSpPr>
        <p:spPr>
          <a:xfrm rot="16200000">
            <a:off x="3996691"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1894032424"/>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Loops</a:t>
            </a:r>
            <a:endParaRPr lang="en-GB" dirty="0"/>
          </a:p>
        </p:txBody>
      </p:sp>
      <p:sp>
        <p:nvSpPr>
          <p:cNvPr id="3" name="Left Arrow 2"/>
          <p:cNvSpPr/>
          <p:nvPr/>
        </p:nvSpPr>
        <p:spPr>
          <a:xfrm rot="16200000">
            <a:off x="3996692" y="3338042"/>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253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11823" y="1772816"/>
            <a:ext cx="2943225" cy="9239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2531"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65114" y="4293096"/>
            <a:ext cx="3343275" cy="8001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451420091"/>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Conditionals</a:t>
            </a:r>
            <a:endParaRPr lang="en-GB" dirty="0"/>
          </a:p>
        </p:txBody>
      </p:sp>
      <p:sp>
        <p:nvSpPr>
          <p:cNvPr id="3" name="Left Arrow 2"/>
          <p:cNvSpPr/>
          <p:nvPr/>
        </p:nvSpPr>
        <p:spPr>
          <a:xfrm rot="16200000">
            <a:off x="4009069" y="3554066"/>
            <a:ext cx="1080120" cy="397939"/>
          </a:xfrm>
          <a:prstGeom prst="leftArrow">
            <a:avLst>
              <a:gd name="adj1" fmla="val 31103"/>
              <a:gd name="adj2" fmla="val 5566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pic>
        <p:nvPicPr>
          <p:cNvPr id="2355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136975" y="1520576"/>
            <a:ext cx="2924175" cy="14763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3555" name="Picture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64284" y="4437112"/>
            <a:ext cx="2571750" cy="13335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35267791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t>Commands</a:t>
            </a:r>
            <a:endParaRPr lang="en-GB" dirty="0"/>
          </a:p>
        </p:txBody>
      </p:sp>
      <p:sp>
        <p:nvSpPr>
          <p:cNvPr id="6" name="TextBox 5"/>
          <p:cNvSpPr txBox="1"/>
          <p:nvPr/>
        </p:nvSpPr>
        <p:spPr>
          <a:xfrm>
            <a:off x="395536" y="1844824"/>
            <a:ext cx="8496944" cy="2308324"/>
          </a:xfrm>
          <a:prstGeom prst="rect">
            <a:avLst/>
          </a:prstGeom>
          <a:noFill/>
        </p:spPr>
        <p:txBody>
          <a:bodyPr wrap="square" rtlCol="0">
            <a:spAutoFit/>
          </a:bodyPr>
          <a:lstStyle/>
          <a:p>
            <a:pPr marL="342900" indent="-342900">
              <a:buFont typeface="Arial" panose="020B0604020202020204" pitchFamily="34" charset="0"/>
              <a:buChar char="•"/>
            </a:pPr>
            <a:r>
              <a:rPr lang="en-GB" dirty="0"/>
              <a:t>The majority of </a:t>
            </a:r>
            <a:r>
              <a:rPr lang="en-GB" dirty="0" smtClean="0"/>
              <a:t> Open GENIE</a:t>
            </a:r>
            <a:r>
              <a:rPr lang="en-GB" dirty="0"/>
              <a:t> </a:t>
            </a:r>
            <a:r>
              <a:rPr lang="en-GB" dirty="0" smtClean="0"/>
              <a:t>commands </a:t>
            </a:r>
            <a:r>
              <a:rPr lang="en-GB" dirty="0"/>
              <a:t>have a very close equivalent in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BEGIN </a:t>
            </a:r>
            <a:r>
              <a:rPr lang="en-GB" dirty="0" smtClean="0"/>
              <a:t>becomes </a:t>
            </a:r>
            <a:r>
              <a:rPr lang="en-GB" dirty="0" err="1" smtClean="0">
                <a:solidFill>
                  <a:schemeClr val="accent2"/>
                </a:solidFill>
                <a:latin typeface="Consolas" panose="020B0609020204030204" pitchFamily="49" charset="0"/>
                <a:cs typeface="Consolas" panose="020B0609020204030204" pitchFamily="49" charset="0"/>
              </a:rPr>
              <a:t>g.begin</a:t>
            </a:r>
            <a:r>
              <a:rPr lang="en-GB"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CHANGE TITLE=‘New title’ </a:t>
            </a:r>
            <a:r>
              <a:rPr lang="en-GB" dirty="0" smtClean="0"/>
              <a:t>becomes </a:t>
            </a:r>
            <a:r>
              <a:rPr lang="en-GB" dirty="0" err="1">
                <a:solidFill>
                  <a:schemeClr val="accent2"/>
                </a:solidFill>
                <a:latin typeface="Consolas" panose="020B0609020204030204" pitchFamily="49" charset="0"/>
                <a:cs typeface="Consolas" panose="020B0609020204030204" pitchFamily="49" charset="0"/>
              </a:rPr>
              <a:t>g.change_title</a:t>
            </a:r>
            <a:r>
              <a:rPr lang="en-GB" dirty="0">
                <a:solidFill>
                  <a:schemeClr val="accent2"/>
                </a:solidFill>
                <a:latin typeface="Consolas" panose="020B0609020204030204" pitchFamily="49" charset="0"/>
                <a:cs typeface="Consolas" panose="020B0609020204030204" pitchFamily="49" charset="0"/>
              </a:rPr>
              <a:t>(“New title”)</a:t>
            </a:r>
          </a:p>
          <a:p>
            <a:pPr marL="342900" indent="-342900">
              <a:buFont typeface="Arial" panose="020B0604020202020204" pitchFamily="34" charset="0"/>
              <a:buChar char="•"/>
            </a:pPr>
            <a:r>
              <a:rPr lang="en-GB" dirty="0"/>
              <a:t>Similarly, most arguments will be very </a:t>
            </a:r>
            <a:r>
              <a:rPr lang="en-GB" dirty="0" smtClean="0"/>
              <a:t>similar between</a:t>
            </a:r>
            <a:r>
              <a:rPr lang="en-GB" dirty="0"/>
              <a:t> </a:t>
            </a:r>
            <a:r>
              <a:rPr lang="en-GB" dirty="0" smtClean="0"/>
              <a:t> Open GENIE and</a:t>
            </a:r>
            <a:r>
              <a:rPr lang="en-GB" dirty="0"/>
              <a:t> </a:t>
            </a:r>
            <a:r>
              <a:rPr lang="en-GB" dirty="0" err="1" smtClean="0"/>
              <a:t>genie_python</a:t>
            </a:r>
            <a:r>
              <a:rPr lang="en-GB" dirty="0" smtClean="0"/>
              <a:t>:</a:t>
            </a:r>
          </a:p>
          <a:p>
            <a:pPr marL="800100" lvl="1" indent="-342900">
              <a:buFont typeface="Arial" panose="020B0604020202020204" pitchFamily="34" charset="0"/>
              <a:buChar char="•"/>
            </a:pPr>
            <a:r>
              <a:rPr lang="en-GB" dirty="0">
                <a:solidFill>
                  <a:schemeClr val="accent4"/>
                </a:solidFill>
                <a:latin typeface="Consolas" panose="020B0609020204030204" pitchFamily="49" charset="0"/>
                <a:cs typeface="Consolas" panose="020B0609020204030204" pitchFamily="49" charset="0"/>
              </a:rPr>
              <a:t>CSET/CONTROL TEMP1=5 LOWLIMIT=1 HIGHLIMIT=10</a:t>
            </a:r>
            <a:r>
              <a:rPr lang="en-GB" i="1" dirty="0" smtClean="0"/>
              <a:t> </a:t>
            </a:r>
            <a:r>
              <a:rPr lang="en-GB" dirty="0"/>
              <a:t>becomes </a:t>
            </a:r>
            <a:r>
              <a:rPr lang="en-GB" dirty="0" err="1">
                <a:solidFill>
                  <a:schemeClr val="accent2"/>
                </a:solidFill>
                <a:latin typeface="Consolas" panose="020B0609020204030204" pitchFamily="49" charset="0"/>
                <a:cs typeface="Consolas" panose="020B0609020204030204" pitchFamily="49" charset="0"/>
              </a:rPr>
              <a:t>g.cset</a:t>
            </a:r>
            <a:r>
              <a:rPr lang="en-GB" dirty="0">
                <a:solidFill>
                  <a:schemeClr val="accent2"/>
                </a:solidFill>
                <a:latin typeface="Consolas" panose="020B0609020204030204" pitchFamily="49" charset="0"/>
                <a:cs typeface="Consolas" panose="020B0609020204030204" pitchFamily="49" charset="0"/>
              </a:rPr>
              <a:t>(TEMP1=5, </a:t>
            </a:r>
            <a:r>
              <a:rPr lang="en-GB" dirty="0" err="1">
                <a:solidFill>
                  <a:schemeClr val="accent2"/>
                </a:solidFill>
                <a:latin typeface="Consolas" panose="020B0609020204030204" pitchFamily="49" charset="0"/>
                <a:cs typeface="Consolas" panose="020B0609020204030204" pitchFamily="49" charset="0"/>
              </a:rPr>
              <a:t>runcontrol</a:t>
            </a:r>
            <a:r>
              <a:rPr lang="en-GB" dirty="0">
                <a:solidFill>
                  <a:schemeClr val="accent2"/>
                </a:solidFill>
                <a:latin typeface="Consolas" panose="020B0609020204030204" pitchFamily="49" charset="0"/>
                <a:cs typeface="Consolas" panose="020B0609020204030204" pitchFamily="49" charset="0"/>
              </a:rPr>
              <a:t>=True, </a:t>
            </a:r>
            <a:r>
              <a:rPr lang="en-GB" dirty="0" err="1">
                <a:solidFill>
                  <a:schemeClr val="accent2"/>
                </a:solidFill>
                <a:latin typeface="Consolas" panose="020B0609020204030204" pitchFamily="49" charset="0"/>
                <a:cs typeface="Consolas" panose="020B0609020204030204" pitchFamily="49" charset="0"/>
              </a:rPr>
              <a:t>lowlimit</a:t>
            </a:r>
            <a:r>
              <a:rPr lang="en-GB" dirty="0">
                <a:solidFill>
                  <a:schemeClr val="accent2"/>
                </a:solidFill>
                <a:latin typeface="Consolas" panose="020B0609020204030204" pitchFamily="49" charset="0"/>
                <a:cs typeface="Consolas" panose="020B0609020204030204" pitchFamily="49" charset="0"/>
              </a:rPr>
              <a:t>=1, </a:t>
            </a:r>
            <a:r>
              <a:rPr lang="en-GB" dirty="0" err="1">
                <a:solidFill>
                  <a:schemeClr val="accent2"/>
                </a:solidFill>
                <a:latin typeface="Consolas" panose="020B0609020204030204" pitchFamily="49" charset="0"/>
                <a:cs typeface="Consolas" panose="020B0609020204030204" pitchFamily="49" charset="0"/>
              </a:rPr>
              <a:t>highlimit</a:t>
            </a:r>
            <a:r>
              <a:rPr lang="en-GB" dirty="0">
                <a:solidFill>
                  <a:schemeClr val="accent2"/>
                </a:solidFill>
                <a:latin typeface="Consolas" panose="020B0609020204030204" pitchFamily="49" charset="0"/>
                <a:cs typeface="Consolas" panose="020B0609020204030204" pitchFamily="49" charset="0"/>
              </a:rPr>
              <a:t>=10)</a:t>
            </a:r>
          </a:p>
        </p:txBody>
      </p:sp>
    </p:spTree>
    <p:extLst>
      <p:ext uri="{BB962C8B-B14F-4D97-AF65-F5344CB8AC3E}">
        <p14:creationId xmlns:p14="http://schemas.microsoft.com/office/powerpoint/2010/main" val="3876693292"/>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Worked example</a:t>
            </a:r>
            <a:endParaRPr lang="en-GB" dirty="0">
              <a:solidFill>
                <a:srgbClr val="00B050"/>
              </a:solidFill>
            </a:endParaRPr>
          </a:p>
        </p:txBody>
      </p:sp>
      <p:pic>
        <p:nvPicPr>
          <p:cNvPr id="24578"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47664" y="1676717"/>
            <a:ext cx="4896544" cy="492384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37745220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Contents</a:t>
            </a:r>
            <a:endParaRPr lang="en-GB" dirty="0"/>
          </a:p>
        </p:txBody>
      </p:sp>
      <p:sp>
        <p:nvSpPr>
          <p:cNvPr id="3" name="Content Placeholder 2"/>
          <p:cNvSpPr>
            <a:spLocks noGrp="1"/>
          </p:cNvSpPr>
          <p:nvPr>
            <p:ph idx="1"/>
          </p:nvPr>
        </p:nvSpPr>
        <p:spPr/>
        <p:txBody>
          <a:bodyPr>
            <a:normAutofit fontScale="92500" lnSpcReduction="20000"/>
          </a:bodyPr>
          <a:lstStyle/>
          <a:p>
            <a:r>
              <a:rPr lang="en-GB" dirty="0" smtClean="0"/>
              <a:t>Format</a:t>
            </a:r>
          </a:p>
          <a:p>
            <a:pPr lvl="1"/>
            <a:r>
              <a:rPr lang="en-GB" dirty="0" smtClean="0"/>
              <a:t>Information in black</a:t>
            </a:r>
          </a:p>
          <a:p>
            <a:pPr lvl="1"/>
            <a:r>
              <a:rPr lang="en-GB" i="1" dirty="0" smtClean="0">
                <a:solidFill>
                  <a:srgbClr val="00B050"/>
                </a:solidFill>
              </a:rPr>
              <a:t>Tasks in </a:t>
            </a:r>
            <a:r>
              <a:rPr lang="en-GB" i="1" dirty="0" smtClean="0">
                <a:solidFill>
                  <a:srgbClr val="00B050"/>
                </a:solidFill>
              </a:rPr>
              <a:t>green</a:t>
            </a:r>
          </a:p>
          <a:p>
            <a:pPr lvl="2"/>
            <a:r>
              <a:rPr lang="en-GB" i="1" dirty="0" smtClean="0">
                <a:solidFill>
                  <a:srgbClr val="00B050"/>
                </a:solidFill>
              </a:rPr>
              <a:t>Some tasks have [time limits]. Don’t worry if you don’t finish in the time</a:t>
            </a:r>
            <a:endParaRPr lang="en-GB" i="1" dirty="0" smtClean="0">
              <a:solidFill>
                <a:srgbClr val="00B050"/>
              </a:solidFill>
            </a:endParaRPr>
          </a:p>
          <a:p>
            <a:pPr lvl="1"/>
            <a:r>
              <a:rPr lang="en-GB" dirty="0" err="1">
                <a:solidFill>
                  <a:schemeClr val="accent2"/>
                </a:solidFill>
                <a:latin typeface="Consolas" panose="020B0609020204030204" pitchFamily="49" charset="0"/>
                <a:cs typeface="Consolas" panose="020B0609020204030204" pitchFamily="49" charset="0"/>
              </a:rPr>
              <a:t>genie_python</a:t>
            </a:r>
            <a:r>
              <a:rPr lang="en-GB" dirty="0"/>
              <a:t> code is in red</a:t>
            </a:r>
          </a:p>
          <a:p>
            <a:pPr lvl="1"/>
            <a:r>
              <a:rPr lang="en-GB" dirty="0" smtClean="0">
                <a:solidFill>
                  <a:schemeClr val="accent4"/>
                </a:solidFill>
                <a:latin typeface="Consolas" panose="020B0609020204030204" pitchFamily="49" charset="0"/>
                <a:cs typeface="Consolas" panose="020B0609020204030204" pitchFamily="49" charset="0"/>
              </a:rPr>
              <a:t> Open GENIE</a:t>
            </a:r>
            <a:r>
              <a:rPr lang="en-GB" dirty="0" smtClean="0"/>
              <a:t> </a:t>
            </a:r>
            <a:r>
              <a:rPr lang="en-GB" dirty="0"/>
              <a:t>code is in purple</a:t>
            </a:r>
          </a:p>
          <a:p>
            <a:r>
              <a:rPr lang="en-GB" dirty="0" smtClean="0"/>
              <a:t>You are in control</a:t>
            </a:r>
          </a:p>
          <a:p>
            <a:pPr lvl="1"/>
            <a:r>
              <a:rPr lang="en-GB" dirty="0" smtClean="0"/>
              <a:t>Ask questions</a:t>
            </a:r>
          </a:p>
          <a:p>
            <a:pPr lvl="1"/>
            <a:r>
              <a:rPr lang="en-GB" dirty="0" smtClean="0"/>
              <a:t>Choose the order and depth</a:t>
            </a:r>
          </a:p>
          <a:p>
            <a:pPr lvl="2"/>
            <a:r>
              <a:rPr lang="en-GB" dirty="0" smtClean="0"/>
              <a:t>If you want to spend more or less time on a section please just let us know</a:t>
            </a:r>
            <a:endParaRPr lang="en-GB" dirty="0"/>
          </a:p>
        </p:txBody>
      </p:sp>
    </p:spTree>
    <p:extLst>
      <p:ext uri="{BB962C8B-B14F-4D97-AF65-F5344CB8AC3E}">
        <p14:creationId xmlns:p14="http://schemas.microsoft.com/office/powerpoint/2010/main" val="3651589439"/>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Worked example</a:t>
            </a:r>
            <a:endParaRPr lang="en-GB" dirty="0">
              <a:solidFill>
                <a:srgbClr val="00B050"/>
              </a:solidFill>
            </a:endParaRPr>
          </a:p>
        </p:txBody>
      </p:sp>
      <p:pic>
        <p:nvPicPr>
          <p:cNvPr id="5122"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63689" y="1628801"/>
            <a:ext cx="6048672" cy="446624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650064280"/>
      </p:ext>
    </p:extLst>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Converting from  Open GENIE</a:t>
            </a:r>
            <a:br>
              <a:rPr lang="en-GB" dirty="0" smtClean="0"/>
            </a:br>
            <a:r>
              <a:rPr lang="en-GB" dirty="0" smtClean="0">
                <a:solidFill>
                  <a:srgbClr val="00B050"/>
                </a:solidFill>
              </a:rPr>
              <a:t>Exercise: Translate to </a:t>
            </a:r>
            <a:r>
              <a:rPr lang="en-GB" dirty="0" err="1" smtClean="0">
                <a:solidFill>
                  <a:srgbClr val="00B050"/>
                </a:solidFill>
              </a:rPr>
              <a:t>genie_python</a:t>
            </a:r>
            <a:endParaRPr lang="en-GB" dirty="0">
              <a:solidFill>
                <a:srgbClr val="00B050"/>
              </a:solidFill>
            </a:endParaRPr>
          </a:p>
        </p:txBody>
      </p:sp>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3568" y="1628800"/>
            <a:ext cx="5760640" cy="4990108"/>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p:cNvSpPr/>
          <p:nvPr/>
        </p:nvSpPr>
        <p:spPr>
          <a:xfrm>
            <a:off x="6516216" y="5085184"/>
            <a:ext cx="1441420" cy="369332"/>
          </a:xfrm>
          <a:prstGeom prst="rect">
            <a:avLst/>
          </a:prstGeom>
        </p:spPr>
        <p:txBody>
          <a:bodyPr wrap="none">
            <a:spAutoFit/>
          </a:bodyPr>
          <a:lstStyle/>
          <a:p>
            <a:r>
              <a:rPr lang="en-GB" i="1" dirty="0">
                <a:solidFill>
                  <a:srgbClr val="00B050"/>
                </a:solidFill>
              </a:rPr>
              <a:t>[30 minutes]</a:t>
            </a:r>
            <a:endParaRPr lang="en-GB" i="1" dirty="0">
              <a:solidFill>
                <a:srgbClr val="00B050"/>
              </a:solidFill>
            </a:endParaRPr>
          </a:p>
        </p:txBody>
      </p:sp>
    </p:spTree>
    <p:extLst>
      <p:ext uri="{BB962C8B-B14F-4D97-AF65-F5344CB8AC3E}">
        <p14:creationId xmlns:p14="http://schemas.microsoft.com/office/powerpoint/2010/main" val="177485118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References</a:t>
            </a:r>
            <a:endParaRPr lang="en-GB" dirty="0"/>
          </a:p>
        </p:txBody>
      </p:sp>
      <p:sp>
        <p:nvSpPr>
          <p:cNvPr id="3" name="Content Placeholder 2"/>
          <p:cNvSpPr>
            <a:spLocks noGrp="1"/>
          </p:cNvSpPr>
          <p:nvPr>
            <p:ph idx="1"/>
          </p:nvPr>
        </p:nvSpPr>
        <p:spPr/>
        <p:txBody>
          <a:bodyPr/>
          <a:lstStyle/>
          <a:p>
            <a:r>
              <a:rPr lang="en-GB" dirty="0" smtClean="0">
                <a:hlinkClick r:id="rId3"/>
              </a:rPr>
              <a:t>User Manual</a:t>
            </a:r>
          </a:p>
          <a:p>
            <a:pPr lvl="1"/>
            <a:r>
              <a:rPr lang="en-GB" sz="2000" u="sng" dirty="0">
                <a:hlinkClick r:id="rId4"/>
              </a:rPr>
              <a:t>http://</a:t>
            </a:r>
            <a:r>
              <a:rPr lang="en-GB" sz="2000" u="sng" dirty="0" smtClean="0">
                <a:hlinkClick r:id="rId4"/>
              </a:rPr>
              <a:t>shadow.nd.rl.ac.uk/IBEX_user_manual/Home</a:t>
            </a:r>
            <a:endParaRPr lang="en-GB" sz="2000" u="sng" dirty="0"/>
          </a:p>
          <a:p>
            <a:r>
              <a:rPr lang="en-GB" dirty="0" smtClean="0">
                <a:hlinkClick r:id="rId3"/>
              </a:rPr>
              <a:t>Course notes</a:t>
            </a:r>
          </a:p>
          <a:p>
            <a:pPr lvl="1"/>
            <a:r>
              <a:rPr lang="en-GB" sz="2000" u="sng" dirty="0">
                <a:hlinkClick r:id="rId5"/>
              </a:rPr>
              <a:t>http://</a:t>
            </a:r>
            <a:r>
              <a:rPr lang="en-GB" sz="2000" u="sng" dirty="0" smtClean="0">
                <a:hlinkClick r:id="rId5"/>
              </a:rPr>
              <a:t>shadow.nd.rl.ac.uk/IBEX_user_manual/genie_python-and-IBEX-</a:t>
            </a:r>
            <a:r>
              <a:rPr lang="en-GB" sz="2000" u="sng" dirty="0">
                <a:hlinkClick r:id="rId5"/>
              </a:rPr>
              <a:t>(Introduction</a:t>
            </a:r>
            <a:r>
              <a:rPr lang="en-GB" sz="2000" u="sng" dirty="0" smtClean="0">
                <a:hlinkClick r:id="rId5"/>
              </a:rPr>
              <a:t>)</a:t>
            </a:r>
            <a:endParaRPr lang="en-GB" sz="2000" u="sng" dirty="0" smtClean="0"/>
          </a:p>
          <a:p>
            <a:r>
              <a:rPr lang="en-GB" dirty="0" smtClean="0">
                <a:hlinkClick r:id="rId6"/>
              </a:rPr>
              <a:t>Genie Python Manual</a:t>
            </a:r>
          </a:p>
          <a:p>
            <a:pPr lvl="1"/>
            <a:r>
              <a:rPr lang="en-GB" sz="2000" dirty="0" smtClean="0">
                <a:hlinkClick r:id="rId6"/>
              </a:rPr>
              <a:t>http</a:t>
            </a:r>
            <a:r>
              <a:rPr lang="en-GB" sz="2000" dirty="0">
                <a:hlinkClick r:id="rId6"/>
              </a:rPr>
              <a:t>://</a:t>
            </a:r>
            <a:r>
              <a:rPr lang="en-GB" sz="2000" dirty="0" smtClean="0">
                <a:hlinkClick r:id="rId6"/>
              </a:rPr>
              <a:t>shadow.nd.rl.ac.uk/genie_python/sphinx/genie_python.html</a:t>
            </a:r>
            <a:r>
              <a:rPr lang="en-GB" sz="2000" dirty="0" smtClean="0"/>
              <a:t> </a:t>
            </a:r>
            <a:endParaRPr lang="en-GB" sz="2000" dirty="0"/>
          </a:p>
          <a:p>
            <a:endParaRPr lang="en-GB" dirty="0"/>
          </a:p>
        </p:txBody>
      </p:sp>
    </p:spTree>
    <p:extLst>
      <p:ext uri="{BB962C8B-B14F-4D97-AF65-F5344CB8AC3E}">
        <p14:creationId xmlns:p14="http://schemas.microsoft.com/office/powerpoint/2010/main" val="2398565025"/>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Getting started</a:t>
            </a:r>
            <a:endParaRPr lang="en-GB" dirty="0"/>
          </a:p>
        </p:txBody>
      </p:sp>
      <p:pic>
        <p:nvPicPr>
          <p:cNvPr id="1026" name="Picture 2" descr="C:\Instrument\Docs\ibex_user_manual.wiki\genie_python_and_ibex\OpenTheScriptingPerspectiv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352687" y="1254671"/>
            <a:ext cx="4547195" cy="3531162"/>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485825" y="4869160"/>
            <a:ext cx="8280920" cy="1477328"/>
          </a:xfrm>
          <a:prstGeom prst="rect">
            <a:avLst/>
          </a:prstGeom>
          <a:noFill/>
        </p:spPr>
        <p:txBody>
          <a:bodyPr wrap="square" rtlCol="0">
            <a:spAutoFit/>
          </a:bodyPr>
          <a:lstStyle/>
          <a:p>
            <a:pPr marL="285750" indent="-285750">
              <a:buFont typeface="Arial" panose="020B0604020202020204" pitchFamily="34" charset="0"/>
              <a:buChar char="•"/>
            </a:pPr>
            <a:r>
              <a:rPr lang="en-GB" i="1" dirty="0" smtClean="0">
                <a:solidFill>
                  <a:srgbClr val="00B050"/>
                </a:solidFill>
              </a:rPr>
              <a:t>Open </a:t>
            </a:r>
            <a:r>
              <a:rPr lang="en-GB" i="1" dirty="0">
                <a:solidFill>
                  <a:srgbClr val="00B050"/>
                </a:solidFill>
              </a:rPr>
              <a:t>a scripting window in </a:t>
            </a:r>
            <a:r>
              <a:rPr lang="en-GB" i="1" dirty="0" smtClean="0">
                <a:solidFill>
                  <a:srgbClr val="00B050"/>
                </a:solidFill>
              </a:rPr>
              <a:t>IBEX</a:t>
            </a:r>
            <a:endParaRPr lang="en-GB" i="1" dirty="0">
              <a:solidFill>
                <a:srgbClr val="00B050"/>
              </a:solidFill>
            </a:endParaRPr>
          </a:p>
          <a:p>
            <a:pPr marL="285750" indent="-285750">
              <a:buFont typeface="Arial" panose="020B0604020202020204" pitchFamily="34" charset="0"/>
              <a:buChar char="•"/>
            </a:pPr>
            <a:r>
              <a:rPr lang="en-GB" i="1" dirty="0">
                <a:solidFill>
                  <a:srgbClr val="00B050"/>
                </a:solidFill>
              </a:rPr>
              <a:t>Output "Hello, world!" to the console</a:t>
            </a:r>
          </a:p>
          <a:p>
            <a:pPr marL="285750" indent="-285750">
              <a:buFont typeface="Arial" panose="020B0604020202020204" pitchFamily="34" charset="0"/>
              <a:buChar char="•"/>
            </a:pPr>
            <a:r>
              <a:rPr lang="en-GB" i="1" dirty="0">
                <a:solidFill>
                  <a:srgbClr val="00B050"/>
                </a:solidFill>
              </a:rPr>
              <a:t>Output the square of all the integers between 1 and </a:t>
            </a:r>
            <a:r>
              <a:rPr lang="en-GB" i="1" dirty="0" smtClean="0">
                <a:solidFill>
                  <a:srgbClr val="00B050"/>
                </a:solidFill>
              </a:rPr>
              <a:t>10</a:t>
            </a:r>
          </a:p>
          <a:p>
            <a:r>
              <a:rPr lang="en-GB" i="1" dirty="0" smtClean="0">
                <a:solidFill>
                  <a:srgbClr val="00B050"/>
                </a:solidFill>
              </a:rPr>
              <a:t>[10 minutes]</a:t>
            </a:r>
            <a:endParaRPr lang="en-GB" i="1" dirty="0">
              <a:solidFill>
                <a:srgbClr val="00B050"/>
              </a:solidFill>
            </a:endParaRPr>
          </a:p>
          <a:p>
            <a:pPr marL="285750" indent="-285750">
              <a:buFont typeface="Arial" panose="020B0604020202020204" pitchFamily="34" charset="0"/>
              <a:buChar char="•"/>
            </a:pPr>
            <a:endParaRPr lang="en-GB" i="1" dirty="0">
              <a:solidFill>
                <a:srgbClr val="00B050"/>
              </a:solidFill>
            </a:endParaRPr>
          </a:p>
        </p:txBody>
      </p:sp>
    </p:spTree>
    <p:extLst>
      <p:ext uri="{BB962C8B-B14F-4D97-AF65-F5344CB8AC3E}">
        <p14:creationId xmlns:p14="http://schemas.microsoft.com/office/powerpoint/2010/main" val="3301990217"/>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Calling functions</a:t>
            </a:r>
            <a:endParaRPr lang="en-GB" dirty="0"/>
          </a:p>
        </p:txBody>
      </p:sp>
      <p:sp>
        <p:nvSpPr>
          <p:cNvPr id="3" name="TextBox 2"/>
          <p:cNvSpPr txBox="1"/>
          <p:nvPr/>
        </p:nvSpPr>
        <p:spPr>
          <a:xfrm>
            <a:off x="395536" y="1844824"/>
            <a:ext cx="8496944" cy="1200329"/>
          </a:xfrm>
          <a:prstGeom prst="rect">
            <a:avLst/>
          </a:prstGeom>
          <a:noFill/>
        </p:spPr>
        <p:txBody>
          <a:bodyPr wrap="square" rtlCol="0">
            <a:spAutoFit/>
          </a:bodyPr>
          <a:lstStyle/>
          <a:p>
            <a:pPr marL="285750" indent="-285750">
              <a:buFontTx/>
              <a:buChar char="-"/>
            </a:pPr>
            <a:r>
              <a:rPr lang="en-GB" sz="2400" dirty="0" smtClean="0"/>
              <a:t>Access functions </a:t>
            </a:r>
            <a:r>
              <a:rPr lang="en-GB" sz="2400" dirty="0"/>
              <a:t>via the </a:t>
            </a:r>
            <a:r>
              <a:rPr lang="en-GB" sz="2400" dirty="0" smtClean="0"/>
              <a:t>‘</a:t>
            </a:r>
            <a:r>
              <a:rPr lang="en-GB" sz="2400" dirty="0">
                <a:solidFill>
                  <a:schemeClr val="accent2"/>
                </a:solidFill>
                <a:latin typeface="Consolas" panose="020B0609020204030204" pitchFamily="49" charset="0"/>
                <a:cs typeface="Consolas" panose="020B0609020204030204" pitchFamily="49" charset="0"/>
              </a:rPr>
              <a:t>g</a:t>
            </a:r>
            <a:r>
              <a:rPr lang="en-GB" sz="2400" dirty="0" smtClean="0"/>
              <a:t>’ </a:t>
            </a:r>
            <a:r>
              <a:rPr lang="en-GB" sz="2400" dirty="0"/>
              <a:t>namespace. </a:t>
            </a:r>
            <a:endParaRPr lang="en-GB" sz="2400" dirty="0" smtClean="0"/>
          </a:p>
          <a:p>
            <a:pPr marL="742950" lvl="1" indent="-285750">
              <a:buFontTx/>
              <a:buChar char="-"/>
            </a:pPr>
            <a:r>
              <a:rPr lang="en-GB" sz="2400" dirty="0" smtClean="0"/>
              <a:t>For </a:t>
            </a:r>
            <a:r>
              <a:rPr lang="en-GB" sz="2400" dirty="0"/>
              <a:t>example: </a:t>
            </a:r>
            <a:r>
              <a:rPr lang="en-GB" sz="2400" dirty="0" err="1" smtClean="0">
                <a:solidFill>
                  <a:schemeClr val="accent2"/>
                </a:solidFill>
                <a:latin typeface="Consolas" panose="020B0609020204030204" pitchFamily="49" charset="0"/>
                <a:cs typeface="Consolas" panose="020B0609020204030204" pitchFamily="49" charset="0"/>
              </a:rPr>
              <a:t>g.get_version</a:t>
            </a:r>
            <a:r>
              <a:rPr lang="en-GB" sz="2400" dirty="0" smtClean="0">
                <a:solidFill>
                  <a:schemeClr val="accent2"/>
                </a:solidFill>
                <a:latin typeface="Consolas" panose="020B0609020204030204" pitchFamily="49" charset="0"/>
                <a:cs typeface="Consolas" panose="020B0609020204030204" pitchFamily="49" charset="0"/>
              </a:rPr>
              <a:t>()</a:t>
            </a:r>
            <a:endParaRPr lang="en-GB" sz="2400" dirty="0"/>
          </a:p>
          <a:p>
            <a:pPr marL="285750" indent="-285750">
              <a:buFontTx/>
              <a:buChar char="-"/>
            </a:pPr>
            <a:r>
              <a:rPr lang="en-GB" sz="2400" dirty="0" smtClean="0"/>
              <a:t>Autocomplete will suggest available functions:</a:t>
            </a:r>
          </a:p>
        </p:txBody>
      </p:sp>
      <p:pic>
        <p:nvPicPr>
          <p:cNvPr id="2050" name="Picture 2" descr="C:\Instrument\Docs\ibex_user_manual.wiki\genie_python_and_ibex\AutoCompleteWindowBasic.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89670" y="3070280"/>
            <a:ext cx="7625754" cy="288507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192616359"/>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Arguments</a:t>
            </a:r>
            <a:endParaRPr lang="en-GB" dirty="0"/>
          </a:p>
        </p:txBody>
      </p:sp>
      <p:sp>
        <p:nvSpPr>
          <p:cNvPr id="3" name="TextBox 2"/>
          <p:cNvSpPr txBox="1"/>
          <p:nvPr/>
        </p:nvSpPr>
        <p:spPr>
          <a:xfrm>
            <a:off x="395536" y="1844824"/>
            <a:ext cx="8496944" cy="3416320"/>
          </a:xfrm>
          <a:prstGeom prst="rect">
            <a:avLst/>
          </a:prstGeom>
          <a:noFill/>
        </p:spPr>
        <p:txBody>
          <a:bodyPr wrap="square" rtlCol="0">
            <a:spAutoFit/>
          </a:bodyPr>
          <a:lstStyle/>
          <a:p>
            <a:pPr marL="285750" indent="-285750">
              <a:buFontTx/>
              <a:buChar char="-"/>
            </a:pPr>
            <a:r>
              <a:rPr lang="en-GB" sz="2400" dirty="0"/>
              <a:t>Arguments are passed to functions using standard Python syntax</a:t>
            </a:r>
            <a:r>
              <a:rPr lang="en-GB" sz="2400" dirty="0" smtClean="0"/>
              <a:t>. For example:</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(spectrum=1,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(1, period=2)</a:t>
            </a:r>
          </a:p>
          <a:p>
            <a:pPr marL="742950" lvl="1" indent="-285750">
              <a:buFontTx/>
              <a:buChar char="-"/>
            </a:pP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(period=2, spectrum=1)</a:t>
            </a:r>
          </a:p>
          <a:p>
            <a:pPr marL="285750" indent="-285750">
              <a:buFontTx/>
              <a:buChar char="-"/>
            </a:pPr>
            <a:r>
              <a:rPr lang="en-GB" sz="2400" dirty="0" smtClean="0">
                <a:solidFill>
                  <a:srgbClr val="00B050"/>
                </a:solidFill>
              </a:rPr>
              <a:t>Why is </a:t>
            </a:r>
            <a:r>
              <a:rPr lang="en-GB" sz="2400" dirty="0" err="1">
                <a:solidFill>
                  <a:schemeClr val="accent2"/>
                </a:solidFill>
                <a:latin typeface="Consolas" panose="020B0609020204030204" pitchFamily="49" charset="0"/>
                <a:cs typeface="Consolas" panose="020B0609020204030204" pitchFamily="49" charset="0"/>
              </a:rPr>
              <a:t>g.add_spectrum</a:t>
            </a:r>
            <a:r>
              <a:rPr lang="en-GB" sz="2400" dirty="0">
                <a:solidFill>
                  <a:schemeClr val="accent2"/>
                </a:solidFill>
                <a:latin typeface="Consolas" panose="020B0609020204030204" pitchFamily="49" charset="0"/>
                <a:cs typeface="Consolas" panose="020B0609020204030204" pitchFamily="49" charset="0"/>
              </a:rPr>
              <a:t>(2, spectrum=1) </a:t>
            </a:r>
            <a:r>
              <a:rPr lang="en-GB" sz="2400" dirty="0" smtClean="0">
                <a:solidFill>
                  <a:srgbClr val="00B050"/>
                </a:solidFill>
              </a:rPr>
              <a:t>invalid?</a:t>
            </a:r>
          </a:p>
          <a:p>
            <a:pPr marL="285750" indent="-285750">
              <a:buFontTx/>
              <a:buChar char="-"/>
            </a:pPr>
            <a:r>
              <a:rPr lang="en-GB" sz="2400" dirty="0" smtClean="0">
                <a:solidFill>
                  <a:srgbClr val="00B050"/>
                </a:solidFill>
              </a:rPr>
              <a:t>What are two equivalent ways of writing </a:t>
            </a:r>
            <a:r>
              <a:rPr lang="en-GB" sz="2400" dirty="0" err="1" smtClean="0">
                <a:solidFill>
                  <a:schemeClr val="accent2"/>
                </a:solidFill>
                <a:latin typeface="Consolas" panose="020B0609020204030204" pitchFamily="49" charset="0"/>
                <a:cs typeface="Consolas" panose="020B0609020204030204" pitchFamily="49" charset="0"/>
              </a:rPr>
              <a:t>g.end</a:t>
            </a:r>
            <a:r>
              <a:rPr lang="en-GB" sz="2400" dirty="0" smtClean="0">
                <a:solidFill>
                  <a:schemeClr val="accent2"/>
                </a:solidFill>
                <a:latin typeface="Consolas" panose="020B0609020204030204" pitchFamily="49" charset="0"/>
                <a:cs typeface="Consolas" panose="020B0609020204030204" pitchFamily="49" charset="0"/>
              </a:rPr>
              <a:t>(False)</a:t>
            </a:r>
            <a:r>
              <a:rPr lang="en-GB" sz="2400" dirty="0" smtClean="0">
                <a:solidFill>
                  <a:srgbClr val="00B050"/>
                </a:solidFill>
              </a:rPr>
              <a:t>? Can you think of why you might choose each one?</a:t>
            </a:r>
            <a:endParaRPr lang="en-GB" sz="2400" dirty="0" smtClean="0"/>
          </a:p>
        </p:txBody>
      </p:sp>
    </p:spTree>
    <p:extLst>
      <p:ext uri="{BB962C8B-B14F-4D97-AF65-F5344CB8AC3E}">
        <p14:creationId xmlns:p14="http://schemas.microsoft.com/office/powerpoint/2010/main" val="103520250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Switching run states</a:t>
            </a:r>
            <a:endParaRPr lang="en-GB" dirty="0"/>
          </a:p>
        </p:txBody>
      </p:sp>
      <p:sp>
        <p:nvSpPr>
          <p:cNvPr id="3" name="TextBox 2"/>
          <p:cNvSpPr txBox="1"/>
          <p:nvPr/>
        </p:nvSpPr>
        <p:spPr>
          <a:xfrm>
            <a:off x="395536" y="1844824"/>
            <a:ext cx="8496944" cy="2677656"/>
          </a:xfrm>
          <a:prstGeom prst="rect">
            <a:avLst/>
          </a:prstGeom>
          <a:noFill/>
        </p:spPr>
        <p:txBody>
          <a:bodyPr wrap="square" rtlCol="0">
            <a:spAutoFit/>
          </a:bodyPr>
          <a:lstStyle/>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begin</a:t>
            </a:r>
            <a:r>
              <a:rPr lang="en-GB" sz="2800" dirty="0" smtClean="0"/>
              <a:t>: </a:t>
            </a:r>
            <a:r>
              <a:rPr lang="en-GB" sz="2800" dirty="0"/>
              <a:t>Begins a new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pause</a:t>
            </a:r>
            <a:r>
              <a:rPr lang="en-GB" sz="2800" dirty="0" smtClean="0"/>
              <a:t>: </a:t>
            </a:r>
            <a:r>
              <a:rPr lang="en-GB" sz="2800" dirty="0"/>
              <a:t>Pauses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resume</a:t>
            </a:r>
            <a:r>
              <a:rPr lang="en-GB" sz="2800" dirty="0" smtClean="0"/>
              <a:t>: </a:t>
            </a:r>
            <a:r>
              <a:rPr lang="en-GB" sz="2800" dirty="0"/>
              <a:t>Resumes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end</a:t>
            </a:r>
            <a:r>
              <a:rPr lang="en-GB" sz="2800" dirty="0" smtClean="0"/>
              <a:t>: </a:t>
            </a:r>
            <a:r>
              <a:rPr lang="en-GB" sz="2800" dirty="0"/>
              <a:t>Ends the current run</a:t>
            </a:r>
          </a:p>
          <a:p>
            <a:pPr marL="342900"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abort</a:t>
            </a:r>
            <a:r>
              <a:rPr lang="en-GB" sz="2800" dirty="0" smtClean="0"/>
              <a:t>: </a:t>
            </a:r>
            <a:r>
              <a:rPr lang="en-GB" sz="2800" dirty="0"/>
              <a:t>Aborts the current </a:t>
            </a:r>
            <a:r>
              <a:rPr lang="en-GB" sz="2800" dirty="0" smtClean="0"/>
              <a:t>run</a:t>
            </a:r>
          </a:p>
          <a:p>
            <a:pPr marL="342900"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get_runstate</a:t>
            </a:r>
            <a:r>
              <a:rPr lang="en-GB" sz="2800" dirty="0" smtClean="0"/>
              <a:t>: Gets the state of the current run</a:t>
            </a:r>
          </a:p>
        </p:txBody>
      </p:sp>
    </p:spTree>
    <p:extLst>
      <p:ext uri="{BB962C8B-B14F-4D97-AF65-F5344CB8AC3E}">
        <p14:creationId xmlns:p14="http://schemas.microsoft.com/office/powerpoint/2010/main" val="3531924095"/>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Waiting</a:t>
            </a:r>
            <a:endParaRPr lang="en-GB" dirty="0"/>
          </a:p>
        </p:txBody>
      </p:sp>
      <p:sp>
        <p:nvSpPr>
          <p:cNvPr id="3" name="TextBox 2"/>
          <p:cNvSpPr txBox="1"/>
          <p:nvPr/>
        </p:nvSpPr>
        <p:spPr>
          <a:xfrm>
            <a:off x="395536" y="1772816"/>
            <a:ext cx="8496944" cy="4524315"/>
          </a:xfrm>
          <a:prstGeom prst="rect">
            <a:avLst/>
          </a:prstGeom>
          <a:noFill/>
        </p:spPr>
        <p:txBody>
          <a:bodyPr wrap="square" rtlCol="0">
            <a:spAutoFit/>
          </a:bodyPr>
          <a:lstStyle/>
          <a:p>
            <a:pPr marL="342900" indent="-342900">
              <a:buFont typeface="Arial" panose="020B0604020202020204" pitchFamily="34" charset="0"/>
              <a:buChar char="•"/>
            </a:pPr>
            <a:r>
              <a:rPr lang="en-GB" sz="2400" dirty="0" smtClean="0"/>
              <a:t>Wait for a specific event before continuing. Use a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chemeClr val="accent2"/>
                </a:solidFill>
                <a:latin typeface="Consolas" panose="020B0609020204030204" pitchFamily="49" charset="0"/>
                <a:cs typeface="Consolas" panose="020B0609020204030204" pitchFamily="49" charset="0"/>
              </a:rPr>
              <a:t>_...</a:t>
            </a:r>
            <a:r>
              <a:rPr lang="en-GB" sz="2400" i="1" dirty="0" smtClean="0"/>
              <a:t>” </a:t>
            </a:r>
            <a:r>
              <a:rPr lang="en-GB" sz="2400" dirty="0" smtClean="0"/>
              <a:t>function:</a:t>
            </a:r>
          </a:p>
          <a:p>
            <a:pPr marL="342900" indent="-342900">
              <a:buFont typeface="Arial" panose="020B0604020202020204" pitchFamily="34" charset="0"/>
              <a:buChar char="•"/>
            </a:pPr>
            <a:r>
              <a:rPr lang="en-GB" sz="2400" dirty="0" smtClean="0">
                <a:solidFill>
                  <a:srgbClr val="00B050"/>
                </a:solidFill>
              </a:rPr>
              <a:t>What do you think the following commands do?</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(seconds=10)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g.waitfor_time</a:t>
            </a:r>
            <a:r>
              <a:rPr lang="en-GB" sz="2400" dirty="0">
                <a:solidFill>
                  <a:schemeClr val="accent2"/>
                </a:solidFill>
                <a:latin typeface="Consolas" panose="020B0609020204030204" pitchFamily="49" charset="0"/>
                <a:cs typeface="Consolas" panose="020B0609020204030204" pitchFamily="49" charset="0"/>
              </a:rPr>
              <a:t>(minutes=10)</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g.waitfor_uamps</a:t>
            </a:r>
            <a:r>
              <a:rPr lang="en-GB" sz="2400" dirty="0">
                <a:solidFill>
                  <a:schemeClr val="accent2"/>
                </a:solidFill>
                <a:latin typeface="Consolas" panose="020B0609020204030204" pitchFamily="49" charset="0"/>
                <a:cs typeface="Consolas" panose="020B0609020204030204" pitchFamily="49" charset="0"/>
              </a:rPr>
              <a:t>(10) </a:t>
            </a:r>
          </a:p>
          <a:p>
            <a:pPr marL="800100" lvl="1" indent="-342900">
              <a:buFont typeface="Arial" panose="020B0604020202020204" pitchFamily="34" charset="0"/>
              <a:buChar char="•"/>
            </a:pPr>
            <a:r>
              <a:rPr lang="en-GB" sz="2400" dirty="0" err="1">
                <a:solidFill>
                  <a:schemeClr val="accent2"/>
                </a:solidFill>
                <a:latin typeface="Consolas" panose="020B0609020204030204" pitchFamily="49" charset="0"/>
                <a:cs typeface="Consolas" panose="020B0609020204030204" pitchFamily="49" charset="0"/>
              </a:rPr>
              <a:t>g.waitfor_block</a:t>
            </a:r>
            <a:r>
              <a:rPr lang="en-GB" sz="2400" dirty="0">
                <a:solidFill>
                  <a:schemeClr val="accent2"/>
                </a:solidFill>
                <a:latin typeface="Consolas" panose="020B0609020204030204" pitchFamily="49" charset="0"/>
                <a:cs typeface="Consolas" panose="020B0609020204030204" pitchFamily="49" charset="0"/>
              </a:rPr>
              <a:t>("MY_BLOCK", </a:t>
            </a:r>
            <a:r>
              <a:rPr lang="en-GB" sz="2400" dirty="0" err="1">
                <a:solidFill>
                  <a:schemeClr val="accent2"/>
                </a:solidFill>
                <a:latin typeface="Consolas" panose="020B0609020204030204" pitchFamily="49" charset="0"/>
                <a:cs typeface="Consolas" panose="020B0609020204030204" pitchFamily="49" charset="0"/>
              </a:rPr>
              <a:t>lowlimit</a:t>
            </a:r>
            <a:r>
              <a:rPr lang="en-GB" sz="2400" dirty="0">
                <a:solidFill>
                  <a:schemeClr val="accent2"/>
                </a:solidFill>
                <a:latin typeface="Consolas" panose="020B0609020204030204" pitchFamily="49" charset="0"/>
                <a:cs typeface="Consolas" panose="020B0609020204030204" pitchFamily="49" charset="0"/>
              </a:rPr>
              <a:t>=10)</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g.waitfor_move</a:t>
            </a:r>
            <a:r>
              <a:rPr lang="en-GB" sz="2400" dirty="0" smtClean="0">
                <a:solidFill>
                  <a:schemeClr val="accent2"/>
                </a:solidFill>
                <a:latin typeface="Consolas" panose="020B0609020204030204" pitchFamily="49" charset="0"/>
                <a:cs typeface="Consolas" panose="020B0609020204030204" pitchFamily="49" charset="0"/>
              </a:rPr>
              <a:t>()</a:t>
            </a:r>
          </a:p>
          <a:p>
            <a:pPr marL="800100" lvl="1" indent="-342900">
              <a:buFont typeface="Arial" panose="020B0604020202020204" pitchFamily="34" charset="0"/>
              <a:buChar char="•"/>
            </a:pPr>
            <a:r>
              <a:rPr lang="en-GB" sz="2400" dirty="0" err="1" smtClean="0">
                <a:solidFill>
                  <a:schemeClr val="accent2"/>
                </a:solidFill>
                <a:latin typeface="Consolas" panose="020B0609020204030204" pitchFamily="49" charset="0"/>
                <a:cs typeface="Consolas" panose="020B0609020204030204" pitchFamily="49" charset="0"/>
              </a:rPr>
              <a:t>g.waitfor_runstate</a:t>
            </a:r>
            <a:r>
              <a:rPr lang="en-GB" sz="2400" dirty="0" smtClean="0">
                <a:solidFill>
                  <a:schemeClr val="accent2"/>
                </a:solidFill>
                <a:latin typeface="Consolas" panose="020B0609020204030204" pitchFamily="49" charset="0"/>
                <a:cs typeface="Consolas" panose="020B0609020204030204" pitchFamily="49" charset="0"/>
              </a:rPr>
              <a:t>(“Running”, 60)</a:t>
            </a:r>
            <a:endParaRPr lang="en-GB" sz="2400" dirty="0">
              <a:solidFill>
                <a:schemeClr val="accent2"/>
              </a:solidFill>
              <a:latin typeface="Consolas" panose="020B0609020204030204" pitchFamily="49" charset="0"/>
              <a:cs typeface="Consolas" panose="020B0609020204030204" pitchFamily="49" charset="0"/>
            </a:endParaRPr>
          </a:p>
          <a:p>
            <a:pPr marL="342900" indent="-342900">
              <a:buFont typeface="Arial" panose="020B0604020202020204" pitchFamily="34" charset="0"/>
              <a:buChar char="•"/>
            </a:pPr>
            <a:r>
              <a:rPr lang="en-GB" sz="2400" dirty="0">
                <a:solidFill>
                  <a:srgbClr val="00B050"/>
                </a:solidFill>
              </a:rPr>
              <a:t>Use autocomplete to bring up a list of available </a:t>
            </a:r>
            <a:r>
              <a:rPr lang="en-GB" sz="2400" dirty="0" err="1">
                <a:solidFill>
                  <a:schemeClr val="accent2"/>
                </a:solidFill>
                <a:latin typeface="Consolas" panose="020B0609020204030204" pitchFamily="49" charset="0"/>
                <a:cs typeface="Consolas" panose="020B0609020204030204" pitchFamily="49" charset="0"/>
              </a:rPr>
              <a:t>waitfor</a:t>
            </a:r>
            <a:r>
              <a:rPr lang="en-GB" sz="2400" dirty="0">
                <a:solidFill>
                  <a:srgbClr val="00B050"/>
                </a:solidFill>
              </a:rPr>
              <a:t> functions</a:t>
            </a:r>
          </a:p>
          <a:p>
            <a:pPr marL="800100" lvl="1" indent="-342900">
              <a:buFont typeface="Arial" panose="020B0604020202020204" pitchFamily="34" charset="0"/>
              <a:buChar char="•"/>
            </a:pPr>
            <a:endParaRPr lang="en-GB" sz="2400" dirty="0">
              <a:solidFill>
                <a:srgbClr val="00B050"/>
              </a:solidFill>
            </a:endParaRPr>
          </a:p>
        </p:txBody>
      </p:sp>
    </p:spTree>
    <p:extLst>
      <p:ext uri="{BB962C8B-B14F-4D97-AF65-F5344CB8AC3E}">
        <p14:creationId xmlns:p14="http://schemas.microsoft.com/office/powerpoint/2010/main" val="3123493383"/>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dirty="0" smtClean="0"/>
              <a:t>Common commands: </a:t>
            </a:r>
            <a:br>
              <a:rPr lang="en-GB" dirty="0" smtClean="0"/>
            </a:br>
            <a:r>
              <a:rPr lang="en-GB" dirty="0" smtClean="0"/>
              <a:t>Update and store</a:t>
            </a:r>
            <a:endParaRPr lang="en-GB" dirty="0"/>
          </a:p>
        </p:txBody>
      </p:sp>
      <p:sp>
        <p:nvSpPr>
          <p:cNvPr id="3" name="TextBox 2"/>
          <p:cNvSpPr txBox="1"/>
          <p:nvPr/>
        </p:nvSpPr>
        <p:spPr>
          <a:xfrm>
            <a:off x="395536" y="1844824"/>
            <a:ext cx="8496944" cy="3108543"/>
          </a:xfrm>
          <a:prstGeom prst="rect">
            <a:avLst/>
          </a:prstGeom>
          <a:noFill/>
        </p:spPr>
        <p:txBody>
          <a:bodyPr wrap="square" rtlCol="0">
            <a:spAutoFit/>
          </a:bodyPr>
          <a:lstStyle/>
          <a:p>
            <a:pPr marL="342900" indent="-342900">
              <a:buFont typeface="Arial" panose="020B0604020202020204" pitchFamily="34" charset="0"/>
              <a:buChar char="•"/>
            </a:pPr>
            <a:r>
              <a:rPr lang="en-GB" sz="2800" dirty="0"/>
              <a:t>You can update and store DAE results </a:t>
            </a:r>
            <a:r>
              <a:rPr lang="en-GB" sz="2800" dirty="0" smtClean="0"/>
              <a:t>using:</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update</a:t>
            </a:r>
            <a:r>
              <a:rPr lang="en-GB" sz="2800" dirty="0" smtClean="0"/>
              <a:t>: </a:t>
            </a:r>
            <a:r>
              <a:rPr lang="en-GB" sz="2800" dirty="0"/>
              <a:t>Load the data from the DAE into </a:t>
            </a:r>
            <a:r>
              <a:rPr lang="en-GB" sz="2800" dirty="0" smtClean="0"/>
              <a:t>memory</a:t>
            </a:r>
          </a:p>
          <a:p>
            <a:pPr marL="800100" lvl="1" indent="-342900">
              <a:buFont typeface="Arial" panose="020B0604020202020204" pitchFamily="34" charset="0"/>
              <a:buChar char="•"/>
            </a:pPr>
            <a:r>
              <a:rPr lang="en-GB" sz="2800" dirty="0">
                <a:solidFill>
                  <a:schemeClr val="accent2"/>
                </a:solidFill>
                <a:latin typeface="Consolas" panose="020B0609020204030204" pitchFamily="49" charset="0"/>
                <a:cs typeface="Consolas" panose="020B0609020204030204" pitchFamily="49" charset="0"/>
              </a:rPr>
              <a:t>store</a:t>
            </a:r>
            <a:r>
              <a:rPr lang="en-GB" sz="2800" dirty="0" smtClean="0"/>
              <a:t>: </a:t>
            </a:r>
            <a:r>
              <a:rPr lang="en-GB" sz="2800" dirty="0"/>
              <a:t>Write the updated DAE information to </a:t>
            </a:r>
            <a:r>
              <a:rPr lang="en-GB" sz="2800" dirty="0" smtClean="0"/>
              <a:t>disk</a:t>
            </a:r>
          </a:p>
          <a:p>
            <a:pPr marL="800100" lvl="1" indent="-342900">
              <a:buFont typeface="Arial" panose="020B0604020202020204" pitchFamily="34" charset="0"/>
              <a:buChar char="•"/>
            </a:pPr>
            <a:r>
              <a:rPr lang="en-GB" sz="2800" dirty="0" err="1">
                <a:solidFill>
                  <a:schemeClr val="accent2"/>
                </a:solidFill>
                <a:latin typeface="Consolas" panose="020B0609020204030204" pitchFamily="49" charset="0"/>
                <a:cs typeface="Consolas" panose="020B0609020204030204" pitchFamily="49" charset="0"/>
              </a:rPr>
              <a:t>updatestore</a:t>
            </a:r>
            <a:r>
              <a:rPr lang="en-GB" sz="2800" dirty="0" smtClean="0"/>
              <a:t>: </a:t>
            </a:r>
            <a:r>
              <a:rPr lang="en-GB" sz="2800" dirty="0"/>
              <a:t>Load the data from the DAE into memory and store it to disk</a:t>
            </a:r>
            <a:endParaRPr lang="en-GB" sz="2800" dirty="0">
              <a:solidFill>
                <a:srgbClr val="00B050"/>
              </a:solidFill>
            </a:endParaRPr>
          </a:p>
        </p:txBody>
      </p:sp>
    </p:spTree>
    <p:extLst>
      <p:ext uri="{BB962C8B-B14F-4D97-AF65-F5344CB8AC3E}">
        <p14:creationId xmlns:p14="http://schemas.microsoft.com/office/powerpoint/2010/main" val="1268031764"/>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themeOverrid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D8BDAAA291872E4C9CBDBAE9DC1F214B" ma:contentTypeVersion="0" ma:contentTypeDescription="Create a new document." ma:contentTypeScope="" ma:versionID="37718d931242bc0231cb88c3dc8184c7">
  <xsd:schema xmlns:xsd="http://www.w3.org/2001/XMLSchema" xmlns:xs="http://www.w3.org/2001/XMLSchema" xmlns:p="http://schemas.microsoft.com/office/2006/metadata/properties" targetNamespace="http://schemas.microsoft.com/office/2006/metadata/properties" ma:root="true" ma:fieldsID="8022916f55ab85163ee9a5069dec31d5">
    <xsd:element name="properties">
      <xsd:complexType>
        <xsd:sequence>
          <xsd:element name="documentManagement">
            <xsd:complexType>
              <xsd:all/>
            </xsd:complexType>
          </xsd:element>
        </xsd:sequence>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1D176834-956F-4505-BD61-698C091AD5AA}">
  <ds:schemaRefs>
    <ds:schemaRef ds:uri="http://schemas.microsoft.com/sharepoint/v3/contenttype/forms"/>
  </ds:schemaRefs>
</ds:datastoreItem>
</file>

<file path=customXml/itemProps2.xml><?xml version="1.0" encoding="utf-8"?>
<ds:datastoreItem xmlns:ds="http://schemas.openxmlformats.org/officeDocument/2006/customXml" ds:itemID="{D4D0713F-2886-4B1B-9132-0812576A847F}">
  <ds:schemaRefs>
    <ds:schemaRef ds:uri="http://schemas.microsoft.com/office/2006/metadata/properties"/>
    <ds:schemaRef ds:uri="http://purl.org/dc/dcmitype/"/>
    <ds:schemaRef ds:uri="http://purl.org/dc/terms/"/>
    <ds:schemaRef ds:uri="http://schemas.microsoft.com/office/2006/documentManagement/types"/>
    <ds:schemaRef ds:uri="http://www.w3.org/XML/1998/namespace"/>
    <ds:schemaRef ds:uri="http://schemas.openxmlformats.org/package/2006/metadata/core-properties"/>
    <ds:schemaRef ds:uri="http://purl.org/dc/elements/1.1/"/>
    <ds:schemaRef ds:uri="http://schemas.microsoft.com/office/infopath/2007/PartnerControls"/>
  </ds:schemaRefs>
</ds:datastoreItem>
</file>

<file path=customXml/itemProps3.xml><?xml version="1.0" encoding="utf-8"?>
<ds:datastoreItem xmlns:ds="http://schemas.openxmlformats.org/officeDocument/2006/customXml" ds:itemID="{DD040A56-8D6F-4114-A272-42AE3B7D7ECA}">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openxmlformats.org/package/2006/metadata/core-properties"/>
    <ds:schemaRef ds:uri="http://purl.org/dc/elements/1.1/"/>
    <ds:schemaRef ds:uri="http://purl.org/dc/terms/"/>
    <ds:schemaRef ds:uri="http://schemas.microsoft.com/internal/obd"/>
    <ds:schemaRef ds:uri="http://schemas.microsoft.com/office/infopath/2007/PartnerControls"/>
  </ds:schemaRefs>
</ds:datastoreItem>
</file>

<file path=docProps/app.xml><?xml version="1.0" encoding="utf-8"?>
<Properties xmlns="http://schemas.openxmlformats.org/officeDocument/2006/extended-properties" xmlns:vt="http://schemas.openxmlformats.org/officeDocument/2006/docPropsVTypes">
  <Template/>
  <TotalTime>5283</TotalTime>
  <Words>1686</Words>
  <Application>Microsoft Office PowerPoint</Application>
  <PresentationFormat>On-screen Show (4:3)</PresentationFormat>
  <Paragraphs>342</Paragraphs>
  <Slides>32</Slides>
  <Notes>32</Notes>
  <HiddenSlides>0</HiddenSlides>
  <MMClips>0</MMClips>
  <ScaleCrop>false</ScaleCrop>
  <HeadingPairs>
    <vt:vector size="4" baseType="variant">
      <vt:variant>
        <vt:lpstr>Theme</vt:lpstr>
      </vt:variant>
      <vt:variant>
        <vt:i4>1</vt:i4>
      </vt:variant>
      <vt:variant>
        <vt:lpstr>Slide Titles</vt:lpstr>
      </vt:variant>
      <vt:variant>
        <vt:i4>32</vt:i4>
      </vt:variant>
    </vt:vector>
  </HeadingPairs>
  <TitlesOfParts>
    <vt:vector size="33" baseType="lpstr">
      <vt:lpstr>Office Theme</vt:lpstr>
      <vt:lpstr>PowerPoint Presentation</vt:lpstr>
      <vt:lpstr>Contents</vt:lpstr>
      <vt:lpstr>Contents</vt:lpstr>
      <vt:lpstr>Getting started</vt:lpstr>
      <vt:lpstr>Common commands:  Calling functions</vt:lpstr>
      <vt:lpstr>Common commands:  Arguments</vt:lpstr>
      <vt:lpstr>Common commands:  Switching run states</vt:lpstr>
      <vt:lpstr>Common commands:  Waiting</vt:lpstr>
      <vt:lpstr>Common commands:  Update and store</vt:lpstr>
      <vt:lpstr>Common commands:  Worked example</vt:lpstr>
      <vt:lpstr>Common commands:  Blocks</vt:lpstr>
      <vt:lpstr>Common commands:  Worked example</vt:lpstr>
      <vt:lpstr>Common commands:  Experiment setup</vt:lpstr>
      <vt:lpstr>Common commands:  Experiment details</vt:lpstr>
      <vt:lpstr>Common commands:  Exercise</vt:lpstr>
      <vt:lpstr>Scripting Create</vt:lpstr>
      <vt:lpstr>Scripting Write</vt:lpstr>
      <vt:lpstr>Scripting Load</vt:lpstr>
      <vt:lpstr>Scripting Run</vt:lpstr>
      <vt:lpstr>Scripting Run</vt:lpstr>
      <vt:lpstr>Scripting Modify</vt:lpstr>
      <vt:lpstr>Scripting Importing modules</vt:lpstr>
      <vt:lpstr>Scripting Exercise</vt:lpstr>
      <vt:lpstr>Converting from  Open GENIE Procedures vs. functions</vt:lpstr>
      <vt:lpstr>Converting from  Open GENIE Procedures vs. functions</vt:lpstr>
      <vt:lpstr>Converting from  Open GENIE Loops</vt:lpstr>
      <vt:lpstr>Converting from  Open GENIE Conditionals</vt:lpstr>
      <vt:lpstr>Converting from  Open GENIE Commands</vt:lpstr>
      <vt:lpstr>Converting from  Open GENIE Worked example</vt:lpstr>
      <vt:lpstr>Converting from  Open GENIE Worked example</vt:lpstr>
      <vt:lpstr>Converting from  Open GENIE Exercise: Translate to genie_python</vt:lpstr>
      <vt:lpstr>References</vt:lpstr>
    </vt:vector>
  </TitlesOfParts>
  <Company>STFC</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IBEX Update</dc:title>
  <dc:subject>IBEX</dc:subject>
  <dc:creator>skn09965</dc:creator>
  <cp:keywords>IBEX EPICS Control System</cp:keywords>
  <cp:lastModifiedBy>Potter, Adrian (Tessella,RAL,ISIS)</cp:lastModifiedBy>
  <cp:revision>395</cp:revision>
  <dcterms:created xsi:type="dcterms:W3CDTF">2012-12-17T23:55:55Z</dcterms:created>
  <dcterms:modified xsi:type="dcterms:W3CDTF">2017-09-15T15:53:12Z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0x010100D8BDAAA291872E4C9CBDBAE9DC1F214B</vt:lpwstr>
  </property>
</Properties>
</file>