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7"/>
  </p:notesMasterIdLst>
  <p:sldIdLst>
    <p:sldId id="299" r:id="rId5"/>
    <p:sldId id="270" r:id="rId6"/>
    <p:sldId id="298" r:id="rId7"/>
    <p:sldId id="287" r:id="rId8"/>
    <p:sldId id="288" r:id="rId9"/>
    <p:sldId id="300" r:id="rId10"/>
    <p:sldId id="302" r:id="rId11"/>
    <p:sldId id="303"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27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66" d="100"/>
          <a:sy n="66" d="100"/>
        </p:scale>
        <p:origin x="-2934" y="-9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16/10/2017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Open GENIE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 Open 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 Open 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i*</a:t>
            </a:r>
            <a:r>
              <a:rPr lang="en-GB" dirty="0" err="1" smtClean="0"/>
              <a:t>step_size</a:t>
            </a:r>
            <a:r>
              <a:rPr lang="en-GB" dirty="0" smtClean="0"/>
              <a:t>) % 360” to avoid</a:t>
            </a:r>
            <a:r>
              <a:rPr lang="en-GB" baseline="0" dirty="0" smtClean="0"/>
              <a:t> needing to increment step size and do modulo in one step</a:t>
            </a:r>
          </a:p>
          <a:p>
            <a:pPr marL="171450" indent="-171450">
              <a:buFont typeface="Arial" panose="020B0604020202020204" pitchFamily="34" charset="0"/>
              <a:buChar char="•"/>
            </a:pPr>
            <a:r>
              <a:rPr lang="en-GB" sz="1200" b="0" i="0" kern="1200" baseline="0" dirty="0" smtClean="0">
                <a:solidFill>
                  <a:schemeClr val="tx1"/>
                </a:solidFill>
                <a:effectLst/>
                <a:latin typeface="+mn-lt"/>
                <a:ea typeface="+mn-ea"/>
                <a:cs typeface="+mn-cs"/>
              </a:rPr>
              <a:t>There is a mistake in the script people should spot. IF () OR </a:t>
            </a:r>
            <a:r>
              <a:rPr lang="en-GB" sz="1200" b="0" i="0" kern="1200" baseline="0" smtClean="0">
                <a:solidFill>
                  <a:schemeClr val="tx1"/>
                </a:solidFill>
                <a:effectLst/>
                <a:latin typeface="+mn-lt"/>
                <a:ea typeface="+mn-ea"/>
                <a:cs typeface="+mn-cs"/>
              </a:rPr>
              <a:t>() should be IF () AND ()</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16/10/2017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16/10/2017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16/10/2017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16/10/2017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16/10/2017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16/10/2017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16/10/2017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16/10/2017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16/10/2017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16/10/2017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16/10/2017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16/10/2017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839721" cy="333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smtClean="0">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001095"/>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and John")</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pPr marL="285750" indent="-285750">
              <a:buFont typeface="Arial" panose="020B0604020202020204" pitchFamily="34" charset="0"/>
              <a:buChar char="•"/>
            </a:pPr>
            <a:endParaRPr lang="en-GB" dirty="0">
              <a:solidFill>
                <a:schemeClr val="accent2"/>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4093428"/>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a:t>
            </a:r>
            <a:r>
              <a:rPr lang="en-GB" sz="2000" dirty="0" smtClean="0">
                <a:solidFill>
                  <a:srgbClr val="00B050"/>
                </a:solidFill>
              </a:rPr>
              <a:t>run</a:t>
            </a:r>
          </a:p>
          <a:p>
            <a:r>
              <a:rPr lang="en-GB" sz="2000" i="1" dirty="0" smtClean="0">
                <a:solidFill>
                  <a:srgbClr val="00B050"/>
                </a:solidFill>
              </a:rPr>
              <a:t>[20 minutes]</a:t>
            </a:r>
            <a:endParaRPr lang="en-GB" sz="2000" i="1" dirty="0">
              <a:solidFill>
                <a:srgbClr val="00B050"/>
              </a:solidFill>
            </a:endParaRP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801314"/>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a:t>
            </a:r>
            <a:r>
              <a:rPr lang="en-GB" dirty="0" smtClean="0">
                <a:solidFill>
                  <a:srgbClr val="00B050"/>
                </a:solidFill>
              </a:rPr>
              <a:t>run_my_experiment.py</a:t>
            </a:r>
          </a:p>
          <a:p>
            <a:r>
              <a:rPr lang="en-GB" i="1" dirty="0" smtClean="0">
                <a:solidFill>
                  <a:srgbClr val="00B050"/>
                </a:solidFill>
              </a:rPr>
              <a:t>[5 minutes]</a:t>
            </a:r>
            <a:endParaRPr lang="en-GB" i="1" dirty="0">
              <a:solidFill>
                <a:srgbClr val="00B050"/>
              </a:solidFill>
            </a:endParaRP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Instrument scripts should start with </a:t>
            </a:r>
            <a:r>
              <a:rPr lang="en-GB" sz="1600" b="1" dirty="0" smtClean="0"/>
              <a:t>from </a:t>
            </a:r>
            <a:r>
              <a:rPr lang="en-GB" sz="1600" b="1" dirty="0" err="1" smtClean="0"/>
              <a:t>genie_python</a:t>
            </a:r>
            <a:r>
              <a:rPr lang="en-GB" sz="1600" b="1" dirty="0" smtClean="0"/>
              <a:t> import genie as g</a:t>
            </a:r>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a:t>
            </a:r>
            <a:r>
              <a:rPr lang="en-GB" sz="1600" dirty="0" smtClean="0">
                <a:solidFill>
                  <a:srgbClr val="00B050"/>
                </a:solidFill>
              </a:rPr>
              <a:t>run</a:t>
            </a:r>
            <a:endParaRPr lang="en-GB" sz="1600" dirty="0">
              <a:solidFill>
                <a:srgbClr val="00B050"/>
              </a:solidFill>
            </a:endParaRPr>
          </a:p>
          <a:p>
            <a:r>
              <a:rPr lang="en-GB" sz="1600" i="1" dirty="0" smtClean="0">
                <a:solidFill>
                  <a:srgbClr val="00B050"/>
                </a:solidFill>
              </a:rPr>
              <a:t>[15 minutes]</a:t>
            </a:r>
            <a:endParaRPr lang="en-GB" sz="1600" i="1" dirty="0">
              <a:solidFill>
                <a:srgbClr val="00B05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701300"/>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3785652"/>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solidFill>
                  <a:schemeClr val="accent2"/>
                </a:solidFill>
                <a:latin typeface="Consolas" panose="020B0609020204030204" pitchFamily="49" charset="0"/>
                <a:cs typeface="Consolas" panose="020B0609020204030204" pitchFamily="49" charset="0"/>
              </a:rPr>
              <a:t> </a:t>
            </a:r>
            <a:r>
              <a:rPr lang="en-GB" sz="2400" dirty="0" smtClean="0"/>
              <a:t>function, e.g.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smtClean="0">
                <a:solidFill>
                  <a:schemeClr val="accent2"/>
                </a:solidFill>
                <a:latin typeface="Consolas" panose="020B0609020204030204" pitchFamily="49" charset="0"/>
                <a:cs typeface="Consolas" panose="020B0609020204030204" pitchFamily="49" charset="0"/>
              </a:rPr>
              <a:t>(‘run_my_experiment.py')</a:t>
            </a:r>
          </a:p>
          <a:p>
            <a:pPr marL="742950" lvl="1" indent="-28575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g.load_script</a:t>
            </a:r>
            <a:r>
              <a:rPr lang="en-GB" sz="2400" dirty="0" smtClean="0">
                <a:solidFill>
                  <a:schemeClr val="accent2"/>
                </a:solidFill>
                <a:latin typeface="Consolas" panose="020B0609020204030204" pitchFamily="49" charset="0"/>
                <a:cs typeface="Consolas" panose="020B0609020204030204" pitchFamily="49" charset="0"/>
              </a:rPr>
              <a:t> </a:t>
            </a:r>
            <a:r>
              <a:rPr lang="en-GB" sz="2400" dirty="0"/>
              <a:t>looks automatically in “C:\scripts”. A full path can be given for other locations</a:t>
            </a:r>
            <a:endParaRPr lang="en-GB" sz="2400" dirty="0"/>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smtClean="0">
                <a:solidFill>
                  <a:srgbClr val="00B050"/>
                </a:solidFill>
              </a:rPr>
              <a:t>run_my_experiment.py</a:t>
            </a:r>
          </a:p>
          <a:p>
            <a:r>
              <a:rPr lang="en-GB" sz="2400" i="1" dirty="0" smtClean="0">
                <a:solidFill>
                  <a:srgbClr val="00B050"/>
                </a:solidFill>
              </a:rPr>
              <a:t>[2 minutes]</a:t>
            </a:r>
            <a:endParaRPr lang="en-GB" sz="2400" i="1" dirty="0">
              <a:solidFill>
                <a:srgbClr val="00B050"/>
              </a:solidFill>
            </a:endParaRP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t>, 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p>
          <a:p>
            <a:pPr marL="342900" indent="-342900">
              <a:buFont typeface="Arial" panose="020B0604020202020204" pitchFamily="34" charset="0"/>
              <a:buChar char="•"/>
            </a:pPr>
            <a:r>
              <a:rPr lang="en-GB" sz="2400" dirty="0" smtClean="0"/>
              <a:t>The IBEX </a:t>
            </a:r>
            <a:r>
              <a:rPr lang="en-GB" sz="2400" dirty="0"/>
              <a:t>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p>
          <a:p>
            <a:r>
              <a:rPr lang="en-GB" sz="2400" i="1" dirty="0" smtClean="0">
                <a:solidFill>
                  <a:srgbClr val="00B050"/>
                </a:solidFill>
              </a:rPr>
              <a:t>[2 minutes]</a:t>
            </a:r>
            <a:endParaRPr lang="en-GB" sz="2400" i="1"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Open GENIE</a:t>
            </a:r>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a:t>
            </a:r>
            <a:r>
              <a:rPr lang="en-GB" sz="2400" dirty="0" smtClean="0">
                <a:solidFill>
                  <a:srgbClr val="00B050"/>
                </a:solidFill>
              </a:rPr>
              <a:t>earlier</a:t>
            </a:r>
          </a:p>
          <a:p>
            <a:r>
              <a:rPr lang="en-GB" sz="2400" i="1" dirty="0" smtClean="0">
                <a:solidFill>
                  <a:srgbClr val="00B050"/>
                </a:solidFill>
              </a:rPr>
              <a:t>[2 minutes]</a:t>
            </a:r>
            <a:endParaRPr lang="en-GB" sz="2400" i="1" dirty="0">
              <a:solidFill>
                <a:srgbClr val="00B050"/>
              </a:solidFill>
            </a:endParaRP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a:solidFill>
                  <a:schemeClr val="accent2"/>
                </a:solidFill>
                <a:latin typeface="Consolas" panose="020B0609020204030204" pitchFamily="49" charset="0"/>
                <a:cs typeface="Consolas" panose="020B0609020204030204" pitchFamily="49" charset="0"/>
              </a:rPr>
              <a:t>reload(</a:t>
            </a:r>
            <a:r>
              <a:rPr lang="en-GB" sz="2400" dirty="0" err="1">
                <a:solidFill>
                  <a:schemeClr val="accent2"/>
                </a:solidFill>
                <a:latin typeface="Consolas" panose="020B0609020204030204" pitchFamily="49" charset="0"/>
                <a:cs typeface="Consolas" panose="020B0609020204030204" pitchFamily="49" charset="0"/>
              </a:rPr>
              <a:t>inst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a:t>
            </a:r>
            <a:r>
              <a:rPr lang="en-GB" sz="2400" dirty="0" smtClean="0">
                <a:solidFill>
                  <a:srgbClr val="00B050"/>
                </a:solidFill>
              </a:rPr>
              <a:t>changed</a:t>
            </a:r>
          </a:p>
          <a:p>
            <a:r>
              <a:rPr lang="en-GB" sz="2400" i="1" dirty="0" smtClean="0">
                <a:solidFill>
                  <a:srgbClr val="00B050"/>
                </a:solidFill>
              </a:rPr>
              <a:t>[5 minutes]</a:t>
            </a:r>
            <a:endParaRPr lang="en-GB" sz="2400" i="1" dirty="0">
              <a:solidFill>
                <a:srgbClr val="00B050"/>
              </a:solidFill>
            </a:endParaRP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dirty="0" smtClean="0">
                <a:solidFill>
                  <a:schemeClr val="accent2"/>
                </a:solidFill>
                <a:latin typeface="Consolas" panose="020B0609020204030204" pitchFamily="49" charset="0"/>
                <a:cs typeface="Consolas" panose="020B0609020204030204" pitchFamily="49" charset="0"/>
              </a:rPr>
              <a:t>   from </a:t>
            </a:r>
            <a:r>
              <a:rPr lang="en-GB" dirty="0">
                <a:solidFill>
                  <a:schemeClr val="accent2"/>
                </a:solidFill>
                <a:latin typeface="Consolas" panose="020B0609020204030204" pitchFamily="49" charset="0"/>
                <a:cs typeface="Consolas" panose="020B0609020204030204" pitchFamily="49" charset="0"/>
              </a:rPr>
              <a:t>counts import vanadium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smtClean="0">
                <a:solidFill>
                  <a:schemeClr val="accent2"/>
                </a:solidFill>
                <a:latin typeface="Consolas" panose="020B0609020204030204" pitchFamily="49" charset="0"/>
                <a:cs typeface="Consolas" panose="020B0609020204030204" pitchFamily="49" charset="0"/>
              </a:rPr>
              <a:t>   </a:t>
            </a:r>
            <a:r>
              <a:rPr lang="en-GB" dirty="0" err="1" smtClean="0">
                <a:solidFill>
                  <a:schemeClr val="accent2"/>
                </a:solidFill>
                <a:latin typeface="Consolas" panose="020B0609020204030204" pitchFamily="49" charset="0"/>
                <a:cs typeface="Consolas" panose="020B0609020204030204" pitchFamily="49" charset="0"/>
              </a:rPr>
              <a:t>def</a:t>
            </a:r>
            <a:r>
              <a:rPr lang="en-GB" dirty="0" smtClean="0">
                <a:solidFill>
                  <a:schemeClr val="accent2"/>
                </a:solidFill>
                <a:latin typeface="Consolas" panose="020B0609020204030204" pitchFamily="49" charset="0"/>
                <a:cs typeface="Consolas" panose="020B0609020204030204" pitchFamily="49" charset="0"/>
              </a:rPr>
              <a:t> </a:t>
            </a:r>
            <a:r>
              <a:rPr lang="en-GB" dirty="0">
                <a:solidFill>
                  <a:schemeClr val="accent2"/>
                </a:solidFill>
                <a:latin typeface="Consolas" panose="020B0609020204030204" pitchFamily="49" charset="0"/>
                <a:cs typeface="Consolas" panose="020B0609020204030204" pitchFamily="49" charset="0"/>
              </a:rPr>
              <a:t>calibration():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a:solidFill>
                  <a:schemeClr val="accent2"/>
                </a:solidFill>
                <a:latin typeface="Consolas" panose="020B0609020204030204" pitchFamily="49" charset="0"/>
                <a:cs typeface="Consolas" panose="020B0609020204030204" pitchFamily="49" charset="0"/>
              </a:rPr>
              <a:t> </a:t>
            </a:r>
            <a:r>
              <a:rPr lang="en-GB" dirty="0" smtClean="0">
                <a:solidFill>
                  <a:schemeClr val="accent2"/>
                </a:solidFill>
                <a:latin typeface="Consolas" panose="020B0609020204030204" pitchFamily="49" charset="0"/>
                <a:cs typeface="Consolas" panose="020B0609020204030204" pitchFamily="49" charset="0"/>
              </a:rPr>
              <a:t>      for </a:t>
            </a:r>
            <a:r>
              <a:rPr lang="en-GB" dirty="0" err="1" smtClean="0">
                <a:solidFill>
                  <a:schemeClr val="accent2"/>
                </a:solidFill>
                <a:latin typeface="Consolas" panose="020B0609020204030204" pitchFamily="49" charset="0"/>
                <a:cs typeface="Consolas" panose="020B0609020204030204" pitchFamily="49" charset="0"/>
              </a:rPr>
              <a:t>i</a:t>
            </a:r>
            <a:r>
              <a:rPr lang="en-GB" dirty="0" smtClean="0">
                <a:solidFill>
                  <a:schemeClr val="accent2"/>
                </a:solidFill>
                <a:latin typeface="Consolas" panose="020B0609020204030204" pitchFamily="49" charset="0"/>
                <a:cs typeface="Consolas" panose="020B0609020204030204" pitchFamily="49" charset="0"/>
              </a:rPr>
              <a:t> in range(5):</a:t>
            </a:r>
          </a:p>
          <a:p>
            <a:pPr lvl="2"/>
            <a:r>
              <a:rPr lang="en-GB" dirty="0" smtClean="0">
                <a:solidFill>
                  <a:schemeClr val="accent2"/>
                </a:solidFill>
                <a:latin typeface="Consolas" panose="020B0609020204030204" pitchFamily="49" charset="0"/>
                <a:cs typeface="Consolas" panose="020B0609020204030204" pitchFamily="49" charset="0"/>
              </a:rPr>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424731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r>
              <a:rPr lang="en-GB" dirty="0" smtClean="0">
                <a:solidFill>
                  <a:srgbClr val="00B050"/>
                </a:solidFill>
              </a:rPr>
              <a:t>]“</a:t>
            </a:r>
          </a:p>
          <a:p>
            <a:pPr marL="1200150" lvl="2" indent="-285750">
              <a:buFont typeface="Arial" panose="020B0604020202020204" pitchFamily="34" charset="0"/>
              <a:buChar char="•"/>
            </a:pPr>
            <a:r>
              <a:rPr lang="en-GB" dirty="0" smtClean="0">
                <a:solidFill>
                  <a:srgbClr val="00B050"/>
                </a:solidFill>
              </a:rPr>
              <a:t>The block name, initial and final values should all be provided as input arguments</a:t>
            </a:r>
            <a:endParaRPr lang="en-GB" dirty="0">
              <a:solidFill>
                <a:srgbClr val="00B050"/>
              </a:solidFill>
            </a:endParaRP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r>
              <a:rPr lang="en-GB" dirty="0" smtClean="0">
                <a:solidFill>
                  <a:srgbClr val="00B050"/>
                </a:solidFill>
              </a:rPr>
              <a:t>?</a:t>
            </a:r>
          </a:p>
          <a:p>
            <a:r>
              <a:rPr lang="en-GB" i="1" dirty="0" smtClean="0">
                <a:solidFill>
                  <a:srgbClr val="00B050"/>
                </a:solidFill>
              </a:rPr>
              <a:t>[30 minutes]</a:t>
            </a:r>
            <a:endParaRPr lang="en-GB" i="1" dirty="0">
              <a:solidFill>
                <a:srgbClr val="00B050"/>
              </a:solidFill>
            </a:endParaRPr>
          </a:p>
        </p:txBody>
      </p:sp>
    </p:spTree>
    <p:extLst>
      <p:ext uri="{BB962C8B-B14F-4D97-AF65-F5344CB8AC3E}">
        <p14:creationId xmlns:p14="http://schemas.microsoft.com/office/powerpoint/2010/main" val="2674125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smtClean="0"/>
              <a:t> Open 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BEGIN </a:t>
            </a:r>
            <a:r>
              <a:rPr lang="en-GB" dirty="0" smtClean="0"/>
              <a:t>becomes </a:t>
            </a:r>
            <a:r>
              <a:rPr lang="en-GB" dirty="0" err="1" smtClean="0">
                <a:solidFill>
                  <a:schemeClr val="accent2"/>
                </a:solidFill>
                <a:latin typeface="Consolas" panose="020B0609020204030204" pitchFamily="49" charset="0"/>
                <a:cs typeface="Consolas" panose="020B0609020204030204" pitchFamily="49" charset="0"/>
              </a:rPr>
              <a:t>g.begin</a:t>
            </a:r>
            <a:r>
              <a:rPr lang="en-GB"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smtClean="0"/>
              <a:t> Open GENIE 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HIGHLIMIT=10</a:t>
            </a:r>
            <a:r>
              <a:rPr lang="en-GB" i="1" dirty="0" smtClean="0"/>
              <a:t>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Format</a:t>
            </a:r>
          </a:p>
          <a:p>
            <a:pPr lvl="1"/>
            <a:r>
              <a:rPr lang="en-GB" dirty="0" smtClean="0"/>
              <a:t>Information in black</a:t>
            </a:r>
          </a:p>
          <a:p>
            <a:pPr lvl="1"/>
            <a:r>
              <a:rPr lang="en-GB" i="1" dirty="0" smtClean="0">
                <a:solidFill>
                  <a:srgbClr val="00B050"/>
                </a:solidFill>
              </a:rPr>
              <a:t>Tasks in green</a:t>
            </a:r>
          </a:p>
          <a:p>
            <a:pPr lvl="2"/>
            <a:r>
              <a:rPr lang="en-GB" i="1" dirty="0" smtClean="0">
                <a:solidFill>
                  <a:srgbClr val="00B050"/>
                </a:solidFill>
              </a:rPr>
              <a:t>Some tasks have [time limits]. Don’t worry if you don’t finish in the time</a:t>
            </a:r>
          </a:p>
          <a:p>
            <a:pPr lvl="1"/>
            <a:r>
              <a:rPr lang="en-GB" dirty="0" err="1">
                <a:solidFill>
                  <a:schemeClr val="accent2"/>
                </a:solidFill>
                <a:latin typeface="Consolas" panose="020B0609020204030204" pitchFamily="49" charset="0"/>
                <a:cs typeface="Consolas" panose="020B0609020204030204" pitchFamily="49" charset="0"/>
              </a:rPr>
              <a:t>genie_python</a:t>
            </a:r>
            <a:r>
              <a:rPr lang="en-GB" dirty="0"/>
              <a:t> code is in red</a:t>
            </a:r>
          </a:p>
          <a:p>
            <a:pPr lvl="1"/>
            <a:r>
              <a:rPr lang="en-GB" dirty="0" smtClean="0">
                <a:solidFill>
                  <a:schemeClr val="accent4"/>
                </a:solidFill>
                <a:latin typeface="Consolas" panose="020B0609020204030204" pitchFamily="49" charset="0"/>
                <a:cs typeface="Consolas" panose="020B0609020204030204" pitchFamily="49" charset="0"/>
              </a:rPr>
              <a:t> Open GENIE</a:t>
            </a:r>
            <a:r>
              <a:rPr lang="en-GB" dirty="0" smtClean="0"/>
              <a:t> </a:t>
            </a:r>
            <a:r>
              <a:rPr lang="en-GB" dirty="0"/>
              <a:t>code is in purple</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5760640" cy="4990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516216" y="5085184"/>
            <a:ext cx="1441420" cy="369332"/>
          </a:xfrm>
          <a:prstGeom prst="rect">
            <a:avLst/>
          </a:prstGeom>
        </p:spPr>
        <p:txBody>
          <a:bodyPr wrap="none">
            <a:spAutoFit/>
          </a:bodyPr>
          <a:lstStyle/>
          <a:p>
            <a:r>
              <a:rPr lang="en-GB" i="1" dirty="0">
                <a:solidFill>
                  <a:srgbClr val="00B050"/>
                </a:solidFill>
              </a:rPr>
              <a:t>[30 minutes]</a:t>
            </a:r>
          </a:p>
        </p:txBody>
      </p:sp>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a:t>
            </a:r>
            <a:r>
              <a:rPr lang="en-GB" sz="2000" u="sng" dirty="0" smtClean="0">
                <a:hlinkClick r:id="rId5"/>
              </a:rPr>
              <a:t>shadow.nd.rl.ac.uk/IBEX_user_manual/genie_python-and-IBEX-</a:t>
            </a:r>
            <a:r>
              <a:rPr lang="en-GB" sz="2000" u="sng" dirty="0">
                <a:hlinkClick r:id="rId5"/>
              </a:rPr>
              <a:t>(Introduction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477328"/>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a:t>
            </a:r>
            <a:r>
              <a:rPr lang="en-GB" i="1" dirty="0" smtClean="0">
                <a:solidFill>
                  <a:srgbClr val="00B050"/>
                </a:solidFill>
              </a:rPr>
              <a:t>IBEX</a:t>
            </a:r>
            <a:endParaRPr lang="en-GB" i="1" dirty="0">
              <a:solidFill>
                <a:srgbClr val="00B050"/>
              </a:solidFill>
            </a:endParaRP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a:t>
            </a:r>
            <a:r>
              <a:rPr lang="en-GB" i="1" dirty="0" smtClean="0">
                <a:solidFill>
                  <a:srgbClr val="00B050"/>
                </a:solidFill>
              </a:rPr>
              <a:t>10</a:t>
            </a:r>
          </a:p>
          <a:p>
            <a:r>
              <a:rPr lang="en-GB" i="1" dirty="0" smtClean="0">
                <a:solidFill>
                  <a:srgbClr val="00B050"/>
                </a:solidFill>
              </a:rPr>
              <a:t>[10 minutes]</a:t>
            </a:r>
            <a:endParaRPr lang="en-GB" i="1" dirty="0">
              <a:solidFill>
                <a:srgbClr val="00B050"/>
              </a:solidFill>
            </a:endParaRP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(spectrum=1,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(period=2, spectrum=1)</a:t>
            </a:r>
          </a:p>
          <a:p>
            <a:pPr marL="285750" indent="-285750">
              <a:buFontTx/>
              <a:buChar char="-"/>
            </a:pPr>
            <a:r>
              <a:rPr lang="en-GB" sz="2400" dirty="0" smtClean="0">
                <a:solidFill>
                  <a:srgbClr val="00B050"/>
                </a:solidFill>
              </a:rPr>
              <a:t>Why is </a:t>
            </a: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(2, spectrum=1) </a:t>
            </a:r>
            <a:r>
              <a:rPr lang="en-GB" sz="2400" dirty="0" smtClean="0">
                <a:solidFill>
                  <a:srgbClr val="00B050"/>
                </a:solidFill>
              </a:rPr>
              <a:t>invalid?</a:t>
            </a:r>
          </a:p>
          <a:p>
            <a:pPr marL="285750" indent="-285750">
              <a:buFontTx/>
              <a:buChar char="-"/>
            </a:pPr>
            <a:r>
              <a:rPr lang="en-GB" sz="2400" dirty="0" smtClean="0">
                <a:solidFill>
                  <a:srgbClr val="00B050"/>
                </a:solidFill>
              </a:rPr>
              <a:t>What are two equivalent ways of writing </a:t>
            </a:r>
            <a:r>
              <a:rPr lang="en-GB" sz="2400" dirty="0" err="1" smtClean="0">
                <a:solidFill>
                  <a:schemeClr val="accent2"/>
                </a:solidFill>
                <a:latin typeface="Consolas" panose="020B0609020204030204" pitchFamily="49" charset="0"/>
                <a:cs typeface="Consolas" panose="020B0609020204030204" pitchFamily="49" charset="0"/>
              </a:rPr>
              <a:t>g.end</a:t>
            </a:r>
            <a:r>
              <a:rPr lang="en-GB" sz="2400" dirty="0" smtClean="0">
                <a:solidFill>
                  <a:schemeClr val="accent2"/>
                </a:solidFill>
                <a:latin typeface="Consolas" panose="020B0609020204030204" pitchFamily="49" charset="0"/>
                <a:cs typeface="Consolas" panose="020B0609020204030204" pitchFamily="49" charset="0"/>
              </a:rPr>
              <a:t>(False)</a:t>
            </a:r>
            <a:r>
              <a:rPr lang="en-GB" sz="2400" dirty="0" smtClean="0">
                <a:solidFill>
                  <a:srgbClr val="00B050"/>
                </a:solidFill>
              </a:rPr>
              <a:t>?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772816"/>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chemeClr val="accent2"/>
                </a:solidFill>
                <a:latin typeface="Consolas" panose="020B0609020204030204" pitchFamily="49" charset="0"/>
                <a:cs typeface="Consolas" panose="020B0609020204030204" pitchFamily="49" charset="0"/>
              </a:rPr>
              <a:t>_...</a:t>
            </a:r>
            <a:r>
              <a:rPr lang="en-GB" sz="2400" i="1" dirty="0" smtClean="0"/>
              <a:t>”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g.waitfor_uamps</a:t>
            </a:r>
            <a:r>
              <a:rPr lang="en-GB" sz="2400" dirty="0">
                <a:solidFill>
                  <a:schemeClr val="accent2"/>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g.waitfor_block</a:t>
            </a:r>
            <a:r>
              <a:rPr lang="en-GB" sz="2400" dirty="0">
                <a:solidFill>
                  <a:schemeClr val="accent2"/>
                </a:solidFill>
                <a:latin typeface="Consolas" panose="020B0609020204030204" pitchFamily="49" charset="0"/>
                <a:cs typeface="Consolas" panose="020B0609020204030204" pitchFamily="49" charset="0"/>
              </a:rPr>
              <a:t>("MY_BLOCK", </a:t>
            </a:r>
            <a:r>
              <a:rPr lang="en-GB" sz="2400" dirty="0" err="1">
                <a:solidFill>
                  <a:schemeClr val="accent2"/>
                </a:solidFill>
                <a:latin typeface="Consolas" panose="020B0609020204030204" pitchFamily="49" charset="0"/>
                <a:cs typeface="Consolas" panose="020B0609020204030204" pitchFamily="49" charset="0"/>
              </a:rPr>
              <a:t>lowlimit</a:t>
            </a:r>
            <a:r>
              <a:rPr lang="en-GB" sz="2400" dirty="0">
                <a:solidFill>
                  <a:schemeClr val="accent2"/>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g.waitfor_move</a:t>
            </a:r>
            <a:r>
              <a:rPr lang="en-GB" sz="2400"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g.waitfor_runstate</a:t>
            </a:r>
            <a:r>
              <a:rPr lang="en-GB" sz="2400" dirty="0" smtClean="0">
                <a:solidFill>
                  <a:schemeClr val="accent2"/>
                </a:solidFill>
                <a:latin typeface="Consolas" panose="020B0609020204030204" pitchFamily="49" charset="0"/>
                <a:cs typeface="Consolas" panose="020B0609020204030204" pitchFamily="49" charset="0"/>
              </a:rPr>
              <a:t>(“Running”, 60)</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4D0713F-2886-4B1B-9132-0812576A847F}">
  <ds:schemaRefs>
    <ds:schemaRef ds:uri="http://schemas.microsoft.com/office/2006/metadata/properties"/>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1D176834-956F-4505-BD61-698C091AD5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5289</TotalTime>
  <Words>1701</Words>
  <Application>Microsoft Office PowerPoint</Application>
  <PresentationFormat>On-screen Show (4:3)</PresentationFormat>
  <Paragraphs>344</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Contents</vt:lpstr>
      <vt:lpstr>Contents</vt:lpstr>
      <vt:lpstr>Getting started</vt:lpstr>
      <vt:lpstr>Common commands:  Calling functions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 GENIE Procedures vs. functions</vt:lpstr>
      <vt:lpstr>Converting from  Open GENIE Procedures vs. functions</vt:lpstr>
      <vt:lpstr>Converting from  Open GENIE Loops</vt:lpstr>
      <vt:lpstr>Converting from  Open GENIE Conditionals</vt:lpstr>
      <vt:lpstr>Converting from  Open GENIE Commands</vt:lpstr>
      <vt:lpstr>Converting from  Open GENIE Worked example</vt:lpstr>
      <vt:lpstr>Converting from  Open GENIE Worked example</vt:lpstr>
      <vt:lpstr>Converting from  Open GENIE Exercise: Translate to genie_python</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397</cp:revision>
  <dcterms:created xsi:type="dcterms:W3CDTF">2012-12-17T23:55:55Z</dcterms:created>
  <dcterms:modified xsi:type="dcterms:W3CDTF">2017-10-16T10:39:03Z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