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87" autoAdjust="0"/>
  </p:normalViewPr>
  <p:slideViewPr>
    <p:cSldViewPr>
      <p:cViewPr varScale="1">
        <p:scale>
          <a:sx n="80" d="100"/>
          <a:sy n="80" d="100"/>
        </p:scale>
        <p:origin x="2271" y="30"/>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t"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WenQuanYi Micro Hei"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t"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WenQuanYi Micro Hei"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WenQuanYi Micro Hei"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pPr>
            <a:fld id="{A9928C6D-D42F-4EEB-BF24-842E92E37AD2}" type="slidenum">
              <a:t>‹#›</a:t>
            </a:fld>
            <a:endParaRPr lang="en-GB" sz="1400" b="0" i="0" u="none" strike="noStrike" kern="1200" cap="none" spc="0" baseline="0">
              <a:ln>
                <a:noFill/>
              </a:ln>
              <a:solidFill>
                <a:srgbClr val="000000"/>
              </a:solidFill>
              <a:latin typeface="Liberation Sans" pitchFamily="18"/>
              <a:ea typeface="WenQuanYi Micro Hei" pitchFamily="2"/>
              <a:cs typeface="Lohit Devanagari" pitchFamily="2"/>
            </a:endParaRPr>
          </a:p>
        </p:txBody>
      </p:sp>
    </p:spTree>
    <p:extLst>
      <p:ext uri="{BB962C8B-B14F-4D97-AF65-F5344CB8AC3E}">
        <p14:creationId xmlns:p14="http://schemas.microsoft.com/office/powerpoint/2010/main" val="2622968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wrap="square" lIns="0" tIns="0" rIns="0" bIns="0" anchor="t" anchorCtr="0"/>
          <a:lstStyle/>
          <a:p>
            <a:pPr lvl="0"/>
            <a:endParaRPr lang="en-GB"/>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wrap="square" lIns="0" tIns="0" rIns="0" bIns="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wrap="square" lIns="0" tIns="0" rIns="0" bIns="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wrap="square" lIns="0" tIns="0" rIns="0" bIns="0" anchor="b"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wrap="square" lIns="0" tIns="0" rIns="0" bIns="0" anchor="b" anchorCtr="0"/>
          <a:lstStyle>
            <a:lvl1pPr marL="0" marR="0" lvl="0" indent="0" algn="r" rtl="0" hangingPunct="0">
              <a:lnSpc>
                <a:spcPct val="100000"/>
              </a:lnSpc>
              <a:spcBef>
                <a:spcPts val="0"/>
              </a:spcBef>
              <a:spcAft>
                <a:spcPts val="0"/>
              </a:spcAft>
              <a:buNone/>
              <a:tabLst/>
              <a:defRPr lang="en-GB" sz="1400" b="0" i="0" u="none" strike="noStrike" kern="1200" cap="none" spc="0" baseline="0">
                <a:solidFill>
                  <a:srgbClr val="000000"/>
                </a:solidFill>
                <a:latin typeface="Liberation Serif" pitchFamily="18"/>
                <a:ea typeface="DejaVu Sans" pitchFamily="2"/>
                <a:cs typeface="DejaVu Sans" pitchFamily="2"/>
              </a:defRPr>
            </a:lvl1pPr>
          </a:lstStyle>
          <a:p>
            <a:pPr lvl="0"/>
            <a:fld id="{9D0679B5-9609-4C43-B92B-DDAAF48CF921}" type="slidenum">
              <a:t>‹#›</a:t>
            </a:fld>
            <a:endParaRPr lang="en-GB"/>
          </a:p>
        </p:txBody>
      </p:sp>
    </p:spTree>
    <p:extLst>
      <p:ext uri="{BB962C8B-B14F-4D97-AF65-F5344CB8AC3E}">
        <p14:creationId xmlns:p14="http://schemas.microsoft.com/office/powerpoint/2010/main" val="747246685"/>
      </p:ext>
    </p:extLst>
  </p:cSld>
  <p:clrMap bg1="lt1" tx1="dk1" bg2="lt2" tx2="dk2" accent1="accent1" accent2="accent2" accent3="accent3" accent4="accent4" accent5="accent5" accent6="accent6" hlink="hlink" folHlink="folHlink"/>
  <p:notesStyle>
    <a:lvl1pPr marL="216000" marR="0" lvl="0" indent="-216000" rtl="0" hangingPunct="0">
      <a:buNone/>
      <a:tabLst/>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A recurrent neural network will easily guess sky, but the information it needs to guess French is too far back.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Gives each piece of information a rating and discards those deemed less important.</a:t>
            </a:r>
          </a:p>
          <a:p>
            <a:pPr lvl="0"/>
            <a:r>
              <a:rPr lang="en-GB" dirty="0">
                <a:solidFill>
                  <a:srgbClr val="000000"/>
                </a:solidFill>
              </a:rPr>
              <a:t>Ratings can change with context – for example, the gender of the subject is very important to get pronouns correct until the subject changes, at which point that information is no longer relevant and can be forgotten.</a:t>
            </a:r>
          </a:p>
          <a:p>
            <a:pPr lvl="0"/>
            <a:r>
              <a:rPr lang="en-GB" dirty="0">
                <a:solidFill>
                  <a:srgbClr val="000000"/>
                </a:solidFill>
              </a:rPr>
              <a:t>LSTM networks are often used in speech recognition (</a:t>
            </a:r>
            <a:r>
              <a:rPr lang="en-GB" dirty="0" err="1">
                <a:solidFill>
                  <a:srgbClr val="000000"/>
                </a:solidFill>
              </a:rPr>
              <a:t>siri</a:t>
            </a:r>
            <a:r>
              <a:rPr lang="en-GB" dirty="0">
                <a:solidFill>
                  <a:srgbClr val="000000"/>
                </a:solidFill>
              </a:rPr>
              <a:t>, google translate).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It’s rather disappointing.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LSTM treated writing as one problem and provided one solution.</a:t>
            </a:r>
          </a:p>
          <a:p>
            <a:pPr lvl="0"/>
            <a:r>
              <a:rPr lang="en-GB" dirty="0">
                <a:solidFill>
                  <a:srgbClr val="000000"/>
                </a:solidFill>
              </a:rPr>
              <a:t>Here’s a new approach  - split into two problems:</a:t>
            </a:r>
          </a:p>
          <a:p>
            <a:pPr lvl="0"/>
            <a:r>
              <a:rPr lang="en-GB" dirty="0">
                <a:solidFill>
                  <a:srgbClr val="000000"/>
                </a:solidFill>
              </a:rPr>
              <a:t>How to construct grammatically correct sentences (given some information)</a:t>
            </a:r>
          </a:p>
          <a:p>
            <a:pPr lvl="0"/>
            <a:r>
              <a:rPr lang="en-GB" dirty="0">
                <a:solidFill>
                  <a:srgbClr val="000000"/>
                </a:solidFill>
              </a:rPr>
              <a:t>How to string those sentences into a story.</a:t>
            </a:r>
          </a:p>
          <a:p>
            <a:pPr lvl="0"/>
            <a:endParaRPr lang="en-GB" dirty="0">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B3775286-D316-4107-94AE-9D741FA769C0}" type="slidenum">
              <a:t>13</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Look at the sentence problem first – which I say is mostly solved because there are real systems that can reliably generate correct sentences.</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F0050A7F-5999-40B8-A1F9-21889B5BB175}" type="slidenum">
              <a:t>14</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Report on baseball game – generated based on input facts. Follows loose structure and identifies key information.</a:t>
            </a:r>
          </a:p>
          <a:p>
            <a:pPr lvl="0"/>
            <a:r>
              <a:rPr lang="en-GB" dirty="0">
                <a:solidFill>
                  <a:srgbClr val="000000"/>
                </a:solidFill>
              </a:rPr>
              <a:t>Uses natural language generation</a:t>
            </a:r>
          </a:p>
          <a:p>
            <a:pPr lvl="0"/>
            <a:r>
              <a:rPr lang="en-GB" dirty="0">
                <a:solidFill>
                  <a:srgbClr val="000000"/>
                </a:solidFill>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Determination – deciding which information to mention and what’s most important.</a:t>
            </a:r>
          </a:p>
          <a:p>
            <a:pPr lvl="0"/>
            <a:r>
              <a:rPr lang="en-GB" dirty="0">
                <a:solidFill>
                  <a:srgbClr val="000000"/>
                </a:solidFill>
              </a:rPr>
              <a:t>Structuring – order to mention it in.</a:t>
            </a:r>
          </a:p>
          <a:p>
            <a:pPr lvl="0"/>
            <a:r>
              <a:rPr lang="en-GB" dirty="0">
                <a:solidFill>
                  <a:srgbClr val="000000"/>
                </a:solidFill>
              </a:rPr>
              <a:t>Two main approaches</a:t>
            </a:r>
          </a:p>
          <a:p>
            <a:pPr lvl="0"/>
            <a:r>
              <a:rPr lang="en-GB" dirty="0">
                <a:solidFill>
                  <a:srgbClr val="000000"/>
                </a:solidFill>
              </a:rPr>
              <a:t>Fixed – basically skipping this step, just tell the system what to mention</a:t>
            </a:r>
          </a:p>
          <a:p>
            <a:pPr lvl="0"/>
            <a:r>
              <a:rPr lang="en-GB" dirty="0">
                <a:solidFill>
                  <a:srgbClr val="000000"/>
                </a:solidFill>
              </a:rPr>
              <a:t>ER – Weight information based on several criteria; how unexpected it is, the target audience, the purpose of the text, target length. Several AI reasoning techniques to do this. (Should I be prepared with example?)</a:t>
            </a:r>
          </a:p>
          <a:p>
            <a:pPr lvl="0"/>
            <a:endParaRPr lang="en-GB" dirty="0">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1BCAA793-D228-4586-B69B-87F8B2DC0B9D}" type="slidenum">
              <a:t>16</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When information can be combined into a single sentence.</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EE7E9D08-A3D1-40BD-B854-1D11BF2BCE50}" type="slidenum">
              <a:t>17</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Need to be careful about implying new information which isn’t necessarily true.</a:t>
            </a:r>
          </a:p>
          <a:p>
            <a:pPr lvl="0"/>
            <a:r>
              <a:rPr lang="en-GB">
                <a:solidFill>
                  <a:srgbClr val="000000"/>
                </a:solidFill>
              </a:rPr>
              <a:t>Actually performing aggregation is trivial, knowing when to aggregate is a mostly unsolved problem – need lots of contextual information.</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48B67FC6-24F6-47C6-A64A-92413F01E22C}" type="slidenum">
              <a:t>18</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Lexical choice – word choice and how we describe information.</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A3590C10-6F33-4C08-9D23-6C1248D8B115}" type="slidenum">
              <a:t>19</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These don’t make sense.</a:t>
            </a:r>
          </a:p>
          <a:p>
            <a:pPr lvl="0"/>
            <a:r>
              <a:rPr lang="en-GB" dirty="0">
                <a:solidFill>
                  <a:srgbClr val="000000"/>
                </a:solidFill>
              </a:rPr>
              <a:t>Another mostly unsolved problem;  most existing systems just state the relations relevant to the genre of writing they are producing.</a:t>
            </a:r>
          </a:p>
          <a:p>
            <a:pPr lvl="0"/>
            <a:r>
              <a:rPr lang="en-GB" dirty="0">
                <a:solidFill>
                  <a:srgbClr val="000000"/>
                </a:solidFill>
              </a:rPr>
              <a:t>Can substitute increase in many places, but this is less natural sounding and people don’t like it, and it doesn’t always work (time doesn’t increase).</a:t>
            </a:r>
          </a:p>
          <a:p>
            <a:pPr lvl="0"/>
            <a:endParaRPr lang="en-GB" dirty="0">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89CEB9D8-5C1D-4ED5-80A1-3DFB25930AC3}" type="slidenum">
              <a:t>20</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How to refer to objects – pronouns. Also relational references e.g. the older man.</a:t>
            </a:r>
          </a:p>
          <a:p>
            <a:pPr lvl="0"/>
            <a:r>
              <a:rPr lang="en-GB">
                <a:solidFill>
                  <a:srgbClr val="000000"/>
                </a:solidFill>
              </a:rPr>
              <a:t>Finds least specific unique description – dog is fine unless there are multiple dogs, in which case you may use the breed, etc. (obviously needs this contextual information).</a:t>
            </a:r>
          </a:p>
          <a:p>
            <a:pPr lvl="0"/>
            <a:r>
              <a:rPr lang="en-GB">
                <a:solidFill>
                  <a:srgbClr val="000000"/>
                </a:solidFill>
              </a:rPr>
              <a:t>Realisation – using grammatical knowledge to fill in the gaps. A mostly solved problem based on english grammar rules. Can deal with plural forms, punctuation, etc.</a:t>
            </a:r>
          </a:p>
          <a:p>
            <a:pPr lvl="0"/>
            <a:r>
              <a:rPr lang="en-GB">
                <a:solidFill>
                  <a:srgbClr val="000000"/>
                </a:solidFill>
              </a:rPr>
              <a:t>Here’s a very basic example</a:t>
            </a:r>
          </a:p>
          <a:p>
            <a:pPr lvl="0"/>
            <a:endParaRPr lang="en-GB">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C011F736-19B6-44A8-996B-A6511CC05F5B}" type="slidenum">
              <a:t>21</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Example of </a:t>
            </a:r>
            <a:r>
              <a:rPr lang="en-GB" dirty="0" err="1">
                <a:solidFill>
                  <a:srgbClr val="000000"/>
                </a:solidFill>
              </a:rPr>
              <a:t>SimpleNLG</a:t>
            </a:r>
            <a:r>
              <a:rPr lang="en-GB" dirty="0">
                <a:solidFill>
                  <a:srgbClr val="000000"/>
                </a:solidFill>
              </a:rPr>
              <a:t> code.</a:t>
            </a:r>
          </a:p>
          <a:p>
            <a:pPr lvl="0"/>
            <a:r>
              <a:rPr lang="en-GB" dirty="0">
                <a:solidFill>
                  <a:srgbClr val="000000"/>
                </a:solidFill>
              </a:rPr>
              <a:t>Create a clause from subject, verb and object. State how to put them together and other information like the tense.</a:t>
            </a:r>
          </a:p>
          <a:p>
            <a:pPr lvl="0"/>
            <a:r>
              <a:rPr lang="en-GB" dirty="0">
                <a:solidFill>
                  <a:srgbClr val="000000"/>
                </a:solidFill>
              </a:rPr>
              <a:t>May seem trivial but it’s a very important step to have grammatically correct sentences – basically abstracts away grammar rules.</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F0765738-D67F-40E9-8255-A3B4AC75BDAC}" type="slidenum">
              <a:t>22</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Table to show the kinds of phrases it supports.</a:t>
            </a:r>
          </a:p>
          <a:p>
            <a:pPr lvl="0"/>
            <a:r>
              <a:rPr lang="en-GB">
                <a:solidFill>
                  <a:srgbClr val="000000"/>
                </a:solidFill>
              </a:rPr>
              <a:t>Quite flexible.</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12BB3903-E7A0-4C68-BAE9-DA93EF4DDE76}" type="slidenum">
              <a:t>23</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That’s the sentence problem. It’s 90% solved – it’s not perfect and still needs quite a lot of contextual information, but there are systems which can create correct and meaningful sentences reliably.</a:t>
            </a:r>
          </a:p>
          <a:p>
            <a:pPr lvl="0"/>
            <a:endParaRPr lang="en-GB" dirty="0">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D5C672CC-2A6B-4F6B-BBF2-1A0AD9E2D817}" type="slidenum">
              <a:t>24</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Let’s look at the context problem.</a:t>
            </a:r>
          </a:p>
          <a:p>
            <a:pPr lvl="0"/>
            <a:r>
              <a:rPr lang="en-GB" dirty="0">
                <a:solidFill>
                  <a:srgbClr val="000000"/>
                </a:solidFill>
              </a:rPr>
              <a:t>If we can create sentences, how can we put them together to make a story?</a:t>
            </a:r>
          </a:p>
          <a:p>
            <a:pPr lvl="0"/>
            <a:r>
              <a:rPr lang="en-GB" dirty="0">
                <a:solidFill>
                  <a:srgbClr val="000000"/>
                </a:solidFill>
              </a:rPr>
              <a:t>In Teens, correct sentences were strung together but they lacked meaning. Actions had no consequences and character relationships were random and fluctuating. It was a stream of events rather than a story.</a:t>
            </a:r>
          </a:p>
          <a:p>
            <a:pPr lvl="0"/>
            <a:endParaRPr lang="en-GB" dirty="0">
              <a:solidFill>
                <a:srgbClr val="000000"/>
              </a:solidFill>
            </a:endParaRPr>
          </a:p>
          <a:p>
            <a:pPr lvl="0"/>
            <a:endParaRPr lang="en-GB" dirty="0">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C550375E-9F33-4E89-B7DA-012F4D3CA307}" type="slidenum">
              <a:t>25</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What makes a story a story and not just a bunch of stuff that happens?</a:t>
            </a:r>
          </a:p>
          <a:p>
            <a:pPr lvl="0"/>
            <a:r>
              <a:rPr lang="en-GB">
                <a:solidFill>
                  <a:srgbClr val="000000"/>
                </a:solidFill>
              </a:rPr>
              <a:t>Character’s actions need to have consequences – events need to lead into each other in a meaningful way</a:t>
            </a:r>
          </a:p>
          <a:p>
            <a:pPr lvl="0"/>
            <a:r>
              <a:rPr lang="en-GB">
                <a:solidFill>
                  <a:srgbClr val="000000"/>
                </a:solidFill>
              </a:rPr>
              <a:t>Something needs to change, usually the characters or the setting</a:t>
            </a:r>
          </a:p>
          <a:p>
            <a:pPr lvl="0"/>
            <a:r>
              <a:rPr lang="en-GB">
                <a:solidFill>
                  <a:srgbClr val="000000"/>
                </a:solidFill>
              </a:rPr>
              <a:t>Ultimately need a sense of progression</a:t>
            </a:r>
          </a:p>
          <a:p>
            <a:pPr lvl="0"/>
            <a:endParaRPr lang="en-GB">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B95B9F49-6287-43F0-A6CF-7B3C2B6C04B7}" type="slidenum">
              <a:t>26</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Created by </a:t>
            </a:r>
            <a:r>
              <a:rPr lang="en-GB" dirty="0" err="1">
                <a:solidFill>
                  <a:srgbClr val="000000"/>
                </a:solidFill>
              </a:rPr>
              <a:t>github</a:t>
            </a:r>
            <a:r>
              <a:rPr lang="en-GB" dirty="0">
                <a:solidFill>
                  <a:srgbClr val="000000"/>
                </a:solidFill>
              </a:rPr>
              <a:t> user </a:t>
            </a:r>
            <a:r>
              <a:rPr lang="en-GB" dirty="0" err="1">
                <a:solidFill>
                  <a:srgbClr val="000000"/>
                </a:solidFill>
              </a:rPr>
              <a:t>cpressey</a:t>
            </a:r>
            <a:r>
              <a:rPr lang="en-GB" dirty="0">
                <a:solidFill>
                  <a:srgbClr val="000000"/>
                </a:solidFill>
              </a:rPr>
              <a:t>. Very basic attempt at creating story structure. Won’t show it because it’s quite long, but I’ll describe how it works. Some elements are predefined, but a storyline is generated by creating a tree structure.</a:t>
            </a:r>
          </a:p>
          <a:p>
            <a:pPr lvl="0"/>
            <a:endParaRPr lang="en-GB"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Start with introduction – establish the setting, describe the characters.</a:t>
            </a:r>
          </a:p>
          <a:p>
            <a:pPr lvl="0"/>
            <a:r>
              <a:rPr lang="en-GB" dirty="0">
                <a:solidFill>
                  <a:srgbClr val="000000"/>
                </a:solidFill>
              </a:rPr>
              <a:t>Ending is typical – I’m so glad we ___ , everybody laughed, things returned to normal, etc.</a:t>
            </a:r>
          </a:p>
          <a:p>
            <a:pPr lvl="0"/>
            <a:endParaRPr lang="en-GB" dirty="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Fill in some subplot, e.g. something stolen, somebody got kidnapped, etc. and its resolution.</a:t>
            </a:r>
          </a:p>
          <a:p>
            <a:pPr lvl="0"/>
            <a:r>
              <a:rPr lang="en-GB">
                <a:solidFill>
                  <a:srgbClr val="000000"/>
                </a:solidFill>
              </a:rPr>
              <a:t>Can fill in a many of these as you like in the … gaps.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Can produce a variety of structures. Once overall structure is in place, each point is expanded into details which will become paragraphs.</a:t>
            </a:r>
          </a:p>
          <a:p>
            <a:pPr lvl="0"/>
            <a:r>
              <a:rPr lang="en-GB" dirty="0">
                <a:solidFill>
                  <a:srgbClr val="000000"/>
                </a:solidFill>
              </a:rPr>
              <a:t>Original story generator creates one of these simple stories for each chapter, and the ending caused a permanent change of state for the character (e.g. they got promoted, appearance changed, etc.)</a:t>
            </a:r>
          </a:p>
          <a:p>
            <a:pPr lvl="0"/>
            <a:r>
              <a:rPr lang="en-GB" dirty="0">
                <a:solidFill>
                  <a:srgbClr val="000000"/>
                </a:solidFill>
              </a:rPr>
              <a:t>Creates sense of progression.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Story generator breaks stories down into a very general structure, but are all stories written this way?</a:t>
            </a:r>
          </a:p>
          <a:p>
            <a:pPr lvl="0"/>
            <a:r>
              <a:rPr lang="en-GB" dirty="0">
                <a:solidFill>
                  <a:srgbClr val="000000"/>
                </a:solidFill>
              </a:rPr>
              <a:t>Some people think computer generated fiction is inherently flawed because computers lack creativity, they cannot generate new ideas. They can only construct different variations of whatever we give it. They’ll never come up with something new.</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27AA2C63-676D-45F1-816C-E3FD4F5FCAC4}" type="slidenum">
              <a:t>31</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Here’s a quote from Mark Twain, an American author most famous for Adventures of Huckleberry Finn</a:t>
            </a:r>
          </a:p>
          <a:p>
            <a:pPr lvl="0"/>
            <a:r>
              <a:rPr lang="en-GB" dirty="0">
                <a:solidFill>
                  <a:srgbClr val="000000"/>
                </a:solidFill>
              </a:rPr>
              <a:t>Computers can’t generate new ideas out of thin air, but neither can we. All ideas come from somewhere, and are in fact based on something else, even if it isn’t easy to work out exactly where they came from</a:t>
            </a:r>
            <a:r>
              <a:rPr lang="en-GB" dirty="0" smtClean="0">
                <a:solidFill>
                  <a:srgbClr val="000000"/>
                </a:solidFill>
              </a:rPr>
              <a:t>.</a:t>
            </a:r>
          </a:p>
          <a:p>
            <a:pPr marL="216000" marR="0" lvl="0" indent="-216000" defTabSz="914400" rtl="0" eaLnBrk="1" fontAlgn="auto" latinLnBrk="0" hangingPunct="0">
              <a:lnSpc>
                <a:spcPct val="100000"/>
              </a:lnSpc>
              <a:spcBef>
                <a:spcPts val="0"/>
              </a:spcBef>
              <a:spcAft>
                <a:spcPts val="0"/>
              </a:spcAft>
              <a:buClrTx/>
              <a:buSzTx/>
              <a:buFontTx/>
              <a:buNone/>
              <a:tabLst/>
              <a:defRPr/>
            </a:pPr>
            <a:r>
              <a:rPr lang="en-GB" dirty="0" smtClean="0">
                <a:solidFill>
                  <a:srgbClr val="000000"/>
                </a:solidFill>
              </a:rPr>
              <a:t>Modularity of fiction - going to look at how it’s possible to break down fiction into easily computable chunks.</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A48DD555-162D-440B-97A5-5C86BB9D25F1}" type="slidenum">
              <a:t>32</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All fiction is constructed from previous ‘modules’, stuff that’s been seen before, assembled in new ways.</a:t>
            </a:r>
          </a:p>
          <a:p>
            <a:pPr lvl="0"/>
            <a:r>
              <a:rPr lang="en-GB" dirty="0">
                <a:solidFill>
                  <a:srgbClr val="000000"/>
                </a:solidFill>
              </a:rPr>
              <a:t>The most obvious example of this is character types – the smart one, the funny one, etc.</a:t>
            </a:r>
          </a:p>
          <a:p>
            <a:pPr lvl="0"/>
            <a:r>
              <a:rPr lang="en-GB" dirty="0">
                <a:solidFill>
                  <a:srgbClr val="000000"/>
                </a:solidFill>
              </a:rPr>
              <a:t>The website </a:t>
            </a:r>
            <a:r>
              <a:rPr lang="en-GB" dirty="0" err="1">
                <a:solidFill>
                  <a:srgbClr val="000000"/>
                </a:solidFill>
              </a:rPr>
              <a:t>tvtropes</a:t>
            </a:r>
            <a:r>
              <a:rPr lang="en-GB" dirty="0">
                <a:solidFill>
                  <a:srgbClr val="000000"/>
                </a:solidFill>
              </a:rPr>
              <a:t> works based on this idea – it records and defines these building blocks. Essentially a big database of them and the works they appear in.</a:t>
            </a:r>
          </a:p>
          <a:p>
            <a:pPr lvl="0"/>
            <a:endParaRPr lang="en-GB" dirty="0">
              <a:solidFill>
                <a:srgbClr val="000000"/>
              </a:solidFill>
            </a:endParaRPr>
          </a:p>
          <a:p>
            <a:pPr lvl="0"/>
            <a:endParaRPr lang="en-GB" dirty="0">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9825C6D7-A56C-40A6-AB4D-2C763BDC119C}" type="slidenum">
              <a:t>33</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To further prove that all fiction shares elements, look at three act structure.</a:t>
            </a:r>
          </a:p>
          <a:p>
            <a:pPr lvl="0"/>
            <a:r>
              <a:rPr lang="en-GB">
                <a:solidFill>
                  <a:srgbClr val="000000"/>
                </a:solidFill>
              </a:rPr>
              <a:t>Act one – inciting incident</a:t>
            </a:r>
          </a:p>
          <a:p>
            <a:pPr lvl="0"/>
            <a:r>
              <a:rPr lang="en-GB">
                <a:solidFill>
                  <a:srgbClr val="000000"/>
                </a:solidFill>
              </a:rPr>
              <a:t>Act three – climax</a:t>
            </a:r>
          </a:p>
          <a:p>
            <a:pPr lvl="0"/>
            <a:endParaRPr lang="en-GB">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18D33603-455C-408C-AEDA-FD1A9DF0299D}" type="slidenum">
              <a:t>34</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Crisis – easiest to spot. Right before the climax starts, something goes very, very wrong.</a:t>
            </a:r>
          </a:p>
          <a:p>
            <a:pPr lvl="0"/>
            <a:r>
              <a:rPr lang="en-GB">
                <a:solidFill>
                  <a:srgbClr val="000000"/>
                </a:solidFill>
              </a:rPr>
              <a:t>This structure is ubiquitous. Almost everything that comes out of Hollywood follows this – once you know how to spot it, you see it everywhere.</a:t>
            </a:r>
          </a:p>
          <a:p>
            <a:pPr lvl="0"/>
            <a:r>
              <a:rPr lang="en-GB">
                <a:solidFill>
                  <a:srgbClr val="000000"/>
                </a:solidFill>
              </a:rPr>
              <a:t>Useful high-level model of storytelling.</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A93E851F-8BAE-460A-A824-7DC8B7CBEDDE}" type="slidenum">
              <a:t>35</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In 2004, English journalist Christopher Booker defined the seven-basic plots. Most plotlines follow one of these (or a combination of them). Won’t describe them all, but here are some examples;</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5989FEA4-F0E3-48D1-AC6C-07A8AA49E18C}" type="slidenum">
              <a:t>36</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Hero learns of some great evil and sets out to destroy it.</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DFE17795-5C51-44B3-9B7B-55EA4A4E41A5}" type="slidenum">
              <a:t>37</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Hero starts as nobody and acquires riches / a kingdom / whatever. King Arthur is a good example.</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FE4A888B-1DE1-4BF9-967B-C4B44681C8AC}" type="slidenum">
              <a:t>38</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Hero sets out on a journey to acquire some object, often with companions. Popular in Fantasy.</a:t>
            </a:r>
          </a:p>
          <a:p>
            <a:pPr lvl="0"/>
            <a:r>
              <a:rPr lang="en-GB">
                <a:solidFill>
                  <a:srgbClr val="000000"/>
                </a:solidFill>
              </a:rPr>
              <a:t>We can choose one of these plots and get a pretty good idea of the events that have to happen in order to meet it.</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71BFDFE9-A26E-4427-AA42-C90A5275DA57}" type="slidenum">
              <a:t>39</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700 lines of python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So how would I define storytelling to a computer system?</a:t>
            </a:r>
          </a:p>
          <a:p>
            <a:pPr lvl="0"/>
            <a:r>
              <a:rPr lang="en-GB">
                <a:solidFill>
                  <a:srgbClr val="000000"/>
                </a:solidFill>
              </a:rPr>
              <a:t>These are the key elements I’ve talked about before. Let’s look at converting them to something a computer could understand.</a:t>
            </a:r>
          </a:p>
          <a:p>
            <a:pPr lvl="0"/>
            <a:endParaRPr lang="en-GB">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CF2B02C2-3282-48ED-96DC-41868EDA9CB7}" type="slidenum">
              <a:t>40</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Look at structure first. We’ll expand with similar ideas to the story generator; define a high-level overview first and then refine it.</a:t>
            </a:r>
          </a:p>
          <a:p>
            <a:pPr lvl="0"/>
            <a:r>
              <a:rPr lang="en-GB">
                <a:solidFill>
                  <a:srgbClr val="000000"/>
                </a:solidFill>
              </a:rPr>
              <a:t>Still need introduction and ending.</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AF195EFE-D3C3-4C2A-94ED-F073FB7E0621}" type="slidenum">
              <a:t>41</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Can add our inciting incident and crisis in here to properly fit the three-act structure.</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1BC47843-4E8C-41A0-95D3-E8016E7C0E29}" type="slidenum">
              <a:t>42</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All characters can be represented on a scale of different traits – I’d use sympathy, proactivity and competence. Sympathy is how much the audience relates to them. An easy way to quantify this is how much the character conforms to political correctness, e.g. obeying the law.</a:t>
            </a:r>
          </a:p>
          <a:p>
            <a:pPr lvl="0"/>
            <a:r>
              <a:rPr lang="en-GB">
                <a:solidFill>
                  <a:srgbClr val="000000"/>
                </a:solidFill>
              </a:rPr>
              <a:t>Proactivity is how much control the character has and the chance they have of putting forward new ideas.</a:t>
            </a:r>
          </a:p>
          <a:p>
            <a:pPr lvl="0"/>
            <a:r>
              <a:rPr lang="en-GB">
                <a:solidFill>
                  <a:srgbClr val="000000"/>
                </a:solidFill>
              </a:rPr>
              <a:t>Competence is how likely they are to succeed.</a:t>
            </a:r>
          </a:p>
          <a:p>
            <a:pPr lvl="0"/>
            <a:r>
              <a:rPr lang="en-GB">
                <a:solidFill>
                  <a:srgbClr val="000000"/>
                </a:solidFill>
              </a:rPr>
              <a:t>These all directly affect the mechanics of the plot. Can also add other characteristics that affect how the character achieves things.</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8092B3A6-A2CF-44C9-83EE-86FE932873B2}" type="slidenum">
              <a:t>43</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Pick one of the three key traits that will modify over the course of the story.</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7105B788-5010-440E-B7EA-74DDBC91607A}" type="slidenum">
              <a:t>44</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People don’t change for no reason.</a:t>
            </a:r>
          </a:p>
          <a:p>
            <a:pPr lvl="0"/>
            <a:r>
              <a:rPr lang="en-GB">
                <a:solidFill>
                  <a:srgbClr val="000000"/>
                </a:solidFill>
              </a:rPr>
              <a:t>They change if they are rewarded or punished for their trait (or lack of it.)</a:t>
            </a:r>
          </a:p>
          <a:p>
            <a:pPr lvl="0"/>
            <a:r>
              <a:rPr lang="en-GB">
                <a:solidFill>
                  <a:srgbClr val="000000"/>
                </a:solidFill>
              </a:rPr>
              <a:t>A hero gets stronger because he was beaten by the bad guy.</a:t>
            </a:r>
          </a:p>
          <a:p>
            <a:pPr lvl="0"/>
            <a:r>
              <a:rPr lang="en-GB">
                <a:solidFill>
                  <a:srgbClr val="000000"/>
                </a:solidFill>
              </a:rPr>
              <a:t>If someone is punished for inaction, they may become more proactive.</a:t>
            </a:r>
          </a:p>
          <a:p>
            <a:pPr lvl="0"/>
            <a:r>
              <a:rPr lang="en-GB">
                <a:solidFill>
                  <a:srgbClr val="000000"/>
                </a:solidFill>
              </a:rPr>
              <a:t>If a villain is shown the error of their ways, they might become more sympathetic.</a:t>
            </a:r>
          </a:p>
          <a:p>
            <a:pPr lvl="0"/>
            <a:endParaRPr lang="en-GB">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115F5B53-7558-454F-848B-719828F8E78A}" type="slidenum">
              <a:t>45</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Can add our inciting incident and crisis in here to properly fit the three-act structure.</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DC8A01EB-82FB-48C1-A4FA-195E91A66E59}" type="slidenum">
              <a:t>46</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We can define this even further by overlaying one of the seven basic plots. I’ll choose the quest as it’s easiest to represent.</a:t>
            </a: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D49626E3-FB72-4D42-8B1A-87394745F1E3}" type="slidenum">
              <a:t>47</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Now have a pretty complex and well-defined structure we can use to build a story. As long as we hit these beats effectively, it WILL be a story.</a:t>
            </a:r>
          </a:p>
          <a:p>
            <a:pPr lvl="0"/>
            <a:r>
              <a:rPr lang="en-GB" dirty="0">
                <a:solidFill>
                  <a:srgbClr val="000000"/>
                </a:solidFill>
              </a:rPr>
              <a:t>If we define how to break down these steps further like the story generator, we can effectively describe how to create a story to a computer.</a:t>
            </a:r>
          </a:p>
          <a:p>
            <a:pPr lvl="0"/>
            <a:r>
              <a:rPr lang="en-GB" dirty="0">
                <a:solidFill>
                  <a:srgbClr val="000000"/>
                </a:solidFill>
              </a:rPr>
              <a:t>It would build character actions and reactions based on their scale and traits, and progress a fixed plot line.</a:t>
            </a:r>
          </a:p>
          <a:p>
            <a:pPr lvl="0"/>
            <a:r>
              <a:rPr lang="en-GB" dirty="0">
                <a:solidFill>
                  <a:srgbClr val="000000"/>
                </a:solidFill>
              </a:rPr>
              <a:t>Can be easily expanded to use multiple plot lines and character arcs.</a:t>
            </a:r>
          </a:p>
          <a:p>
            <a:pPr lvl="0"/>
            <a:endParaRPr lang="en-GB" dirty="0">
              <a:solidFill>
                <a:srgbClr val="000000"/>
              </a:solidFill>
            </a:endParaRPr>
          </a:p>
        </p:txBody>
      </p:sp>
      <p:sp>
        <p:nvSpPr>
          <p:cNvPr id="4" name="Slide Number Placeholder 3"/>
          <p:cNvSpPr txBox="1"/>
          <p:nvPr/>
        </p:nvSpPr>
        <p:spPr>
          <a:xfrm>
            <a:off x="4278960" y="10157400"/>
            <a:ext cx="3280680" cy="534240"/>
          </a:xfrm>
          <a:prstGeom prst="rect">
            <a:avLst/>
          </a:prstGeom>
          <a:noFill/>
          <a:ln>
            <a:noFill/>
          </a:ln>
        </p:spPr>
        <p:txBody>
          <a:bodyPr vert="horz" wrap="square" lIns="0" tIns="0" rIns="0" bIns="0" anchor="b" anchorCtr="0" compatLnSpc="0"/>
          <a:lstStyle/>
          <a:p>
            <a:pPr marL="0" marR="0" lvl="0" indent="0" algn="r" rtl="0" hangingPunct="0">
              <a:lnSpc>
                <a:spcPct val="100000"/>
              </a:lnSpc>
              <a:spcBef>
                <a:spcPts val="0"/>
              </a:spcBef>
              <a:spcAft>
                <a:spcPts val="0"/>
              </a:spcAft>
              <a:buNone/>
              <a:tabLst/>
            </a:pPr>
            <a:fld id="{292023CA-9FD5-4853-BC81-0D2F7E2F24EC}" type="slidenum">
              <a:t>48</a:t>
            </a:fld>
            <a:endParaRPr lang="en-GB" sz="1400" b="0" i="0" u="none" strike="noStrike" kern="1200" cap="none" spc="0" baseline="0">
              <a:ln>
                <a:noFill/>
              </a:ln>
              <a:solidFill>
                <a:srgbClr val="000000"/>
              </a:solidFill>
              <a:latin typeface="Liberation Serif" pitchFamily="18"/>
              <a:ea typeface="DejaVu Sans" pitchFamily="2"/>
              <a:cs typeface="DejaVu Sans" pitchFamily="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Until a computer can fully understand what it means to live as a human, it won’t be able to fully realise all solutions to all problems.</a:t>
            </a:r>
          </a:p>
          <a:p>
            <a:pPr lvl="0"/>
            <a:r>
              <a:rPr lang="en-GB">
                <a:solidFill>
                  <a:srgbClr val="000000"/>
                </a:solidFill>
              </a:rPr>
              <a:t>For example, problem solving in fiction changed dramatically when it’s expected that everyone has access to a smartphone. But a computer wouldn’t know what a person could reasonably be expected to have access to  without our instruction.</a:t>
            </a:r>
          </a:p>
          <a:p>
            <a:pPr lvl="0"/>
            <a:endParaRPr lang="en-GB">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General flow of a paragraph:</a:t>
            </a:r>
          </a:p>
          <a:p>
            <a:pPr lvl="0"/>
            <a:r>
              <a:rPr lang="en-GB" dirty="0">
                <a:solidFill>
                  <a:srgbClr val="000000"/>
                </a:solidFill>
              </a:rPr>
              <a:t>Someone enters a new room.</a:t>
            </a:r>
          </a:p>
          <a:p>
            <a:pPr lvl="0"/>
            <a:r>
              <a:rPr lang="en-GB" dirty="0">
                <a:solidFill>
                  <a:srgbClr val="000000"/>
                </a:solidFill>
              </a:rPr>
              <a:t>If someone else is in the room, they interact.</a:t>
            </a:r>
          </a:p>
          <a:p>
            <a:pPr lvl="0"/>
            <a:r>
              <a:rPr lang="en-GB" dirty="0">
                <a:solidFill>
                  <a:srgbClr val="000000"/>
                </a:solidFill>
              </a:rPr>
              <a:t>Else perform some action</a:t>
            </a:r>
          </a:p>
          <a:p>
            <a:pPr lvl="0"/>
            <a:r>
              <a:rPr lang="en-GB" dirty="0">
                <a:solidFill>
                  <a:srgbClr val="000000"/>
                </a:solidFill>
              </a:rPr>
              <a:t>Maybe think about something</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This approach requires a lot of human input. Need to predefine very general forms of problems that occur for all seven basic plots and how to solve them, that will work for any combination of character traits. Also need to program in how character traits affect speech and body language.</a:t>
            </a:r>
          </a:p>
          <a:p>
            <a:pPr lvl="0"/>
            <a:r>
              <a:rPr lang="en-GB">
                <a:solidFill>
                  <a:srgbClr val="000000"/>
                </a:solidFill>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Have NLG to make sentences, and have higher level structure.</a:t>
            </a:r>
          </a:p>
          <a:p>
            <a:pPr lvl="0"/>
            <a:r>
              <a:rPr lang="en-GB">
                <a:solidFill>
                  <a:srgbClr val="000000"/>
                </a:solidFill>
              </a:rPr>
              <a:t>Still need to bridge the gap.</a:t>
            </a:r>
          </a:p>
          <a:p>
            <a:pPr lvl="0"/>
            <a:r>
              <a:rPr lang="en-GB">
                <a:solidFill>
                  <a:srgbClr val="000000"/>
                </a:solidFill>
              </a:rPr>
              <a:t>How to define the structure of a single chapter?</a:t>
            </a:r>
          </a:p>
          <a:p>
            <a:pPr lvl="0"/>
            <a:r>
              <a:rPr lang="en-GB">
                <a:solidFill>
                  <a:srgbClr val="000000"/>
                </a:solidFill>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endParaRPr lang="en-GB"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dirty="0">
                <a:solidFill>
                  <a:srgbClr val="000000"/>
                </a:solidFill>
              </a:rPr>
              <a:t>RNN – Processing considers previous inputs – it remembers what it’s already looked at.</a:t>
            </a:r>
          </a:p>
          <a:p>
            <a:pPr lvl="0"/>
            <a:endParaRPr lang="en-GB" dirty="0">
              <a:solidFill>
                <a:srgbClr val="000000"/>
              </a:solidFill>
            </a:endParaRPr>
          </a:p>
          <a:p>
            <a:pPr lvl="0"/>
            <a:endParaRPr lang="en-GB"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GB">
                <a:solidFill>
                  <a:srgbClr val="000000"/>
                </a:solidFill>
              </a:rPr>
              <a:t>A recurrent neural network will easily guess sky, but the information it needs to guess French is too far back.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755639" y="2347920"/>
            <a:ext cx="8569440" cy="1620720"/>
          </a:xfrm>
        </p:spPr>
        <p:txBody>
          <a:bodyPr/>
          <a:lstStyle>
            <a:lvl1pPr marL="0" marR="0" indent="0">
              <a:lnSpc>
                <a:spcPct val="100000"/>
              </a:lnSpc>
              <a:spcBef>
                <a:spcPts val="0"/>
              </a:spcBef>
              <a:spcAft>
                <a:spcPts val="0"/>
              </a:spcAft>
              <a:buSzPct val="45000"/>
              <a:buFont typeface="StarSymbol"/>
              <a:buChar char="●"/>
              <a:defRPr lang="en-US" spc="0" baseline="0">
                <a:solidFill>
                  <a:srgbClr val="000000"/>
                </a:solidFill>
              </a:defRPr>
            </a:lvl1pPr>
          </a:lstStyle>
          <a:p>
            <a:pPr lvl="0"/>
            <a:r>
              <a:rPr lang="en-US"/>
              <a:t>Click to edit Master title style</a:t>
            </a:r>
          </a:p>
        </p:txBody>
      </p:sp>
      <p:sp>
        <p:nvSpPr>
          <p:cNvPr id="3" name="Subtitle 2"/>
          <p:cNvSpPr txBox="1">
            <a:spLocks noGrp="1"/>
          </p:cNvSpPr>
          <p:nvPr>
            <p:ph type="subTitle" idx="1"/>
          </p:nvPr>
        </p:nvSpPr>
        <p:spPr>
          <a:xfrm>
            <a:off x="1512720" y="4282920"/>
            <a:ext cx="7056360" cy="1932119"/>
          </a:xfrm>
        </p:spPr>
        <p:txBody>
          <a:bodyPr anchorCtr="1"/>
          <a:lstStyle>
            <a:lvl1pPr marL="0" indent="0" algn="ctr">
              <a:buNone/>
              <a:defRPr>
                <a:ln>
                  <a:noFill/>
                </a:ln>
                <a:solidFill>
                  <a:srgbClr val="898989"/>
                </a:solidFill>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BDFBD1CC-7C09-4369-96B9-5220C2EF3486}" type="slidenum">
              <a:t>‹#›</a:t>
            </a:fld>
            <a:endParaRPr lang="en-GB"/>
          </a:p>
        </p:txBody>
      </p:sp>
      <p:sp>
        <p:nvSpPr>
          <p:cNvPr id="7" name="Text Placeholder 6"/>
          <p:cNvSpPr txBox="1">
            <a:spLocks noGrp="1"/>
          </p:cNvSpPr>
          <p:nvPr>
            <p:ph type="body" idx="4294967295"/>
          </p:nvPr>
        </p:nvSpPr>
        <p:spPr>
          <a:xfrm>
            <a:off x="503999" y="1768680"/>
            <a:ext cx="9072000" cy="4384080"/>
          </a:xfrm>
        </p:spPr>
        <p:txBody>
          <a:bodyPr/>
          <a:lstStyle>
            <a:lvl1pPr marL="0" indent="0">
              <a:defRPr lang="en-GB">
                <a:ln>
                  <a:noFill/>
                </a:ln>
              </a:defRPr>
            </a:lvl1pPr>
          </a:lstStyle>
          <a:p>
            <a:endParaRPr lang="en-GB"/>
          </a:p>
        </p:txBody>
      </p:sp>
    </p:spTree>
    <p:extLst>
      <p:ext uri="{BB962C8B-B14F-4D97-AF65-F5344CB8AC3E}">
        <p14:creationId xmlns:p14="http://schemas.microsoft.com/office/powerpoint/2010/main" val="3369174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lang="en-US" spc="0" baseline="0">
                <a:solidFill>
                  <a:srgbClr val="000000"/>
                </a:solidFill>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3C094B16-072E-4FE4-AEBB-5E5F78F60CEC}" type="slidenum">
              <a:t>‹#›</a:t>
            </a:fld>
            <a:endParaRPr lang="en-GB"/>
          </a:p>
        </p:txBody>
      </p:sp>
    </p:spTree>
    <p:extLst>
      <p:ext uri="{BB962C8B-B14F-4D97-AF65-F5344CB8AC3E}">
        <p14:creationId xmlns:p14="http://schemas.microsoft.com/office/powerpoint/2010/main" val="959540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720" y="301680"/>
            <a:ext cx="2266920" cy="5851440"/>
          </a:xfrm>
        </p:spPr>
        <p:txBody>
          <a:bodyPr vert="eaVert"/>
          <a:lstStyle>
            <a:lvl1pPr marL="0" marR="0" indent="0">
              <a:lnSpc>
                <a:spcPct val="100000"/>
              </a:lnSpc>
              <a:spcBef>
                <a:spcPts val="0"/>
              </a:spcBef>
              <a:spcAft>
                <a:spcPts val="0"/>
              </a:spcAft>
              <a:buSzPct val="45000"/>
              <a:buFont typeface="StarSymbol"/>
              <a:buChar char="●"/>
              <a:defRPr lang="en-US" spc="0" baseline="0">
                <a:solidFill>
                  <a:srgbClr val="000000"/>
                </a:solidFill>
              </a:defRPr>
            </a:lvl1pPr>
          </a:lstStyle>
          <a:p>
            <a:pPr lvl="0"/>
            <a:r>
              <a:rPr lang="en-US"/>
              <a:t>Click to edit Master title style</a:t>
            </a:r>
          </a:p>
        </p:txBody>
      </p:sp>
      <p:sp>
        <p:nvSpPr>
          <p:cNvPr id="3" name="Vertical Text Placeholder 2"/>
          <p:cNvSpPr txBox="1">
            <a:spLocks noGrp="1"/>
          </p:cNvSpPr>
          <p:nvPr>
            <p:ph type="body" orient="vert" idx="1"/>
          </p:nvPr>
        </p:nvSpPr>
        <p:spPr>
          <a:xfrm>
            <a:off x="503280" y="301680"/>
            <a:ext cx="6653159" cy="585144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D1C4712A-7F32-4036-A11F-311A80472045}" type="slidenum">
              <a:t>‹#›</a:t>
            </a:fld>
            <a:endParaRPr lang="en-GB"/>
          </a:p>
        </p:txBody>
      </p:sp>
    </p:spTree>
    <p:extLst>
      <p:ext uri="{BB962C8B-B14F-4D97-AF65-F5344CB8AC3E}">
        <p14:creationId xmlns:p14="http://schemas.microsoft.com/office/powerpoint/2010/main" val="124099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lang="en-US" spc="0" baseline="0">
                <a:solidFill>
                  <a:srgbClr val="000000"/>
                </a:solidFill>
              </a:defRPr>
            </a:lvl1pPr>
          </a:lstStyle>
          <a:p>
            <a:pPr lvl="0"/>
            <a:r>
              <a:rPr lang="en-US"/>
              <a:t>Click to edit Master title style</a:t>
            </a:r>
          </a:p>
        </p:txBody>
      </p:sp>
      <p:sp>
        <p:nvSpPr>
          <p:cNvPr id="3" name="Content Placeholder 2"/>
          <p:cNvSpPr txBox="1">
            <a:spLocks noGrp="1"/>
          </p:cNvSpPr>
          <p:nvPr>
            <p:ph type="title" idx="4294967295"/>
          </p:nvPr>
        </p:nvSpPr>
        <p:spPr>
          <a:xfrm>
            <a:off x="503999" y="1769040"/>
            <a:ext cx="9071640" cy="4384440"/>
          </a:xfrm>
        </p:spPr>
        <p:txBody>
          <a:bodyPr anchor="t" anchorCtr="0"/>
          <a:lstStyle>
            <a:lvl1pPr marL="432000" marR="0" indent="-324000">
              <a:lnSpc>
                <a:spcPct val="100000"/>
              </a:lnSpc>
              <a:spcBef>
                <a:spcPts val="1414"/>
              </a:spcBef>
              <a:spcAft>
                <a:spcPts val="0"/>
              </a:spcAft>
              <a:buSzPct val="45000"/>
              <a:buFont typeface="StarSymbol"/>
              <a:buChar char="●"/>
              <a:defRPr lang="en-US" sz="3200" spc="0" baseline="0">
                <a:solidFill>
                  <a:srgbClr val="000000"/>
                </a:solidFill>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19B90D40-7972-4110-A733-43C7AE0A5BEC}" type="slidenum">
              <a:t>‹#›</a:t>
            </a:fld>
            <a:endParaRPr lang="en-GB"/>
          </a:p>
        </p:txBody>
      </p:sp>
      <p:sp>
        <p:nvSpPr>
          <p:cNvPr id="7" name="Content Placeholder 6"/>
          <p:cNvSpPr txBox="1">
            <a:spLocks noGrp="1"/>
          </p:cNvSpPr>
          <p:nvPr>
            <p:ph idx="1"/>
          </p:nvPr>
        </p:nvSpPr>
        <p:spPr>
          <a:xfrm>
            <a:off x="503999" y="1768680"/>
            <a:ext cx="9072000" cy="4384080"/>
          </a:xfrm>
        </p:spPr>
        <p:txBody>
          <a:bodyPr/>
          <a:lstStyle>
            <a:lvl1pPr marL="0" indent="0">
              <a:defRPr lang="en-GB">
                <a:ln>
                  <a:noFill/>
                </a:ln>
              </a:defRPr>
            </a:lvl1pPr>
          </a:lstStyle>
          <a:p>
            <a:endParaRPr lang="en-GB"/>
          </a:p>
        </p:txBody>
      </p:sp>
    </p:spTree>
    <p:extLst>
      <p:ext uri="{BB962C8B-B14F-4D97-AF65-F5344CB8AC3E}">
        <p14:creationId xmlns:p14="http://schemas.microsoft.com/office/powerpoint/2010/main" val="2510521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97040" y="4857840"/>
            <a:ext cx="8567640" cy="1501920"/>
          </a:xfrm>
        </p:spPr>
        <p:txBody>
          <a:bodyPr anchor="t" anchorCtr="0"/>
          <a:lstStyle>
            <a:lvl1pPr marL="0" marR="0" indent="0" algn="l">
              <a:lnSpc>
                <a:spcPct val="100000"/>
              </a:lnSpc>
              <a:spcBef>
                <a:spcPts val="0"/>
              </a:spcBef>
              <a:spcAft>
                <a:spcPts val="0"/>
              </a:spcAft>
              <a:buSzPct val="45000"/>
              <a:buFont typeface="StarSymbol"/>
              <a:buChar char="●"/>
              <a:defRPr lang="en-US" sz="4000" b="1" cap="all" spc="0" baseline="0">
                <a:solidFill>
                  <a:srgbClr val="000000"/>
                </a:solidFill>
              </a:defRPr>
            </a:lvl1pPr>
          </a:lstStyle>
          <a:p>
            <a:pPr lvl="0"/>
            <a:r>
              <a:rPr lang="en-US"/>
              <a:t>Click to edit Master title style</a:t>
            </a:r>
          </a:p>
        </p:txBody>
      </p:sp>
      <p:sp>
        <p:nvSpPr>
          <p:cNvPr id="3" name="Text Placeholder 2"/>
          <p:cNvSpPr txBox="1">
            <a:spLocks noGrp="1"/>
          </p:cNvSpPr>
          <p:nvPr>
            <p:ph type="body" idx="1"/>
          </p:nvPr>
        </p:nvSpPr>
        <p:spPr>
          <a:xfrm>
            <a:off x="797040" y="3203640"/>
            <a:ext cx="8567640" cy="1654200"/>
          </a:xfrm>
        </p:spPr>
        <p:txBody>
          <a:bodyPr anchor="b"/>
          <a:lstStyle>
            <a:lvl1pPr marL="0" indent="0">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AE3B98A5-2DAC-4D00-8969-FFC786D6E14F}" type="slidenum">
              <a:t>‹#›</a:t>
            </a:fld>
            <a:endParaRPr lang="en-GB"/>
          </a:p>
        </p:txBody>
      </p:sp>
    </p:spTree>
    <p:extLst>
      <p:ext uri="{BB962C8B-B14F-4D97-AF65-F5344CB8AC3E}">
        <p14:creationId xmlns:p14="http://schemas.microsoft.com/office/powerpoint/2010/main" val="2041226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lang="en-US" spc="0" baseline="0">
                <a:solidFill>
                  <a:srgbClr val="000000"/>
                </a:solidFill>
              </a:defRPr>
            </a:lvl1pPr>
          </a:lstStyle>
          <a:p>
            <a:pPr lvl="0"/>
            <a:r>
              <a:rPr lang="en-US"/>
              <a:t>Click to edit Master title style</a:t>
            </a:r>
          </a:p>
        </p:txBody>
      </p:sp>
      <p:sp>
        <p:nvSpPr>
          <p:cNvPr id="3" name="Content Placeholder 2"/>
          <p:cNvSpPr txBox="1">
            <a:spLocks noGrp="1"/>
          </p:cNvSpPr>
          <p:nvPr>
            <p:ph type="title" idx="4294967295"/>
          </p:nvPr>
        </p:nvSpPr>
        <p:spPr>
          <a:xfrm>
            <a:off x="503280" y="1768320"/>
            <a:ext cx="4459320" cy="4384800"/>
          </a:xfrm>
        </p:spPr>
        <p:txBody>
          <a:bodyPr anchor="t" anchorCtr="0"/>
          <a:lstStyle>
            <a:lvl1pPr marL="432000" marR="0" indent="-324000">
              <a:lnSpc>
                <a:spcPct val="100000"/>
              </a:lnSpc>
              <a:spcBef>
                <a:spcPts val="1414"/>
              </a:spcBef>
              <a:spcAft>
                <a:spcPts val="0"/>
              </a:spcAft>
              <a:buSzPct val="45000"/>
              <a:buFont typeface="StarSymbol"/>
              <a:buChar char="●"/>
              <a:defRPr lang="en-US" sz="2800" spc="0" baseline="0">
                <a:solidFill>
                  <a:srgbClr val="000000"/>
                </a:solidFill>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4879" y="1768320"/>
            <a:ext cx="4460760" cy="4384800"/>
          </a:xfrm>
        </p:spPr>
        <p:txBody>
          <a:bodyPr anchor="t" anchorCtr="0"/>
          <a:lstStyle>
            <a:lvl1pPr marL="432000" marR="0" indent="-324000">
              <a:lnSpc>
                <a:spcPct val="100000"/>
              </a:lnSpc>
              <a:spcBef>
                <a:spcPts val="1414"/>
              </a:spcBef>
              <a:spcAft>
                <a:spcPts val="0"/>
              </a:spcAft>
              <a:buSzPct val="45000"/>
              <a:buFont typeface="StarSymbol"/>
              <a:buChar char="●"/>
              <a:defRPr lang="en-US" sz="2800" spc="0" baseline="0">
                <a:solidFill>
                  <a:srgbClr val="000000"/>
                </a:solidFill>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7EC106AB-2FF1-4832-A942-4B0B4210A300}" type="slidenum">
              <a:t>‹#›</a:t>
            </a:fld>
            <a:endParaRPr lang="en-GB"/>
          </a:p>
        </p:txBody>
      </p:sp>
      <p:sp>
        <p:nvSpPr>
          <p:cNvPr id="8" name="Content Placeholder 7"/>
          <p:cNvSpPr txBox="1">
            <a:spLocks noGrp="1"/>
          </p:cNvSpPr>
          <p:nvPr>
            <p:ph idx="1"/>
          </p:nvPr>
        </p:nvSpPr>
        <p:spPr>
          <a:xfrm>
            <a:off x="503999" y="1768680"/>
            <a:ext cx="9072000" cy="4384080"/>
          </a:xfrm>
        </p:spPr>
        <p:txBody>
          <a:bodyPr/>
          <a:lstStyle>
            <a:lvl1pPr marL="0" indent="0">
              <a:defRPr lang="en-GB">
                <a:ln>
                  <a:noFill/>
                </a:ln>
              </a:defRPr>
            </a:lvl1pPr>
          </a:lstStyle>
          <a:p>
            <a:endParaRPr lang="en-GB"/>
          </a:p>
        </p:txBody>
      </p:sp>
    </p:spTree>
    <p:extLst>
      <p:ext uri="{BB962C8B-B14F-4D97-AF65-F5344CB8AC3E}">
        <p14:creationId xmlns:p14="http://schemas.microsoft.com/office/powerpoint/2010/main" val="1820329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504719" y="303120"/>
            <a:ext cx="9072720" cy="1258920"/>
          </a:xfrm>
        </p:spPr>
        <p:txBody>
          <a:bodyPr/>
          <a:lstStyle>
            <a:lvl1pPr marL="0" marR="0" indent="0">
              <a:lnSpc>
                <a:spcPct val="100000"/>
              </a:lnSpc>
              <a:spcBef>
                <a:spcPts val="0"/>
              </a:spcBef>
              <a:spcAft>
                <a:spcPts val="0"/>
              </a:spcAft>
              <a:buSzPct val="45000"/>
              <a:buFont typeface="StarSymbol"/>
              <a:buChar char="●"/>
              <a:defRPr lang="en-US" spc="0" baseline="0">
                <a:solidFill>
                  <a:srgbClr val="000000"/>
                </a:solidFill>
              </a:defRPr>
            </a:lvl1pPr>
          </a:lstStyle>
          <a:p>
            <a:pPr lvl="0"/>
            <a:r>
              <a:rPr lang="en-US"/>
              <a:t>Click to edit Master title style</a:t>
            </a:r>
          </a:p>
        </p:txBody>
      </p:sp>
      <p:sp>
        <p:nvSpPr>
          <p:cNvPr id="3" name="Text Placeholder 2"/>
          <p:cNvSpPr txBox="1">
            <a:spLocks noGrp="1"/>
          </p:cNvSpPr>
          <p:nvPr>
            <p:ph type="body" idx="1"/>
          </p:nvPr>
        </p:nvSpPr>
        <p:spPr>
          <a:xfrm>
            <a:off x="504719" y="1692360"/>
            <a:ext cx="4452840" cy="704880"/>
          </a:xfrm>
        </p:spPr>
        <p:txBody>
          <a:bodyPr anchor="b"/>
          <a:lstStyle>
            <a:lvl1pPr marL="0" indent="0">
              <a:defRPr sz="2400" b="1"/>
            </a:lvl1pPr>
          </a:lstStyle>
          <a:p>
            <a:pPr lvl="0"/>
            <a:r>
              <a:rPr lang="en-US"/>
              <a:t>Click to edit Master text styles</a:t>
            </a:r>
          </a:p>
        </p:txBody>
      </p:sp>
      <p:sp>
        <p:nvSpPr>
          <p:cNvPr id="4" name="Content Placeholder 3"/>
          <p:cNvSpPr txBox="1">
            <a:spLocks noGrp="1"/>
          </p:cNvSpPr>
          <p:nvPr>
            <p:ph type="title" idx="4294967295"/>
          </p:nvPr>
        </p:nvSpPr>
        <p:spPr>
          <a:xfrm>
            <a:off x="504719" y="2397240"/>
            <a:ext cx="4452840" cy="4356000"/>
          </a:xfrm>
        </p:spPr>
        <p:txBody>
          <a:bodyPr anchor="t" anchorCtr="0"/>
          <a:lstStyle>
            <a:lvl1pPr marL="432000" marR="0" indent="-324000">
              <a:lnSpc>
                <a:spcPct val="100000"/>
              </a:lnSpc>
              <a:spcBef>
                <a:spcPts val="1414"/>
              </a:spcBef>
              <a:spcAft>
                <a:spcPts val="0"/>
              </a:spcAft>
              <a:buSzPct val="45000"/>
              <a:buFont typeface="StarSymbol"/>
              <a:buChar char="●"/>
              <a:defRPr lang="en-US" sz="2400" spc="0" baseline="0">
                <a:solidFill>
                  <a:srgbClr val="000000"/>
                </a:solidFill>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21360" y="1692360"/>
            <a:ext cx="4456080" cy="704880"/>
          </a:xfrm>
        </p:spPr>
        <p:txBody>
          <a:bodyPr anchor="b"/>
          <a:lstStyle>
            <a:lvl1pPr marL="0" indent="0">
              <a:buNone/>
              <a:defRPr sz="2400" b="1"/>
            </a:lvl1pPr>
          </a:lstStyle>
          <a:p>
            <a:pPr lvl="0"/>
            <a:r>
              <a:rPr lang="en-US"/>
              <a:t>Click to edit Master text styles</a:t>
            </a:r>
          </a:p>
        </p:txBody>
      </p:sp>
      <p:sp>
        <p:nvSpPr>
          <p:cNvPr id="6" name="Content Placeholder 5"/>
          <p:cNvSpPr txBox="1">
            <a:spLocks noGrp="1"/>
          </p:cNvSpPr>
          <p:nvPr>
            <p:ph type="title" idx="4294967295"/>
          </p:nvPr>
        </p:nvSpPr>
        <p:spPr>
          <a:xfrm>
            <a:off x="5121360" y="2397240"/>
            <a:ext cx="4456080" cy="4356000"/>
          </a:xfrm>
        </p:spPr>
        <p:txBody>
          <a:bodyPr anchor="t" anchorCtr="0"/>
          <a:lstStyle>
            <a:lvl1pPr marL="432000" marR="0" indent="-324000">
              <a:lnSpc>
                <a:spcPct val="100000"/>
              </a:lnSpc>
              <a:spcBef>
                <a:spcPts val="1414"/>
              </a:spcBef>
              <a:spcAft>
                <a:spcPts val="0"/>
              </a:spcAft>
              <a:buSzPct val="45000"/>
              <a:buFont typeface="StarSymbol"/>
              <a:buChar char="●"/>
              <a:defRPr lang="en-US" sz="2400" spc="0" baseline="0">
                <a:solidFill>
                  <a:srgbClr val="000000"/>
                </a:solidFill>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GB"/>
          </a:p>
        </p:txBody>
      </p:sp>
      <p:sp>
        <p:nvSpPr>
          <p:cNvPr id="8" name="Footer Placeholder 7"/>
          <p:cNvSpPr txBox="1">
            <a:spLocks noGrp="1"/>
          </p:cNvSpPr>
          <p:nvPr>
            <p:ph type="ftr" sz="quarter" idx="9"/>
          </p:nvPr>
        </p:nvSpPr>
        <p:spPr/>
        <p:txBody>
          <a:bodyPr/>
          <a:lstStyle>
            <a:lvl1pPr>
              <a:defRPr/>
            </a:lvl1pPr>
          </a:lstStyle>
          <a:p>
            <a:pPr lvl="0"/>
            <a:endParaRPr lang="en-GB"/>
          </a:p>
        </p:txBody>
      </p:sp>
      <p:sp>
        <p:nvSpPr>
          <p:cNvPr id="9" name="Slide Number Placeholder 8"/>
          <p:cNvSpPr txBox="1">
            <a:spLocks noGrp="1"/>
          </p:cNvSpPr>
          <p:nvPr>
            <p:ph type="sldNum" sz="quarter" idx="8"/>
          </p:nvPr>
        </p:nvSpPr>
        <p:spPr/>
        <p:txBody>
          <a:bodyPr/>
          <a:lstStyle>
            <a:lvl1pPr>
              <a:defRPr/>
            </a:lvl1pPr>
          </a:lstStyle>
          <a:p>
            <a:pPr lvl="0"/>
            <a:fld id="{6D279C78-BA31-4846-A394-119279272BEF}" type="slidenum">
              <a:t>‹#›</a:t>
            </a:fld>
            <a:endParaRPr lang="en-GB"/>
          </a:p>
        </p:txBody>
      </p:sp>
    </p:spTree>
    <p:extLst>
      <p:ext uri="{BB962C8B-B14F-4D97-AF65-F5344CB8AC3E}">
        <p14:creationId xmlns:p14="http://schemas.microsoft.com/office/powerpoint/2010/main" val="103585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marL="0" marR="0" indent="0">
              <a:lnSpc>
                <a:spcPct val="100000"/>
              </a:lnSpc>
              <a:spcBef>
                <a:spcPts val="0"/>
              </a:spcBef>
              <a:spcAft>
                <a:spcPts val="0"/>
              </a:spcAft>
              <a:buSzPct val="45000"/>
              <a:buFont typeface="StarSymbol"/>
              <a:buChar char="●"/>
              <a:defRPr lang="en-US" spc="0" baseline="0">
                <a:solidFill>
                  <a:srgbClr val="000000"/>
                </a:solidFill>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GB"/>
          </a:p>
        </p:txBody>
      </p:sp>
      <p:sp>
        <p:nvSpPr>
          <p:cNvPr id="4" name="Footer Placeholder 3"/>
          <p:cNvSpPr txBox="1">
            <a:spLocks noGrp="1"/>
          </p:cNvSpPr>
          <p:nvPr>
            <p:ph type="ftr" sz="quarter" idx="9"/>
          </p:nvPr>
        </p:nvSpPr>
        <p:spPr/>
        <p:txBody>
          <a:bodyPr/>
          <a:lstStyle>
            <a:lvl1pPr>
              <a:defRPr/>
            </a:lvl1pPr>
          </a:lstStyle>
          <a:p>
            <a:pPr lvl="0"/>
            <a:endParaRPr lang="en-GB"/>
          </a:p>
        </p:txBody>
      </p:sp>
      <p:sp>
        <p:nvSpPr>
          <p:cNvPr id="5" name="Slide Number Placeholder 4"/>
          <p:cNvSpPr txBox="1">
            <a:spLocks noGrp="1"/>
          </p:cNvSpPr>
          <p:nvPr>
            <p:ph type="sldNum" sz="quarter" idx="8"/>
          </p:nvPr>
        </p:nvSpPr>
        <p:spPr/>
        <p:txBody>
          <a:bodyPr/>
          <a:lstStyle>
            <a:lvl1pPr>
              <a:defRPr/>
            </a:lvl1pPr>
          </a:lstStyle>
          <a:p>
            <a:pPr lvl="0"/>
            <a:fld id="{979EF944-3763-4AD0-97E4-5409EFB43CED}" type="slidenum">
              <a:t>‹#›</a:t>
            </a:fld>
            <a:endParaRPr lang="en-GB"/>
          </a:p>
        </p:txBody>
      </p:sp>
      <p:sp>
        <p:nvSpPr>
          <p:cNvPr id="6" name="Text Placeholder 5"/>
          <p:cNvSpPr txBox="1">
            <a:spLocks noGrp="1"/>
          </p:cNvSpPr>
          <p:nvPr>
            <p:ph type="body" idx="4294967295"/>
          </p:nvPr>
        </p:nvSpPr>
        <p:spPr>
          <a:xfrm>
            <a:off x="503999" y="1768680"/>
            <a:ext cx="9072000" cy="4384080"/>
          </a:xfrm>
        </p:spPr>
        <p:txBody>
          <a:bodyPr/>
          <a:lstStyle>
            <a:lvl1pPr marL="0" indent="0">
              <a:defRPr lang="en-GB">
                <a:ln>
                  <a:noFill/>
                </a:ln>
              </a:defRPr>
            </a:lvl1pPr>
          </a:lstStyle>
          <a:p>
            <a:endParaRPr lang="en-GB"/>
          </a:p>
        </p:txBody>
      </p:sp>
    </p:spTree>
    <p:extLst>
      <p:ext uri="{BB962C8B-B14F-4D97-AF65-F5344CB8AC3E}">
        <p14:creationId xmlns:p14="http://schemas.microsoft.com/office/powerpoint/2010/main" val="3620388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GB"/>
          </a:p>
        </p:txBody>
      </p:sp>
      <p:sp>
        <p:nvSpPr>
          <p:cNvPr id="3" name="Footer Placeholder 2"/>
          <p:cNvSpPr txBox="1">
            <a:spLocks noGrp="1"/>
          </p:cNvSpPr>
          <p:nvPr>
            <p:ph type="ftr" sz="quarter" idx="9"/>
          </p:nvPr>
        </p:nvSpPr>
        <p:spPr/>
        <p:txBody>
          <a:bodyPr/>
          <a:lstStyle>
            <a:lvl1pPr>
              <a:defRPr/>
            </a:lvl1pPr>
          </a:lstStyle>
          <a:p>
            <a:pPr lvl="0"/>
            <a:endParaRPr lang="en-GB"/>
          </a:p>
        </p:txBody>
      </p:sp>
      <p:sp>
        <p:nvSpPr>
          <p:cNvPr id="4" name="Slide Number Placeholder 3"/>
          <p:cNvSpPr txBox="1">
            <a:spLocks noGrp="1"/>
          </p:cNvSpPr>
          <p:nvPr>
            <p:ph type="sldNum" sz="quarter" idx="8"/>
          </p:nvPr>
        </p:nvSpPr>
        <p:spPr/>
        <p:txBody>
          <a:bodyPr/>
          <a:lstStyle>
            <a:lvl1pPr>
              <a:defRPr/>
            </a:lvl1pPr>
          </a:lstStyle>
          <a:p>
            <a:pPr lvl="0"/>
            <a:fld id="{FB333046-7934-4008-843D-475304685D5D}" type="slidenum">
              <a:t>‹#›</a:t>
            </a:fld>
            <a:endParaRPr lang="en-GB"/>
          </a:p>
        </p:txBody>
      </p:sp>
      <p:sp>
        <p:nvSpPr>
          <p:cNvPr id="5" name="Title 4"/>
          <p:cNvSpPr txBox="1">
            <a:spLocks noGrp="1"/>
          </p:cNvSpPr>
          <p:nvPr>
            <p:ph type="title" idx="4294967295"/>
          </p:nvPr>
        </p:nvSpPr>
        <p:spPr>
          <a:xfrm>
            <a:off x="503999" y="301320"/>
            <a:ext cx="9072000" cy="1261800"/>
          </a:xfrm>
        </p:spPr>
        <p:txBody>
          <a:bodyPr/>
          <a:lstStyle>
            <a:lvl1pPr>
              <a:defRPr/>
            </a:lvl1pPr>
          </a:lstStyle>
          <a:p>
            <a:endParaRPr lang="en-GB"/>
          </a:p>
        </p:txBody>
      </p:sp>
      <p:sp>
        <p:nvSpPr>
          <p:cNvPr id="6" name="Text Placeholder 5"/>
          <p:cNvSpPr txBox="1">
            <a:spLocks noGrp="1"/>
          </p:cNvSpPr>
          <p:nvPr>
            <p:ph type="body" idx="4294967295"/>
          </p:nvPr>
        </p:nvSpPr>
        <p:spPr>
          <a:xfrm>
            <a:off x="503999" y="1768680"/>
            <a:ext cx="9072000" cy="4384080"/>
          </a:xfrm>
        </p:spPr>
        <p:txBody>
          <a:bodyPr/>
          <a:lstStyle>
            <a:lvl1pPr marL="0" indent="0">
              <a:defRPr lang="en-GB">
                <a:ln>
                  <a:noFill/>
                </a:ln>
              </a:defRPr>
            </a:lvl1pPr>
          </a:lstStyle>
          <a:p>
            <a:endParaRPr lang="en-GB"/>
          </a:p>
        </p:txBody>
      </p:sp>
    </p:spTree>
    <p:extLst>
      <p:ext uri="{BB962C8B-B14F-4D97-AF65-F5344CB8AC3E}">
        <p14:creationId xmlns:p14="http://schemas.microsoft.com/office/powerpoint/2010/main" val="2403678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504719" y="301680"/>
            <a:ext cx="3316320" cy="1279440"/>
          </a:xfrm>
        </p:spPr>
        <p:txBody>
          <a:bodyPr anchor="b" anchorCtr="0"/>
          <a:lstStyle>
            <a:lvl1pPr marL="0" marR="0" indent="0" algn="l">
              <a:lnSpc>
                <a:spcPct val="100000"/>
              </a:lnSpc>
              <a:spcBef>
                <a:spcPts val="0"/>
              </a:spcBef>
              <a:spcAft>
                <a:spcPts val="0"/>
              </a:spcAft>
              <a:buSzPct val="45000"/>
              <a:buFont typeface="StarSymbol"/>
              <a:buChar char="●"/>
              <a:defRPr lang="en-US" sz="2000" b="1" spc="0" baseline="0">
                <a:solidFill>
                  <a:srgbClr val="000000"/>
                </a:solidFill>
              </a:defRPr>
            </a:lvl1pPr>
          </a:lstStyle>
          <a:p>
            <a:pPr lvl="0"/>
            <a:r>
              <a:rPr lang="en-US"/>
              <a:t>Click to edit Master title style</a:t>
            </a:r>
          </a:p>
        </p:txBody>
      </p:sp>
      <p:sp>
        <p:nvSpPr>
          <p:cNvPr id="3" name="Content Placeholder 2"/>
          <p:cNvSpPr txBox="1">
            <a:spLocks noGrp="1"/>
          </p:cNvSpPr>
          <p:nvPr>
            <p:ph type="title" idx="4294967295"/>
          </p:nvPr>
        </p:nvSpPr>
        <p:spPr>
          <a:xfrm>
            <a:off x="3941640" y="301680"/>
            <a:ext cx="5635800" cy="6451560"/>
          </a:xfrm>
        </p:spPr>
        <p:txBody>
          <a:bodyPr anchor="t" anchorCtr="0"/>
          <a:lstStyle>
            <a:lvl1pPr marL="432000" marR="0" indent="-324000">
              <a:lnSpc>
                <a:spcPct val="100000"/>
              </a:lnSpc>
              <a:spcBef>
                <a:spcPts val="1414"/>
              </a:spcBef>
              <a:spcAft>
                <a:spcPts val="0"/>
              </a:spcAft>
              <a:buSzPct val="45000"/>
              <a:buFont typeface="StarSymbol"/>
              <a:buChar char="●"/>
              <a:defRPr lang="en-US" sz="3200" spc="0" baseline="0">
                <a:solidFill>
                  <a:srgbClr val="000000"/>
                </a:solidFill>
              </a:defRPr>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504719" y="1581119"/>
            <a:ext cx="3316320" cy="5172120"/>
          </a:xfrm>
        </p:spPr>
        <p:txBody>
          <a:bodyPr/>
          <a:lstStyle>
            <a:lvl1pPr marL="0" indent="0">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AC7FB231-EC48-46F5-9D75-BCA8EA5D7290}" type="slidenum">
              <a:t>‹#›</a:t>
            </a:fld>
            <a:endParaRPr lang="en-GB"/>
          </a:p>
        </p:txBody>
      </p:sp>
    </p:spTree>
    <p:extLst>
      <p:ext uri="{BB962C8B-B14F-4D97-AF65-F5344CB8AC3E}">
        <p14:creationId xmlns:p14="http://schemas.microsoft.com/office/powerpoint/2010/main" val="13933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976400" y="5291279"/>
            <a:ext cx="6048360" cy="625320"/>
          </a:xfrm>
        </p:spPr>
        <p:txBody>
          <a:bodyPr anchor="b" anchorCtr="0"/>
          <a:lstStyle>
            <a:lvl1pPr marL="0" marR="0" indent="0" algn="l">
              <a:lnSpc>
                <a:spcPct val="100000"/>
              </a:lnSpc>
              <a:spcBef>
                <a:spcPts val="0"/>
              </a:spcBef>
              <a:spcAft>
                <a:spcPts val="0"/>
              </a:spcAft>
              <a:buSzPct val="45000"/>
              <a:buFont typeface="StarSymbol"/>
              <a:buChar char="●"/>
              <a:defRPr lang="en-US" sz="2000" b="1" spc="0" baseline="0">
                <a:solidFill>
                  <a:srgbClr val="000000"/>
                </a:solidFill>
              </a:defRPr>
            </a:lvl1pPr>
          </a:lstStyle>
          <a:p>
            <a:pPr lvl="0"/>
            <a:r>
              <a:rPr lang="en-US"/>
              <a:t>Click to edit Master title style</a:t>
            </a:r>
          </a:p>
        </p:txBody>
      </p:sp>
      <p:sp>
        <p:nvSpPr>
          <p:cNvPr id="3" name="Picture Placeholder 2"/>
          <p:cNvSpPr txBox="1">
            <a:spLocks noGrp="1"/>
          </p:cNvSpPr>
          <p:nvPr>
            <p:ph type="title" idx="4294967295"/>
          </p:nvPr>
        </p:nvSpPr>
        <p:spPr>
          <a:xfrm>
            <a:off x="1976400" y="674640"/>
            <a:ext cx="6048360" cy="4537080"/>
          </a:xfrm>
        </p:spPr>
        <p:txBody>
          <a:bodyPr anchor="t" anchorCtr="0"/>
          <a:lstStyle>
            <a:lvl1pPr>
              <a:defRPr/>
            </a:lvl1pPr>
          </a:lstStyle>
          <a:p>
            <a:pPr lvl="0"/>
            <a:endParaRPr lang="en-GB"/>
          </a:p>
        </p:txBody>
      </p:sp>
      <p:sp>
        <p:nvSpPr>
          <p:cNvPr id="4" name="Text Placeholder 3"/>
          <p:cNvSpPr txBox="1">
            <a:spLocks noGrp="1"/>
          </p:cNvSpPr>
          <p:nvPr>
            <p:ph type="body" idx="2"/>
          </p:nvPr>
        </p:nvSpPr>
        <p:spPr>
          <a:xfrm>
            <a:off x="1976400" y="5916600"/>
            <a:ext cx="6048360" cy="887400"/>
          </a:xfrm>
        </p:spPr>
        <p:txBody>
          <a:bodyPr/>
          <a:lstStyle>
            <a:lvl1pPr marL="0" indent="0">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2EC5ADA4-AAA4-4B68-BB58-853738586254}" type="slidenum">
              <a:t>‹#›</a:t>
            </a:fld>
            <a:endParaRPr lang="en-GB"/>
          </a:p>
        </p:txBody>
      </p:sp>
    </p:spTree>
    <p:extLst>
      <p:ext uri="{BB962C8B-B14F-4D97-AF65-F5344CB8AC3E}">
        <p14:creationId xmlns:p14="http://schemas.microsoft.com/office/powerpoint/2010/main" val="47439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wrap="square" lIns="0" tIns="0" rIns="0" bIns="0" anchor="ct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endParaRPr lang="en-GB"/>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wrap="square" lIns="0" tIns="0" rIns="0" bIns="0" anchor="t" anchorCtr="0"/>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wrap="square" lIns="0" tIns="0" rIns="0" bIns="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wrap="square" lIns="0" tIns="0" rIns="0" bIns="0" anchor="t" anchorCtr="1"/>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wrap="square" lIns="0" tIns="0" rIns="0" bIns="0" anchor="t" anchorCtr="0"/>
          <a:lstStyle>
            <a:lvl1pPr marL="0" marR="0" lvl="0" indent="0" algn="r" rtl="0" hangingPunct="0">
              <a:lnSpc>
                <a:spcPct val="100000"/>
              </a:lnSpc>
              <a:spcBef>
                <a:spcPts val="0"/>
              </a:spcBef>
              <a:spcAft>
                <a:spcPts val="0"/>
              </a:spcAft>
              <a:buNone/>
              <a:tabLst/>
              <a:defRPr lang="en-GB" sz="1400" b="0" i="0" u="none" strike="noStrike" kern="1200" cap="none" spc="0" baseline="0">
                <a:solidFill>
                  <a:srgbClr val="000000"/>
                </a:solidFill>
                <a:latin typeface="Liberation Serif" pitchFamily="18"/>
                <a:ea typeface="DejaVu Sans" pitchFamily="2"/>
                <a:cs typeface="DejaVu Sans" pitchFamily="2"/>
              </a:defRPr>
            </a:lvl1pPr>
          </a:lstStyle>
          <a:p>
            <a:pPr lvl="0"/>
            <a:fld id="{44BEA1F8-9F56-45AF-9FE8-9E9BCFFDC3FA}"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ctr" rtl="0" hangingPunct="0">
        <a:buNone/>
        <a:tabLst/>
        <a:defRPr lang="en-GB" sz="4400" b="0" i="0" u="none" strike="noStrike" kern="1200" cap="none">
          <a:ln>
            <a:noFill/>
          </a:ln>
          <a:highlight>
            <a:scrgbClr r="0" g="0" b="0">
              <a:alpha val="0"/>
            </a:scrgbClr>
          </a:highlight>
          <a:latin typeface="Liberation Sans" pitchFamily="18"/>
          <a:ea typeface="WenQuanYi Micro Hei" pitchFamily="2"/>
          <a:cs typeface="Lohit Devanagari" pitchFamily="2"/>
        </a:defRPr>
      </a:lvl1pPr>
    </p:titleStyle>
    <p:bodyStyle>
      <a:lvl1pPr marL="432000" marR="0" lvl="0" indent="-324000" rtl="0" hangingPunct="0">
        <a:lnSpc>
          <a:spcPct val="100000"/>
        </a:lnSpc>
        <a:spcBef>
          <a:spcPts val="1414"/>
        </a:spcBef>
        <a:spcAft>
          <a:spcPts val="0"/>
        </a:spcAft>
        <a:buSzPct val="45000"/>
        <a:buFont typeface="StarSymbol"/>
        <a:buChar char="●"/>
        <a:tabLst/>
        <a:defRPr lang="en-US" sz="3200" b="0" i="0" u="none" strike="noStrike" kern="1200" cap="none" spc="0" baseline="0">
          <a:solidFill>
            <a:srgbClr val="000000"/>
          </a:solidFill>
          <a:highlight>
            <a:scrgbClr r="0" g="0" b="0">
              <a:alpha val="0"/>
            </a:scrgbClr>
          </a:highlight>
          <a:latin typeface="Liberation Sans" pitchFamily="18"/>
          <a:ea typeface="WenQuanYi Micro Hei" pitchFamily="2"/>
          <a:cs typeface="Lohit Devanagari" pitchFamily="2"/>
        </a:defRPr>
      </a:lvl1pPr>
      <a:lvl2pPr marL="864000" marR="0" lvl="1" indent="-324000" rtl="0" hangingPunct="1">
        <a:lnSpc>
          <a:spcPct val="100000"/>
        </a:lnSpc>
        <a:spcBef>
          <a:spcPts val="1134"/>
        </a:spcBef>
        <a:spcAft>
          <a:spcPts val="0"/>
        </a:spcAft>
        <a:buSzPct val="75000"/>
        <a:buFont typeface="StarSymbol"/>
        <a:buChar char="–"/>
        <a:tabLst/>
        <a:defRPr lang="en-US" sz="2800" b="0" i="0" u="none" strike="noStrike" kern="1200" cap="none" spc="0" baseline="0">
          <a:solidFill>
            <a:srgbClr val="000000"/>
          </a:solidFill>
          <a:highlight>
            <a:scrgbClr r="0" g="0" b="0">
              <a:alpha val="0"/>
            </a:scrgbClr>
          </a:highlight>
          <a:latin typeface="Liberation Sans" pitchFamily="18"/>
          <a:ea typeface="WenQuanYi Micro Hei" pitchFamily="2"/>
          <a:cs typeface="Lohit Devanagari" pitchFamily="2"/>
        </a:defRPr>
      </a:lvl2pPr>
      <a:lvl3pPr marL="1296000" marR="0" lvl="2" indent="-288000" rtl="0" hangingPunct="1">
        <a:lnSpc>
          <a:spcPct val="100000"/>
        </a:lnSpc>
        <a:spcBef>
          <a:spcPts val="850"/>
        </a:spcBef>
        <a:spcAft>
          <a:spcPts val="0"/>
        </a:spcAft>
        <a:buSzPct val="45000"/>
        <a:buFont typeface="StarSymbol"/>
        <a:buChar char="●"/>
        <a:tabLst/>
        <a:defRPr lang="en-US" sz="2400" b="0" i="0" u="none" strike="noStrike" kern="1200" cap="none" spc="0" baseline="0">
          <a:solidFill>
            <a:srgbClr val="000000"/>
          </a:solidFill>
          <a:highlight>
            <a:scrgbClr r="0" g="0" b="0">
              <a:alpha val="0"/>
            </a:scrgbClr>
          </a:highlight>
          <a:latin typeface="Liberation Sans" pitchFamily="18"/>
          <a:ea typeface="WenQuanYi Micro Hei" pitchFamily="2"/>
          <a:cs typeface="Lohit Devanagari" pitchFamily="2"/>
        </a:defRPr>
      </a:lvl3pPr>
      <a:lvl4pPr marL="1728000" marR="0" lvl="3" indent="-216000" rtl="0" hangingPunct="1">
        <a:lnSpc>
          <a:spcPct val="100000"/>
        </a:lnSpc>
        <a:spcBef>
          <a:spcPts val="564"/>
        </a:spcBef>
        <a:spcAft>
          <a:spcPts val="0"/>
        </a:spcAft>
        <a:buSzPct val="75000"/>
        <a:buFont typeface="StarSymbol"/>
        <a:buChar char="–"/>
        <a:tabLst/>
        <a:defRPr lang="en-US" sz="2000" b="0" i="0" u="none" strike="noStrike" kern="1200" cap="none" spc="0" baseline="0">
          <a:solidFill>
            <a:srgbClr val="000000"/>
          </a:solidFill>
          <a:highlight>
            <a:scrgbClr r="0" g="0" b="0">
              <a:alpha val="0"/>
            </a:scrgbClr>
          </a:highlight>
          <a:latin typeface="Liberation Sans" pitchFamily="18"/>
          <a:ea typeface="WenQuanYi Micro Hei" pitchFamily="2"/>
          <a:cs typeface="Lohit Devanagari" pitchFamily="2"/>
        </a:defRPr>
      </a:lvl4pPr>
      <a:lvl5pPr marL="2160000" marR="0" lvl="4" indent="-216000" rtl="0" hangingPunct="1">
        <a:lnSpc>
          <a:spcPct val="100000"/>
        </a:lnSpc>
        <a:spcBef>
          <a:spcPts val="286"/>
        </a:spcBef>
        <a:spcAft>
          <a:spcPts val="0"/>
        </a:spcAft>
        <a:buSzPct val="45000"/>
        <a:buFont typeface="StarSymbol"/>
        <a:buChar char="●"/>
        <a:tabLst/>
        <a:defRPr lang="en-US" sz="2000" b="0" i="0" u="none" strike="noStrike" kern="1200" cap="none" spc="0" baseline="0">
          <a:solidFill>
            <a:srgbClr val="000000"/>
          </a:solidFill>
          <a:highlight>
            <a:scrgbClr r="0" g="0" b="0">
              <a:alpha val="0"/>
            </a:scrgbClr>
          </a:highlight>
          <a:latin typeface="Liberation Sans" pitchFamily="18"/>
          <a:ea typeface="WenQuanYi Micro Hei" pitchFamily="2"/>
          <a:cs typeface="Lohit Devanagari" pitchFamily="2"/>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1563119"/>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solidFill>
                  <a:srgbClr val="000000"/>
                </a:solidFill>
              </a:rPr>
              <a:t>Computer Generated Fiction</a:t>
            </a:r>
          </a:p>
        </p:txBody>
      </p:sp>
      <p:pic>
        <p:nvPicPr>
          <p:cNvPr id="3" name="Picture 2"/>
          <p:cNvPicPr>
            <a:picLocks noChangeAspect="1"/>
          </p:cNvPicPr>
          <p:nvPr/>
        </p:nvPicPr>
        <p:blipFill>
          <a:blip r:embed="rId3">
            <a:lum/>
            <a:alphaModFix/>
          </a:blip>
          <a:srcRect/>
          <a:stretch>
            <a:fillRect/>
          </a:stretch>
        </p:blipFill>
        <p:spPr>
          <a:xfrm>
            <a:off x="-828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lvl="0">
              <a:buNone/>
            </a:pPr>
            <a:r>
              <a:rPr lang="en-GB" i="1" dirty="0"/>
              <a:t>There are clouds in the </a:t>
            </a:r>
            <a:r>
              <a:rPr lang="en-GB" b="1" i="1" dirty="0"/>
              <a:t>___</a:t>
            </a:r>
          </a:p>
          <a:p>
            <a:pPr lvl="0">
              <a:buNone/>
            </a:pPr>
            <a:endParaRPr lang="en-GB" i="1" dirty="0"/>
          </a:p>
          <a:p>
            <a:pPr lvl="0">
              <a:buNone/>
            </a:pPr>
            <a:r>
              <a:rPr lang="en-GB" i="1" dirty="0"/>
              <a:t>I lived in France for many years and I’m still good friends with people I met there, so it’s no surprise I speak fluent ____</a:t>
            </a:r>
          </a:p>
          <a:p>
            <a:pPr lvl="0">
              <a:buNone/>
            </a:pPr>
            <a:endParaRPr lang="en-GB" dirty="0"/>
          </a:p>
          <a:p>
            <a:pPr lvl="0">
              <a:buNone/>
            </a:pPr>
            <a:endParaRPr lang="en-GB" dirty="0"/>
          </a:p>
        </p:txBody>
      </p:sp>
      <p:pic>
        <p:nvPicPr>
          <p:cNvPr id="3" name="Picture 2"/>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lvl="0">
              <a:buNone/>
            </a:pPr>
            <a:endParaRPr lang="en-GB"/>
          </a:p>
          <a:p>
            <a:pPr lvl="0">
              <a:buNone/>
            </a:pPr>
            <a:r>
              <a:rPr lang="en-GB"/>
              <a:t>Long short-term memory networks choose information to keep or forget.</a:t>
            </a:r>
          </a:p>
          <a:p>
            <a:pPr lvl="0">
              <a:buNone/>
            </a:pPr>
            <a:endParaRPr lang="en-GB"/>
          </a:p>
        </p:txBody>
      </p:sp>
      <p:pic>
        <p:nvPicPr>
          <p:cNvPr id="3" name="Picture 2"/>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3" name="Picture 2"/>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
        <p:nvSpPr>
          <p:cNvPr id="4" name="TextBox 3"/>
          <p:cNvSpPr txBox="1"/>
          <p:nvPr/>
        </p:nvSpPr>
        <p:spPr>
          <a:xfrm>
            <a:off x="143768" y="179437"/>
            <a:ext cx="9793088" cy="5134739"/>
          </a:xfrm>
          <a:prstGeom prst="rect">
            <a:avLst/>
          </a:prstGeom>
          <a:noFill/>
        </p:spPr>
        <p:txBody>
          <a:bodyPr wrap="square" rtlCol="0">
            <a:spAutoFit/>
          </a:bodyPr>
          <a:lstStyle/>
          <a:p>
            <a:pPr lvl="0" hangingPunct="0">
              <a:spcBef>
                <a:spcPts val="1191"/>
              </a:spcBef>
              <a:spcAft>
                <a:spcPts val="989"/>
              </a:spcAft>
            </a:pPr>
            <a:r>
              <a:rPr lang="en-GB" sz="1900" dirty="0">
                <a:solidFill>
                  <a:srgbClr val="000000"/>
                </a:solidFill>
                <a:latin typeface="Liberation Sans" pitchFamily="18"/>
                <a:ea typeface="WenQuanYi Micro Hei" pitchFamily="2"/>
                <a:cs typeface="Lohit Devanagari" pitchFamily="2"/>
              </a:rPr>
              <a:t>And Fred and George have cooked out hard to Dumbledore’s put away the different column Thursday morning, </a:t>
            </a:r>
            <a:r>
              <a:rPr lang="en-GB" sz="1900" dirty="0" smtClean="0">
                <a:solidFill>
                  <a:srgbClr val="000000"/>
                </a:solidFill>
                <a:latin typeface="Liberation Sans" pitchFamily="18"/>
                <a:ea typeface="WenQuanYi Micro Hei" pitchFamily="2"/>
                <a:cs typeface="Lohit Devanagari" pitchFamily="2"/>
              </a:rPr>
              <a:t>and </a:t>
            </a:r>
            <a:r>
              <a:rPr lang="en-GB" sz="1900" dirty="0">
                <a:solidFill>
                  <a:srgbClr val="000000"/>
                </a:solidFill>
                <a:latin typeface="Liberation Sans" pitchFamily="18"/>
                <a:ea typeface="WenQuanYi Micro Hei" pitchFamily="2"/>
                <a:cs typeface="Lohit Devanagari" pitchFamily="2"/>
              </a:rPr>
              <a:t>the first </a:t>
            </a:r>
            <a:r>
              <a:rPr lang="en-GB" sz="1900" dirty="0" err="1">
                <a:solidFill>
                  <a:srgbClr val="000000"/>
                </a:solidFill>
                <a:latin typeface="Liberation Sans" pitchFamily="18"/>
                <a:ea typeface="WenQuanYi Micro Hei" pitchFamily="2"/>
                <a:cs typeface="Lohit Devanagari" pitchFamily="2"/>
              </a:rPr>
              <a:t>Weasleys</a:t>
            </a:r>
            <a:r>
              <a:rPr lang="en-GB" sz="1900" dirty="0">
                <a:solidFill>
                  <a:srgbClr val="000000"/>
                </a:solidFill>
                <a:latin typeface="Liberation Sans" pitchFamily="18"/>
                <a:ea typeface="WenQuanYi Micro Hei" pitchFamily="2"/>
                <a:cs typeface="Lohit Devanagari" pitchFamily="2"/>
              </a:rPr>
              <a:t>, felt them in to a dance journey down the marble staircase. There was also a drip </a:t>
            </a:r>
            <a:r>
              <a:rPr lang="en-GB" sz="1900" dirty="0" err="1">
                <a:solidFill>
                  <a:srgbClr val="000000"/>
                </a:solidFill>
                <a:latin typeface="Liberation Sans" pitchFamily="18"/>
                <a:ea typeface="WenQuanYi Micro Hei" pitchFamily="2"/>
                <a:cs typeface="Lohit Devanagari" pitchFamily="2"/>
              </a:rPr>
              <a:t>Dursleys</a:t>
            </a:r>
            <a:r>
              <a:rPr lang="en-GB" sz="1900" dirty="0">
                <a:solidFill>
                  <a:srgbClr val="000000"/>
                </a:solidFill>
                <a:latin typeface="Liberation Sans" pitchFamily="18"/>
                <a:ea typeface="WenQuanYi Micro Hei" pitchFamily="2"/>
                <a:cs typeface="Lohit Devanagari" pitchFamily="2"/>
              </a:rPr>
              <a:t> </a:t>
            </a:r>
            <a:r>
              <a:rPr lang="en-GB" sz="1900" dirty="0" smtClean="0">
                <a:solidFill>
                  <a:srgbClr val="000000"/>
                </a:solidFill>
                <a:latin typeface="Liberation Sans" pitchFamily="18"/>
                <a:ea typeface="WenQuanYi Micro Hei" pitchFamily="2"/>
                <a:cs typeface="Lohit Devanagari" pitchFamily="2"/>
              </a:rPr>
              <a:t>and a </a:t>
            </a:r>
            <a:r>
              <a:rPr lang="en-GB" sz="1900" dirty="0">
                <a:solidFill>
                  <a:srgbClr val="000000"/>
                </a:solidFill>
                <a:latin typeface="Liberation Sans" pitchFamily="18"/>
                <a:ea typeface="WenQuanYi Micro Hei" pitchFamily="2"/>
                <a:cs typeface="Lohit Devanagari" pitchFamily="2"/>
              </a:rPr>
              <a:t>door — Mr. </a:t>
            </a:r>
            <a:r>
              <a:rPr lang="en-GB" sz="1900" dirty="0" err="1">
                <a:solidFill>
                  <a:srgbClr val="000000"/>
                </a:solidFill>
                <a:latin typeface="Liberation Sans" pitchFamily="18"/>
                <a:ea typeface="WenQuanYi Micro Hei" pitchFamily="2"/>
                <a:cs typeface="Lohit Devanagari" pitchFamily="2"/>
              </a:rPr>
              <a:t>Dursley</a:t>
            </a:r>
            <a:r>
              <a:rPr lang="en-GB" sz="1900" dirty="0">
                <a:solidFill>
                  <a:srgbClr val="000000"/>
                </a:solidFill>
                <a:latin typeface="Liberation Sans" pitchFamily="18"/>
                <a:ea typeface="WenQuanYi Micro Hei" pitchFamily="2"/>
                <a:cs typeface="Lohit Devanagari" pitchFamily="2"/>
              </a:rPr>
              <a:t> pretended at the starry gold and dragged him over onto a deep breath while Harry knocked out of Uncle Vernon’s voice. “W-what?”</a:t>
            </a:r>
          </a:p>
          <a:p>
            <a:pPr lvl="0" hangingPunct="0">
              <a:spcBef>
                <a:spcPts val="1191"/>
              </a:spcBef>
              <a:spcAft>
                <a:spcPts val="989"/>
              </a:spcAft>
            </a:pPr>
            <a:r>
              <a:rPr lang="en-GB" sz="1900" dirty="0">
                <a:solidFill>
                  <a:srgbClr val="000000"/>
                </a:solidFill>
                <a:latin typeface="Liberation Sans" pitchFamily="18"/>
                <a:ea typeface="WenQuanYi Micro Hei" pitchFamily="2"/>
                <a:cs typeface="Lohit Devanagari" pitchFamily="2"/>
              </a:rPr>
              <a:t>They shall go straight back into rats.</a:t>
            </a:r>
          </a:p>
          <a:p>
            <a:pPr lvl="0" hangingPunct="0">
              <a:spcBef>
                <a:spcPts val="1191"/>
              </a:spcBef>
              <a:spcAft>
                <a:spcPts val="989"/>
              </a:spcAft>
            </a:pPr>
            <a:r>
              <a:rPr lang="en-GB" sz="1900" dirty="0">
                <a:solidFill>
                  <a:srgbClr val="000000"/>
                </a:solidFill>
                <a:latin typeface="Liberation Sans" pitchFamily="18"/>
                <a:ea typeface="WenQuanYi Micro Hei" pitchFamily="2"/>
                <a:cs typeface="Lohit Devanagari" pitchFamily="2"/>
              </a:rPr>
              <a:t>“I was back to… while I believe the headmaster is rubbish at that. And the right passages, was like an angry potion ‘round every point, you want not to listen about I was going to go, but I will be worrying about it and Fudge Granger, was an </a:t>
            </a:r>
            <a:r>
              <a:rPr lang="en-GB" sz="1900" dirty="0" err="1">
                <a:solidFill>
                  <a:srgbClr val="000000"/>
                </a:solidFill>
                <a:latin typeface="Liberation Sans" pitchFamily="18"/>
                <a:ea typeface="WenQuanYi Micro Hei" pitchFamily="2"/>
                <a:cs typeface="Lohit Devanagari" pitchFamily="2"/>
              </a:rPr>
              <a:t>Animagus</a:t>
            </a:r>
            <a:r>
              <a:rPr lang="en-GB" sz="1900" dirty="0">
                <a:solidFill>
                  <a:srgbClr val="000000"/>
                </a:solidFill>
                <a:latin typeface="Liberation Sans" pitchFamily="18"/>
                <a:ea typeface="WenQuanYi Micro Hei" pitchFamily="2"/>
                <a:cs typeface="Lohit Devanagari" pitchFamily="2"/>
              </a:rPr>
              <a:t>.”</a:t>
            </a:r>
          </a:p>
          <a:p>
            <a:pPr lvl="0" hangingPunct="0">
              <a:spcBef>
                <a:spcPts val="1191"/>
              </a:spcBef>
              <a:spcAft>
                <a:spcPts val="989"/>
              </a:spcAft>
            </a:pPr>
            <a:r>
              <a:rPr lang="en-GB" sz="1900" dirty="0">
                <a:solidFill>
                  <a:srgbClr val="000000"/>
                </a:solidFill>
                <a:latin typeface="Liberation Sans" pitchFamily="18"/>
                <a:ea typeface="WenQuanYi Micro Hei" pitchFamily="2"/>
                <a:cs typeface="Lohit Devanagari" pitchFamily="2"/>
              </a:rPr>
              <a:t>They would have laughed hoarsely, out of Neville’s pocket and placed it through the next brick at him, as though he were bound to hear it on the Potions leg right in Gryffindor — when </a:t>
            </a:r>
            <a:r>
              <a:rPr lang="en-GB" sz="1900" dirty="0" err="1">
                <a:solidFill>
                  <a:srgbClr val="000000"/>
                </a:solidFill>
                <a:latin typeface="Liberation Sans" pitchFamily="18"/>
                <a:ea typeface="WenQuanYi Micro Hei" pitchFamily="2"/>
                <a:cs typeface="Lohit Devanagari" pitchFamily="2"/>
              </a:rPr>
              <a:t>Lupin</a:t>
            </a:r>
            <a:r>
              <a:rPr lang="en-GB" sz="1900" dirty="0">
                <a:solidFill>
                  <a:srgbClr val="000000"/>
                </a:solidFill>
                <a:latin typeface="Liberation Sans" pitchFamily="18"/>
                <a:ea typeface="WenQuanYi Micro Hei" pitchFamily="2"/>
                <a:cs typeface="Lohit Devanagari" pitchFamily="2"/>
              </a:rPr>
              <a:t> muttered quietly to Dumbledore.</a:t>
            </a:r>
          </a:p>
          <a:p>
            <a:pPr lvl="0" hangingPunct="0">
              <a:spcBef>
                <a:spcPts val="1191"/>
              </a:spcBef>
              <a:spcAft>
                <a:spcPts val="989"/>
              </a:spcAft>
            </a:pPr>
            <a:r>
              <a:rPr lang="en-GB" sz="1900" dirty="0">
                <a:solidFill>
                  <a:srgbClr val="000000"/>
                </a:solidFill>
                <a:latin typeface="Liberation Sans" pitchFamily="18"/>
                <a:ea typeface="WenQuanYi Micro Hei" pitchFamily="2"/>
                <a:cs typeface="Lohit Devanagari" pitchFamily="2"/>
              </a:rPr>
              <a:t>“Pig snout,” they bowed back to the cabinet above the table. “That’s right,” said Harry offhandedly.</a:t>
            </a:r>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Two problems</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1.  The sentence problem</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2.  The context problem</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Two problems</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1.  The sentence problem – 90% solved</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BFBFBF"/>
                </a:solidFill>
                <a:highlight>
                  <a:scrgbClr r="0" g="0" b="0">
                    <a:alpha val="0"/>
                  </a:scrgbClr>
                </a:highlight>
                <a:latin typeface="Liberation Sans" pitchFamily="18"/>
                <a:ea typeface="WenQuanYi Micro Hei" pitchFamily="2"/>
                <a:cs typeface="Lohit Devanagari" pitchFamily="2"/>
              </a:rPr>
              <a:t>2.  The context problem</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solidFill>
                  <a:srgbClr val="000000"/>
                </a:solidFill>
              </a:rPr>
              <a:t>Narrative Science - Quill</a:t>
            </a:r>
          </a:p>
        </p:txBody>
      </p:sp>
      <p:sp>
        <p:nvSpPr>
          <p:cNvPr id="3" name="Text Placeholder 2"/>
          <p:cNvSpPr txBox="1">
            <a:spLocks noGrp="1"/>
          </p:cNvSpPr>
          <p:nvPr>
            <p:ph type="body" idx="4294967295"/>
          </p:nvPr>
        </p:nvSpPr>
        <p:spPr>
          <a:xfrm>
            <a:off x="503999" y="1403573"/>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lvl="0">
              <a:buNone/>
            </a:pPr>
            <a:r>
              <a:rPr lang="en-GB" sz="2800" dirty="0"/>
              <a:t>“Tuesday was a great day for W Roberts, as the junior pitcher threw a perfect game to carry Virginia to a 2-0 victory over George Washington at Davenport Field.</a:t>
            </a:r>
          </a:p>
          <a:p>
            <a:pPr lvl="0">
              <a:buNone/>
            </a:pPr>
            <a:r>
              <a:rPr lang="en-GB" sz="2800" dirty="0"/>
              <a:t>“Twenty-seven Colonials came to the plate and the Virginia pitcher vanquished them all, pitching a perfect game. He struck out 10 batters while recording his momentous feat.</a:t>
            </a:r>
          </a:p>
          <a:p>
            <a:pPr lvl="0">
              <a:buNone/>
            </a:pPr>
            <a:r>
              <a:rPr lang="en-GB" sz="2800" dirty="0"/>
              <a:t>“Tom Gately came up short on the rubber for the Colonials, recording a loss. He went three innings, walked two, struck out one and allowed two runs. The Cavaliers went up for good in the fourth, scoring two runs on a fielder’s choice and a balk.”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1.  Content Determination</a:t>
            </a: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2.  Content Structuring</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432000" marR="0" lvl="0" indent="-324000" algn="l" rtl="0" hangingPunct="0">
              <a:lnSpc>
                <a:spcPct val="100000"/>
              </a:lnSpc>
              <a:spcBef>
                <a:spcPts val="1414"/>
              </a:spcBef>
              <a:spcAft>
                <a:spcPts val="0"/>
              </a:spcAft>
              <a:buSzPct val="45000"/>
              <a:buChar char="-"/>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Fixed template</a:t>
            </a:r>
          </a:p>
          <a:p>
            <a:pPr marL="432000" marR="0" lvl="0" indent="-324000" algn="l" rtl="0" hangingPunct="0">
              <a:lnSpc>
                <a:spcPct val="100000"/>
              </a:lnSpc>
              <a:spcBef>
                <a:spcPts val="1414"/>
              </a:spcBef>
              <a:spcAft>
                <a:spcPts val="0"/>
              </a:spcAft>
              <a:buSzPct val="45000"/>
              <a:buChar char="-"/>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Explicit reasoning</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3. Aggregation</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1"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man went to the shop.</a:t>
            </a:r>
          </a:p>
          <a:p>
            <a:pPr marL="108000" marR="0" lvl="0" indent="0" algn="l" rtl="0" hangingPunct="0">
              <a:lnSpc>
                <a:spcPct val="100000"/>
              </a:lnSpc>
              <a:spcBef>
                <a:spcPts val="1414"/>
              </a:spcBef>
              <a:spcAft>
                <a:spcPts val="0"/>
              </a:spcAft>
              <a:buNone/>
              <a:tabLst/>
            </a:pPr>
            <a:r>
              <a:rPr lang="en-GB" sz="3200" b="0" i="1"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man bought an apple.</a:t>
            </a: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 </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3. Aggregation</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1"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man went to the shop and bought an apple.</a:t>
            </a: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 </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492120"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4.  Lexical Choice</a:t>
            </a:r>
          </a:p>
          <a:p>
            <a:pPr marL="108000" marR="0" lvl="0" indent="0" algn="l" rtl="0" hangingPunct="0">
              <a:lnSpc>
                <a:spcPct val="100000"/>
              </a:lnSpc>
              <a:spcBef>
                <a:spcPts val="1414"/>
              </a:spcBef>
              <a:spcAft>
                <a:spcPts val="0"/>
              </a:spcAft>
              <a:buNone/>
              <a:tabLst/>
            </a:pPr>
            <a:r>
              <a:rPr lang="en-GB" sz="32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  </a:t>
            </a:r>
            <a:r>
              <a:rPr lang="en-GB" sz="3600" b="0" i="1" u="none" strike="noStrike" kern="1200" cap="none" spc="0" baseline="0" dirty="0" smtClean="0">
                <a:ln>
                  <a:noFill/>
                </a:ln>
                <a:solidFill>
                  <a:srgbClr val="000000"/>
                </a:solidFill>
                <a:highlight>
                  <a:scrgbClr r="0" g="0" b="0">
                    <a:alpha val="0"/>
                  </a:scrgbClr>
                </a:highlight>
                <a:latin typeface="Liberation Sans" pitchFamily="18"/>
                <a:ea typeface="WenQuanYi Micro Hei" pitchFamily="2"/>
                <a:cs typeface="Lohit Devanagari" pitchFamily="2"/>
              </a:rPr>
              <a:t>The </a:t>
            </a:r>
            <a:r>
              <a:rPr lang="en-GB" sz="3600" b="0" i="1"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temperature will rise by 5 degrees.</a:t>
            </a:r>
          </a:p>
          <a:p>
            <a:pPr marL="108000" marR="0" lvl="0" indent="0" algn="l" rtl="0" hangingPunct="0">
              <a:lnSpc>
                <a:spcPct val="100000"/>
              </a:lnSpc>
              <a:spcBef>
                <a:spcPts val="1414"/>
              </a:spcBef>
              <a:spcAft>
                <a:spcPts val="0"/>
              </a:spcAft>
              <a:buNone/>
              <a:tabLst/>
            </a:pPr>
            <a:r>
              <a:rPr lang="en-GB" sz="3600" b="0" i="1"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 The rain will get heavier in the afternoon.</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
        <p:nvSpPr>
          <p:cNvPr id="3" name="Text Placeholder 1"/>
          <p:cNvSpPr txBox="1">
            <a:spLocks noGrp="1"/>
          </p:cNvSpPr>
          <p:nvPr>
            <p:ph type="body" idx="4294967295"/>
          </p:nvPr>
        </p:nvSpPr>
        <p:spPr>
          <a:xfrm>
            <a:off x="468000" y="216000"/>
            <a:ext cx="9072000" cy="482400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lvl="0">
              <a:buNone/>
            </a:pPr>
            <a:endParaRPr lang="en-GB"/>
          </a:p>
          <a:p>
            <a:pPr lvl="0">
              <a:buNone/>
            </a:pPr>
            <a:r>
              <a:rPr lang="en-GB"/>
              <a:t>Existing solutions</a:t>
            </a:r>
          </a:p>
          <a:p>
            <a:pPr lvl="0">
              <a:buNone/>
            </a:pPr>
            <a:endParaRPr lang="en-GB"/>
          </a:p>
          <a:p>
            <a:pPr lvl="0">
              <a:buNone/>
            </a:pPr>
            <a:r>
              <a:rPr lang="en-GB"/>
              <a:t>Dividing the problem</a:t>
            </a:r>
          </a:p>
          <a:p>
            <a:pPr lvl="0">
              <a:buNone/>
            </a:pPr>
            <a:endParaRPr lang="en-GB"/>
          </a:p>
          <a:p>
            <a:pPr lvl="0">
              <a:buNone/>
            </a:pPr>
            <a:r>
              <a:rPr lang="en-GB"/>
              <a:t>My model of fiction</a:t>
            </a:r>
          </a:p>
          <a:p>
            <a:pPr lvl="0">
              <a:buNone/>
            </a:pPr>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492120"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4.  Lexical Choice</a:t>
            </a:r>
          </a:p>
          <a:p>
            <a:pPr marL="108000" marR="0" lvl="0" indent="0" algn="l" rtl="0" hangingPunct="0">
              <a:lnSpc>
                <a:spcPct val="100000"/>
              </a:lnSpc>
              <a:spcBef>
                <a:spcPts val="1414"/>
              </a:spcBef>
              <a:spcAft>
                <a:spcPts val="0"/>
              </a:spcAft>
              <a:buNone/>
              <a:tabLst/>
            </a:pPr>
            <a:r>
              <a:rPr lang="en-GB" sz="32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  </a:t>
            </a:r>
            <a:r>
              <a:rPr lang="en-GB" sz="3600" b="0" i="1" u="none" strike="noStrike" kern="1200" cap="none" spc="0" baseline="0" dirty="0" smtClean="0">
                <a:ln>
                  <a:noFill/>
                </a:ln>
                <a:solidFill>
                  <a:srgbClr val="000000"/>
                </a:solidFill>
                <a:highlight>
                  <a:scrgbClr r="0" g="0" b="0">
                    <a:alpha val="0"/>
                  </a:scrgbClr>
                </a:highlight>
                <a:latin typeface="Liberation Sans" pitchFamily="18"/>
                <a:ea typeface="WenQuanYi Micro Hei" pitchFamily="2"/>
                <a:cs typeface="Lohit Devanagari" pitchFamily="2"/>
              </a:rPr>
              <a:t>The </a:t>
            </a:r>
            <a:r>
              <a:rPr lang="en-GB" sz="3600" b="0" i="1"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temperature will get heavier by </a:t>
            </a:r>
            <a:r>
              <a:rPr lang="en-GB" sz="3600" b="0" i="1" u="none" strike="noStrike" kern="1200" cap="none" spc="0" baseline="0" dirty="0" smtClean="0">
                <a:ln>
                  <a:noFill/>
                </a:ln>
                <a:solidFill>
                  <a:srgbClr val="000000"/>
                </a:solidFill>
                <a:highlight>
                  <a:scrgbClr r="0" g="0" b="0">
                    <a:alpha val="0"/>
                  </a:scrgbClr>
                </a:highlight>
                <a:latin typeface="Liberation Sans" pitchFamily="18"/>
                <a:ea typeface="WenQuanYi Micro Hei" pitchFamily="2"/>
                <a:cs typeface="Lohit Devanagari" pitchFamily="2"/>
              </a:rPr>
              <a:t>5</a:t>
            </a:r>
            <a:r>
              <a:rPr lang="en-GB" sz="3600" b="0" i="1" u="none" strike="noStrike" kern="1200" cap="none" spc="0" dirty="0" smtClean="0">
                <a:ln>
                  <a:noFill/>
                </a:ln>
                <a:solidFill>
                  <a:srgbClr val="000000"/>
                </a:solidFill>
                <a:highlight>
                  <a:scrgbClr r="0" g="0" b="0">
                    <a:alpha val="0"/>
                  </a:scrgbClr>
                </a:highlight>
                <a:latin typeface="Liberation Sans" pitchFamily="18"/>
                <a:ea typeface="WenQuanYi Micro Hei" pitchFamily="2"/>
                <a:cs typeface="Lohit Devanagari" pitchFamily="2"/>
              </a:rPr>
              <a:t> </a:t>
            </a:r>
            <a:r>
              <a:rPr lang="en-GB" sz="3600" b="0" i="1" u="none" strike="noStrike" kern="1200" cap="none" spc="0" baseline="0" dirty="0" smtClean="0">
                <a:ln>
                  <a:noFill/>
                </a:ln>
                <a:solidFill>
                  <a:srgbClr val="000000"/>
                </a:solidFill>
                <a:highlight>
                  <a:scrgbClr r="0" g="0" b="0">
                    <a:alpha val="0"/>
                  </a:scrgbClr>
                </a:highlight>
                <a:latin typeface="Liberation Sans" pitchFamily="18"/>
                <a:ea typeface="WenQuanYi Micro Hei" pitchFamily="2"/>
                <a:cs typeface="Lohit Devanagari" pitchFamily="2"/>
              </a:rPr>
              <a:t>degrees</a:t>
            </a:r>
            <a:r>
              <a:rPr lang="en-GB" sz="3600" b="0" i="1"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a:t>
            </a:r>
          </a:p>
          <a:p>
            <a:pPr marL="108000" marR="0" lvl="0" indent="0" algn="l" rtl="0" hangingPunct="0">
              <a:lnSpc>
                <a:spcPct val="100000"/>
              </a:lnSpc>
              <a:spcBef>
                <a:spcPts val="1414"/>
              </a:spcBef>
              <a:spcAft>
                <a:spcPts val="0"/>
              </a:spcAft>
              <a:buNone/>
              <a:tabLst/>
            </a:pPr>
            <a:r>
              <a:rPr lang="en-GB" sz="3600" b="0" i="1"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 The rain will rise in the afternoon</a:t>
            </a:r>
            <a:r>
              <a:rPr lang="en-GB" sz="3500" b="0" i="1"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492120"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50000"/>
              </a:lnSpc>
              <a:spcBef>
                <a:spcPts val="1414"/>
              </a:spcBef>
              <a:spcAft>
                <a:spcPts val="0"/>
              </a:spcAft>
              <a:buNone/>
              <a:tabLst/>
            </a:pPr>
            <a:r>
              <a:rPr lang="en-GB" sz="32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5. Referring expression </a:t>
            </a:r>
            <a:r>
              <a:rPr lang="en-GB" sz="3200" b="0" i="0" u="none" strike="noStrike" kern="1200" cap="none" spc="0" baseline="0" dirty="0" smtClean="0">
                <a:ln>
                  <a:noFill/>
                </a:ln>
                <a:solidFill>
                  <a:srgbClr val="000000"/>
                </a:solidFill>
                <a:highlight>
                  <a:scrgbClr r="0" g="0" b="0">
                    <a:alpha val="0"/>
                  </a:scrgbClr>
                </a:highlight>
                <a:latin typeface="Liberation Sans" pitchFamily="18"/>
                <a:ea typeface="WenQuanYi Micro Hei" pitchFamily="2"/>
                <a:cs typeface="Lohit Devanagari" pitchFamily="2"/>
              </a:rPr>
              <a:t>generation</a:t>
            </a:r>
          </a:p>
          <a:p>
            <a:pPr marL="108000" marR="0" lvl="0" indent="0" algn="l" rtl="0" hangingPunct="0">
              <a:lnSpc>
                <a:spcPct val="150000"/>
              </a:lnSpc>
              <a:spcBef>
                <a:spcPts val="1414"/>
              </a:spcBef>
              <a:spcAft>
                <a:spcPts val="0"/>
              </a:spcAft>
              <a:buNone/>
              <a:tabLst/>
            </a:pPr>
            <a:r>
              <a:rPr lang="en-GB" sz="3200" b="0" i="0" u="none" strike="noStrike" kern="1200" cap="none" spc="0" baseline="0" dirty="0" smtClean="0">
                <a:ln>
                  <a:noFill/>
                </a:ln>
                <a:solidFill>
                  <a:srgbClr val="000000"/>
                </a:solidFill>
                <a:highlight>
                  <a:scrgbClr r="0" g="0" b="0">
                    <a:alpha val="0"/>
                  </a:scrgbClr>
                </a:highlight>
                <a:latin typeface="Liberation Sans" pitchFamily="18"/>
                <a:ea typeface="WenQuanYi Micro Hei" pitchFamily="2"/>
                <a:cs typeface="Lohit Devanagari" pitchFamily="2"/>
              </a:rPr>
              <a:t>6</a:t>
            </a:r>
            <a:r>
              <a:rPr lang="en-GB" sz="32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 </a:t>
            </a:r>
            <a:r>
              <a:rPr lang="en-GB" sz="3200" b="0" i="0" u="none" strike="noStrike" kern="1200" cap="none" spc="0" baseline="0" dirty="0" smtClean="0">
                <a:ln>
                  <a:noFill/>
                </a:ln>
                <a:solidFill>
                  <a:srgbClr val="000000"/>
                </a:solidFill>
                <a:highlight>
                  <a:scrgbClr r="0" g="0" b="0">
                    <a:alpha val="0"/>
                  </a:scrgbClr>
                </a:highlight>
                <a:latin typeface="Liberation Sans" pitchFamily="18"/>
                <a:ea typeface="WenQuanYi Micro Hei" pitchFamily="2"/>
                <a:cs typeface="Lohit Devanagari" pitchFamily="2"/>
              </a:rPr>
              <a:t>Realisation</a:t>
            </a:r>
            <a:endParaRPr lang="en-GB" sz="32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50000"/>
              </a:lnSpc>
              <a:spcBef>
                <a:spcPts val="1414"/>
              </a:spcBef>
              <a:spcAft>
                <a:spcPts val="0"/>
              </a:spcAft>
              <a:buNone/>
              <a:tabLst/>
            </a:pPr>
            <a:r>
              <a:rPr lang="en-GB" sz="24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Realise(subject=‘man’, verb=‘dance’, plural=true, tense=‘past’) =</a:t>
            </a:r>
          </a:p>
          <a:p>
            <a:pPr marL="108000" marR="0" lvl="0" indent="0" algn="l" rtl="0" hangingPunct="0">
              <a:lnSpc>
                <a:spcPct val="150000"/>
              </a:lnSpc>
              <a:spcBef>
                <a:spcPts val="1414"/>
              </a:spcBef>
              <a:spcAft>
                <a:spcPts val="0"/>
              </a:spcAft>
              <a:buNone/>
              <a:tabLst/>
            </a:pPr>
            <a:r>
              <a:rPr lang="en-GB" sz="24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The men danced.</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492120"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2400" b="0" i="0" u="none" strike="noStrike" kern="1200" cap="none" spc="0" baseline="0" dirty="0" err="1">
                <a:ln>
                  <a:noFill/>
                </a:ln>
                <a:solidFill>
                  <a:srgbClr val="000000"/>
                </a:solidFill>
                <a:highlight>
                  <a:scrgbClr r="0" g="0" b="0">
                    <a:alpha val="0"/>
                  </a:scrgbClr>
                </a:highlight>
                <a:latin typeface="Liberation Sans" pitchFamily="18"/>
                <a:ea typeface="WenQuanYi Micro Hei" pitchFamily="2"/>
                <a:cs typeface="Lohit Devanagari" pitchFamily="2"/>
              </a:rPr>
              <a:t>SimpleNLG</a:t>
            </a:r>
            <a:r>
              <a:rPr lang="en-GB" sz="24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 – a Java API</a:t>
            </a:r>
          </a:p>
          <a:p>
            <a:pPr marL="108000" marR="0" lvl="0" indent="0" algn="l" rtl="0" hangingPunct="0">
              <a:lnSpc>
                <a:spcPct val="100000"/>
              </a:lnSpc>
              <a:spcBef>
                <a:spcPts val="1414"/>
              </a:spcBef>
              <a:spcAft>
                <a:spcPts val="0"/>
              </a:spcAft>
              <a:buNone/>
              <a:tabLst/>
            </a:pP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SPhraseSpec</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 p = </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nlgFactory.createClause</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("I", "be", "happy"); </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SPhraseSpec</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 q = </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nlgFactory.createClause</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("I", "eat", "fish");</a:t>
            </a:r>
          </a:p>
          <a:p>
            <a:pPr marL="108000" marR="0" lvl="0" indent="0" algn="l" rtl="0" hangingPunct="0">
              <a:lnSpc>
                <a:spcPct val="100000"/>
              </a:lnSpc>
              <a:spcBef>
                <a:spcPts val="1414"/>
              </a:spcBef>
              <a:spcAft>
                <a:spcPts val="0"/>
              </a:spcAft>
              <a:buNone/>
              <a:tabLst/>
            </a:pP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q.setFeature</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Feature.COMPLEMENTISER</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 "because"); </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q.setFeature</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Feature.TENSE</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 </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Tense.PAST</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a:t>
            </a:r>
          </a:p>
          <a:p>
            <a:pPr marL="108000" marR="0" lvl="0" indent="0" algn="l" rtl="0" hangingPunct="0">
              <a:lnSpc>
                <a:spcPct val="100000"/>
              </a:lnSpc>
              <a:spcBef>
                <a:spcPts val="1414"/>
              </a:spcBef>
              <a:spcAft>
                <a:spcPts val="0"/>
              </a:spcAft>
              <a:buNone/>
              <a:tabLst/>
            </a:pP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p.addComplement</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(q);</a:t>
            </a:r>
          </a:p>
          <a:p>
            <a:pPr marL="108000" marR="0" lvl="0" indent="0" algn="l" rtl="0" hangingPunct="0">
              <a:lnSpc>
                <a:spcPct val="100000"/>
              </a:lnSpc>
              <a:spcBef>
                <a:spcPts val="1414"/>
              </a:spcBef>
              <a:spcAft>
                <a:spcPts val="0"/>
              </a:spcAft>
              <a:buNone/>
              <a:tabLst/>
            </a:pP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 String output4 = </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realiser.realiseSentence</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(p); </a:t>
            </a:r>
            <a:r>
              <a:rPr lang="en-GB" sz="2400" b="0" i="0" u="none" strike="noStrike" kern="1200" cap="none" spc="0" baseline="0" dirty="0" err="1">
                <a:ln>
                  <a:noFill/>
                </a:ln>
                <a:solidFill>
                  <a:srgbClr val="000000"/>
                </a:solidFill>
                <a:highlight>
                  <a:scrgbClr r="0" g="0" b="0">
                    <a:alpha val="0"/>
                  </a:scrgbClr>
                </a:highlight>
                <a:latin typeface="inconsolata" pitchFamily="18"/>
                <a:ea typeface="WenQuanYi Micro Hei" pitchFamily="2"/>
                <a:cs typeface="Lohit Devanagari" pitchFamily="2"/>
              </a:rPr>
              <a:t>System.out.println</a:t>
            </a:r>
            <a:r>
              <a:rPr lang="en-GB" sz="2400" b="0" i="0" u="none" strike="noStrike" kern="1200" cap="none" spc="0" baseline="0" dirty="0">
                <a:ln>
                  <a:noFill/>
                </a:ln>
                <a:solidFill>
                  <a:srgbClr val="000000"/>
                </a:solidFill>
                <a:highlight>
                  <a:scrgbClr r="0" g="0" b="0">
                    <a:alpha val="0"/>
                  </a:scrgbClr>
                </a:highlight>
                <a:latin typeface="inconsolata" pitchFamily="18"/>
                <a:ea typeface="WenQuanYi Micro Hei" pitchFamily="2"/>
                <a:cs typeface="Lohit Devanagari" pitchFamily="2"/>
              </a:rPr>
              <a:t>(output4);</a:t>
            </a:r>
          </a:p>
          <a:p>
            <a:pPr marL="108000" marR="0" lvl="0" indent="0" algn="l" rtl="0" hangingPunct="0">
              <a:lnSpc>
                <a:spcPct val="100000"/>
              </a:lnSpc>
              <a:spcBef>
                <a:spcPts val="1414"/>
              </a:spcBef>
              <a:spcAft>
                <a:spcPts val="0"/>
              </a:spcAft>
              <a:buNone/>
              <a:tabLst/>
            </a:pPr>
            <a:endParaRPr lang="en-GB" sz="24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2800" b="0" i="1"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rPr>
              <a:t>I am happy because I ate fish.</a:t>
            </a:r>
          </a:p>
          <a:p>
            <a:pPr marL="108000" marR="0" lvl="0" indent="0" algn="l" rtl="0" hangingPunct="0">
              <a:lnSpc>
                <a:spcPct val="100000"/>
              </a:lnSpc>
              <a:spcBef>
                <a:spcPts val="1414"/>
              </a:spcBef>
              <a:spcAft>
                <a:spcPts val="0"/>
              </a:spcAft>
              <a:buNone/>
              <a:tabLst/>
            </a:pPr>
            <a:endParaRPr lang="en-GB" sz="2400" b="0" i="0" u="none" strike="noStrike" kern="1200" cap="none" spc="0" baseline="0" dirty="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Natural Language Generation</a:t>
            </a:r>
          </a:p>
        </p:txBody>
      </p:sp>
      <p:sp>
        <p:nvSpPr>
          <p:cNvPr id="3" name="Text Placeholder 1"/>
          <p:cNvSpPr txBox="1"/>
          <p:nvPr/>
        </p:nvSpPr>
        <p:spPr>
          <a:xfrm>
            <a:off x="492120"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2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SimpleNLG – a Java API</a:t>
            </a:r>
          </a:p>
          <a:p>
            <a:pPr marL="108000" marR="0" lvl="0" indent="0" algn="l" rtl="0" hangingPunct="0">
              <a:lnSpc>
                <a:spcPct val="100000"/>
              </a:lnSpc>
              <a:spcBef>
                <a:spcPts val="1414"/>
              </a:spcBef>
              <a:spcAft>
                <a:spcPts val="0"/>
              </a:spcAft>
              <a:buNone/>
              <a:tabLst/>
            </a:pPr>
            <a:endParaRPr lang="en-GB" sz="2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2" descr="https://raw.githubusercontent.com/simplenlg/simplenlg/c68ac7a8bc96a106f8df1314eddb42a55e50ff11/docs/images/simplenlg_table1.png"/>
          <p:cNvPicPr>
            <a:picLocks noChangeAspect="1"/>
          </p:cNvPicPr>
          <p:nvPr/>
        </p:nvPicPr>
        <p:blipFill>
          <a:blip r:embed="rId3"/>
          <a:srcRect/>
          <a:stretch>
            <a:fillRect/>
          </a:stretch>
        </p:blipFill>
        <p:spPr>
          <a:xfrm>
            <a:off x="1368000" y="2267640"/>
            <a:ext cx="7044120" cy="48967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Two problems</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1.  The sentence problem – 90% solved</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BFBFBF"/>
                </a:solidFill>
                <a:highlight>
                  <a:scrgbClr r="0" g="0" b="0">
                    <a:alpha val="0"/>
                  </a:scrgbClr>
                </a:highlight>
                <a:latin typeface="Liberation Sans" pitchFamily="18"/>
                <a:ea typeface="WenQuanYi Micro Hei" pitchFamily="2"/>
                <a:cs typeface="Lohit Devanagari" pitchFamily="2"/>
              </a:rPr>
              <a:t>2.  The context problem</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Two problems</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BFBFBF"/>
                </a:solidFill>
                <a:highlight>
                  <a:scrgbClr r="0" g="0" b="0">
                    <a:alpha val="0"/>
                  </a:scrgbClr>
                </a:highlight>
                <a:latin typeface="Liberation Sans" pitchFamily="18"/>
                <a:ea typeface="WenQuanYi Micro Hei" pitchFamily="2"/>
                <a:cs typeface="Lohit Devanagari" pitchFamily="2"/>
              </a:rPr>
              <a:t>1.  The sentence problem – 90% solved</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2.  The context problem</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p:cNvSpPr txBox="1"/>
          <p:nvPr/>
        </p:nvSpPr>
        <p:spPr>
          <a:xfrm>
            <a:off x="503999" y="301320"/>
            <a:ext cx="9071640" cy="1262160"/>
          </a:xfrm>
          <a:prstGeom prst="rect">
            <a:avLst/>
          </a:prstGeom>
          <a:noFill/>
          <a:ln>
            <a:noFill/>
          </a:ln>
        </p:spPr>
        <p:txBody>
          <a:bodyPr vert="horz" wrap="square" lIns="0" tIns="0" rIns="0" bIns="0" anchor="ctr" anchorCtr="1" compatLnSpc="0"/>
          <a:lstStyle/>
          <a:p>
            <a:pPr marL="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Define: story</a:t>
            </a:r>
          </a:p>
        </p:txBody>
      </p:sp>
      <p:sp>
        <p:nvSpPr>
          <p:cNvPr id="3" name="Text Placeholder 1"/>
          <p:cNvSpPr txBox="1"/>
          <p:nvPr/>
        </p:nvSpPr>
        <p:spPr>
          <a:xfrm>
            <a:off x="503999" y="1763640"/>
            <a:ext cx="9071640" cy="525672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 Actions have consequences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 Something changes over time</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 Sense of progression</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108000" lvl="0">
              <a:buNone/>
            </a:pPr>
            <a:r>
              <a:rPr lang="en-GB">
                <a:solidFill>
                  <a:srgbClr val="000000"/>
                </a:solidFill>
              </a:rPr>
              <a:t>Cpressey’s story generator</a:t>
            </a:r>
          </a:p>
        </p:txBody>
      </p:sp>
      <p:sp>
        <p:nvSpPr>
          <p:cNvPr id="3" name="Text Placeholder 2"/>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marL="108000" lvl="0" indent="0">
              <a:buNone/>
            </a:pPr>
            <a:r>
              <a:rPr lang="en-GB"/>
              <a:t>Uses predefined characters, objects and settings</a:t>
            </a:r>
          </a:p>
          <a:p>
            <a:pPr marL="108000" lvl="0" indent="0">
              <a:buNone/>
            </a:pPr>
            <a:endParaRPr lang="en-GB"/>
          </a:p>
          <a:p>
            <a:pPr marL="108000" lvl="0" indent="0">
              <a:buNone/>
            </a:pPr>
            <a:r>
              <a:rPr lang="en-GB"/>
              <a:t>Represents story as a tree</a:t>
            </a:r>
          </a:p>
          <a:p>
            <a:pPr marL="108000" lvl="0" indent="0">
              <a:buNone/>
            </a:pPr>
            <a:endParaRPr lang="en-GB"/>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108000" lvl="0">
              <a:buNone/>
            </a:pPr>
            <a:r>
              <a:rPr lang="en-GB">
                <a:solidFill>
                  <a:srgbClr val="000000"/>
                </a:solidFill>
              </a:rPr>
              <a:t>Cpressey’s story generator</a:t>
            </a:r>
          </a:p>
        </p:txBody>
      </p:sp>
      <p:sp>
        <p:nvSpPr>
          <p:cNvPr id="3" name="TextBox 4"/>
          <p:cNvSpPr txBox="1"/>
          <p:nvPr/>
        </p:nvSpPr>
        <p:spPr>
          <a:xfrm>
            <a:off x="359640" y="3606120"/>
            <a:ext cx="1728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Introduction</a:t>
            </a:r>
          </a:p>
        </p:txBody>
      </p:sp>
      <p:sp>
        <p:nvSpPr>
          <p:cNvPr id="4" name="TextBox 5"/>
          <p:cNvSpPr txBox="1"/>
          <p:nvPr/>
        </p:nvSpPr>
        <p:spPr>
          <a:xfrm>
            <a:off x="8352719" y="3606120"/>
            <a:ext cx="113112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Ending</a:t>
            </a:r>
          </a:p>
        </p:txBody>
      </p:sp>
      <p:sp>
        <p:nvSpPr>
          <p:cNvPr id="5" name="TextBox 18"/>
          <p:cNvSpPr txBox="1"/>
          <p:nvPr/>
        </p:nvSpPr>
        <p:spPr>
          <a:xfrm>
            <a:off x="503640" y="4284000"/>
            <a:ext cx="9145080" cy="106668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3200" b="0" i="0" u="none" strike="noStrike" kern="1200" cap="none" spc="0" baseline="0">
                <a:ln>
                  <a:noFill/>
                </a:ln>
                <a:solidFill>
                  <a:srgbClr val="000000"/>
                </a:solidFill>
                <a:latin typeface="Calibri" pitchFamily="18"/>
                <a:ea typeface="WenQuanYi Micro Hei" pitchFamily="2"/>
                <a:cs typeface="Lohit Devanagari" pitchFamily="2"/>
              </a:rPr>
              <a:t>      {                                        …                                        }</a:t>
            </a:r>
          </a:p>
        </p:txBody>
      </p:sp>
      <p:pic>
        <p:nvPicPr>
          <p:cNvPr id="6" name="Picture 5"/>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108000" lvl="0">
              <a:buNone/>
            </a:pPr>
            <a:r>
              <a:rPr lang="en-GB">
                <a:solidFill>
                  <a:srgbClr val="000000"/>
                </a:solidFill>
              </a:rPr>
              <a:t>Cpressey’s story generator</a:t>
            </a:r>
          </a:p>
        </p:txBody>
      </p:sp>
      <p:sp>
        <p:nvSpPr>
          <p:cNvPr id="3" name="TextBox 4"/>
          <p:cNvSpPr txBox="1"/>
          <p:nvPr/>
        </p:nvSpPr>
        <p:spPr>
          <a:xfrm>
            <a:off x="359640" y="3606120"/>
            <a:ext cx="1728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Introduction</a:t>
            </a:r>
          </a:p>
        </p:txBody>
      </p:sp>
      <p:sp>
        <p:nvSpPr>
          <p:cNvPr id="4" name="TextBox 5"/>
          <p:cNvSpPr txBox="1"/>
          <p:nvPr/>
        </p:nvSpPr>
        <p:spPr>
          <a:xfrm>
            <a:off x="8352719" y="3606120"/>
            <a:ext cx="113112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Ending</a:t>
            </a:r>
          </a:p>
        </p:txBody>
      </p:sp>
      <p:sp>
        <p:nvSpPr>
          <p:cNvPr id="5" name="TextBox 18"/>
          <p:cNvSpPr txBox="1"/>
          <p:nvPr/>
        </p:nvSpPr>
        <p:spPr>
          <a:xfrm>
            <a:off x="503640" y="4284000"/>
            <a:ext cx="9145080" cy="106668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3200" b="0" i="0" u="none" strike="noStrike" kern="1200" cap="none" spc="0" baseline="0">
                <a:ln>
                  <a:noFill/>
                </a:ln>
                <a:solidFill>
                  <a:srgbClr val="000000"/>
                </a:solidFill>
                <a:latin typeface="Calibri" pitchFamily="18"/>
                <a:ea typeface="WenQuanYi Micro Hei" pitchFamily="2"/>
                <a:cs typeface="Lohit Devanagari" pitchFamily="2"/>
              </a:rPr>
              <a:t>      {                   {              …                }               …         }</a:t>
            </a:r>
          </a:p>
        </p:txBody>
      </p:sp>
      <p:sp>
        <p:nvSpPr>
          <p:cNvPr id="6" name="TextBox 6"/>
          <p:cNvSpPr txBox="1"/>
          <p:nvPr/>
        </p:nvSpPr>
        <p:spPr>
          <a:xfrm>
            <a:off x="2376000" y="3611159"/>
            <a:ext cx="1728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Item stolen</a:t>
            </a:r>
          </a:p>
        </p:txBody>
      </p:sp>
      <p:sp>
        <p:nvSpPr>
          <p:cNvPr id="7" name="TextBox 7"/>
          <p:cNvSpPr txBox="1"/>
          <p:nvPr/>
        </p:nvSpPr>
        <p:spPr>
          <a:xfrm>
            <a:off x="5256360" y="3611159"/>
            <a:ext cx="22989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Item retrieved</a:t>
            </a:r>
          </a:p>
        </p:txBody>
      </p:sp>
      <p:pic>
        <p:nvPicPr>
          <p:cNvPr id="8" name="Picture 7"/>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GB"/>
          </a:p>
        </p:txBody>
      </p:sp>
      <p:sp>
        <p:nvSpPr>
          <p:cNvPr id="3" name="Text Placeholder 2"/>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marL="0" indent="0"/>
            <a:endParaRPr lang="en-GB"/>
          </a:p>
        </p:txBody>
      </p:sp>
      <p:pic>
        <p:nvPicPr>
          <p:cNvPr id="4" name="Picture 3"/>
          <p:cNvPicPr>
            <a:picLocks noChangeAspect="1"/>
          </p:cNvPicPr>
          <p:nvPr/>
        </p:nvPicPr>
        <p:blipFill>
          <a:blip r:embed="rId3">
            <a:lum/>
            <a:alphaModFix/>
          </a:blip>
          <a:srcRect l="20751" t="21626" r="22816" b="5"/>
          <a:stretch>
            <a:fillRect/>
          </a:stretch>
        </p:blipFill>
        <p:spPr>
          <a:xfrm>
            <a:off x="108360" y="-377640"/>
            <a:ext cx="9863640" cy="745991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108000" lvl="0">
              <a:buNone/>
            </a:pPr>
            <a:r>
              <a:rPr lang="en-GB">
                <a:solidFill>
                  <a:srgbClr val="000000"/>
                </a:solidFill>
              </a:rPr>
              <a:t>Cpressey’s story generator</a:t>
            </a:r>
          </a:p>
        </p:txBody>
      </p:sp>
      <p:sp>
        <p:nvSpPr>
          <p:cNvPr id="3" name="Text Placeholder 2"/>
          <p:cNvSpPr txBox="1"/>
          <p:nvPr/>
        </p:nvSpPr>
        <p:spPr>
          <a:xfrm>
            <a:off x="478440" y="1769040"/>
            <a:ext cx="9071640" cy="438444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 {{}{{}}}</a:t>
            </a:r>
          </a:p>
        </p:txBody>
      </p:sp>
      <p:sp>
        <p:nvSpPr>
          <p:cNvPr id="4" name="TextBox 9"/>
          <p:cNvSpPr txBox="1"/>
          <p:nvPr/>
        </p:nvSpPr>
        <p:spPr>
          <a:xfrm>
            <a:off x="143640" y="3011400"/>
            <a:ext cx="2448360" cy="228636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Describe location</a:t>
            </a:r>
          </a:p>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Describe char1</a:t>
            </a:r>
          </a:p>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Describe char2</a:t>
            </a:r>
          </a:p>
        </p:txBody>
      </p:sp>
      <p:sp>
        <p:nvSpPr>
          <p:cNvPr id="5" name="TextBox 10"/>
          <p:cNvSpPr txBox="1"/>
          <p:nvPr/>
        </p:nvSpPr>
        <p:spPr>
          <a:xfrm>
            <a:off x="7804440" y="3380760"/>
            <a:ext cx="2088360" cy="155484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Char1 reaction</a:t>
            </a:r>
          </a:p>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Char2 reaction</a:t>
            </a:r>
          </a:p>
        </p:txBody>
      </p:sp>
      <p:sp>
        <p:nvSpPr>
          <p:cNvPr id="6" name="TextBox 11"/>
          <p:cNvSpPr txBox="1"/>
          <p:nvPr/>
        </p:nvSpPr>
        <p:spPr>
          <a:xfrm>
            <a:off x="503640" y="4284000"/>
            <a:ext cx="9145080" cy="106668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3200" b="0" i="0" u="none" strike="noStrike" kern="1200" cap="none" spc="0" baseline="0">
                <a:ln>
                  <a:noFill/>
                </a:ln>
                <a:solidFill>
                  <a:srgbClr val="000000"/>
                </a:solidFill>
                <a:latin typeface="Calibri" pitchFamily="18"/>
                <a:ea typeface="WenQuanYi Micro Hei" pitchFamily="2"/>
                <a:cs typeface="Lohit Devanagari" pitchFamily="2"/>
              </a:rPr>
              <a:t>      {                   {                                 }                           }</a:t>
            </a:r>
          </a:p>
        </p:txBody>
      </p:sp>
      <p:sp>
        <p:nvSpPr>
          <p:cNvPr id="7" name="TextBox 12"/>
          <p:cNvSpPr txBox="1"/>
          <p:nvPr/>
        </p:nvSpPr>
        <p:spPr>
          <a:xfrm>
            <a:off x="2448000" y="3367800"/>
            <a:ext cx="2591640" cy="118908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Enemy appears</a:t>
            </a:r>
          </a:p>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Enemy steals item</a:t>
            </a:r>
          </a:p>
        </p:txBody>
      </p:sp>
      <p:sp>
        <p:nvSpPr>
          <p:cNvPr id="8" name="TextBox 14"/>
          <p:cNvSpPr txBox="1"/>
          <p:nvPr/>
        </p:nvSpPr>
        <p:spPr>
          <a:xfrm>
            <a:off x="5184720" y="3380760"/>
            <a:ext cx="2591640" cy="118908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Confront Enemy</a:t>
            </a:r>
          </a:p>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Retrieve item</a:t>
            </a:r>
          </a:p>
        </p:txBody>
      </p:sp>
      <p:pic>
        <p:nvPicPr>
          <p:cNvPr id="9" name="Picture 8"/>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Title 1"/>
          <p:cNvSpPr txBox="1"/>
          <p:nvPr/>
        </p:nvSpPr>
        <p:spPr>
          <a:xfrm>
            <a:off x="50687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Viability of this approach</a:t>
            </a:r>
          </a:p>
        </p:txBody>
      </p:sp>
      <p:sp>
        <p:nvSpPr>
          <p:cNvPr id="3" name="Text Placeholder 2"/>
          <p:cNvSpPr txBox="1"/>
          <p:nvPr/>
        </p:nvSpPr>
        <p:spPr>
          <a:xfrm>
            <a:off x="503999" y="1769040"/>
            <a:ext cx="9071640" cy="438444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Can stories always be represented using a series of predefined steps?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If so, where’s the creativity?</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Modularity of Fiction</a:t>
            </a:r>
          </a:p>
        </p:txBody>
      </p:sp>
      <p:sp>
        <p:nvSpPr>
          <p:cNvPr id="3" name="Text Placeholder 2"/>
          <p:cNvSpPr txBox="1"/>
          <p:nvPr/>
        </p:nvSpPr>
        <p:spPr>
          <a:xfrm>
            <a:off x="503999" y="1769040"/>
            <a:ext cx="907164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2800" b="0" i="1"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“There is no such thing as a new idea. It is impossible.</a:t>
            </a:r>
          </a:p>
          <a:p>
            <a:pPr marL="108000" marR="0" lvl="0" indent="0" algn="l" rtl="0" hangingPunct="0">
              <a:lnSpc>
                <a:spcPct val="100000"/>
              </a:lnSpc>
              <a:spcBef>
                <a:spcPts val="1414"/>
              </a:spcBef>
              <a:spcAft>
                <a:spcPts val="0"/>
              </a:spcAft>
              <a:buNone/>
              <a:tabLst/>
            </a:pPr>
            <a:r>
              <a:rPr lang="en-GB" sz="2800" b="0" i="1"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We simply take a lot of old ideas and put them into a sort of mental kaleidoscope. We give them a turn and they make new and curious combinations. We keep on turning and making new combinations indefinitely; but they are the same old pieces of colored glass that have been in use through all the ages.”  </a:t>
            </a:r>
            <a:r>
              <a:rPr lang="en-GB" sz="28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 Mark Twain</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Text Placeholder 2"/>
          <p:cNvSpPr txBox="1"/>
          <p:nvPr/>
        </p:nvSpPr>
        <p:spPr>
          <a:xfrm>
            <a:off x="504719" y="1769040"/>
            <a:ext cx="907164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All fiction can be broken down into recurring elements.</a:t>
            </a:r>
          </a:p>
        </p:txBody>
      </p:sp>
      <p:sp>
        <p:nvSpPr>
          <p:cNvPr id="3"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Modularity of Fiction</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pic>
        <p:nvPicPr>
          <p:cNvPr id="2" name="Picture 4" descr="https://www.nownovel.com/blog/wp-content/uploads/2014/02/3-act-structure.jpg"/>
          <p:cNvPicPr>
            <a:picLocks noChangeAspect="1"/>
          </p:cNvPicPr>
          <p:nvPr/>
        </p:nvPicPr>
        <p:blipFill>
          <a:blip r:embed="rId3"/>
          <a:srcRect/>
          <a:stretch>
            <a:fillRect/>
          </a:stretch>
        </p:blipFill>
        <p:spPr>
          <a:xfrm>
            <a:off x="71640" y="1043639"/>
            <a:ext cx="9793080" cy="48967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pic>
        <p:nvPicPr>
          <p:cNvPr id="4" name="Picture 4" descr="https://www.nownovel.com/blog/wp-content/uploads/2014/02/3-act-structure.jpg"/>
          <p:cNvPicPr>
            <a:picLocks noChangeAspect="1"/>
          </p:cNvPicPr>
          <p:nvPr/>
        </p:nvPicPr>
        <p:blipFill>
          <a:blip r:embed="rId3"/>
          <a:srcRect/>
          <a:stretch>
            <a:fillRect/>
          </a:stretch>
        </p:blipFill>
        <p:spPr>
          <a:xfrm>
            <a:off x="71640" y="1043639"/>
            <a:ext cx="9793080" cy="4896720"/>
          </a:xfrm>
          <a:prstGeom prst="rect">
            <a:avLst/>
          </a:prstGeom>
          <a:noFill/>
          <a:ln>
            <a:noFill/>
          </a:ln>
        </p:spPr>
      </p:pic>
      <p:sp>
        <p:nvSpPr>
          <p:cNvPr id="3" name="Oval 1"/>
          <p:cNvSpPr/>
          <p:nvPr/>
        </p:nvSpPr>
        <p:spPr>
          <a:xfrm>
            <a:off x="6552360" y="2483640"/>
            <a:ext cx="720000" cy="432000"/>
          </a:xfrm>
          <a:custGeom>
            <a:avLst/>
            <a:gdLst>
              <a:gd name="f0" fmla="val 21600000"/>
              <a:gd name="f1" fmla="val 10800000"/>
              <a:gd name="f2" fmla="val 5400000"/>
              <a:gd name="f3" fmla="val 180"/>
              <a:gd name="f4" fmla="val w"/>
              <a:gd name="f5" fmla="val h"/>
              <a:gd name="f6" fmla="val ss"/>
              <a:gd name="f7" fmla="val 0"/>
              <a:gd name="f8" fmla="*/ 5419351 1 1725033"/>
              <a:gd name="f9" fmla="+- 0 0 0"/>
              <a:gd name="f10" fmla="abs f4"/>
              <a:gd name="f11" fmla="abs f5"/>
              <a:gd name="f12" fmla="abs f6"/>
              <a:gd name="f13" fmla="val f7"/>
              <a:gd name="f14" fmla="+- 2700000 f2 0"/>
              <a:gd name="f15" fmla="*/ f9 f1 1"/>
              <a:gd name="f16" fmla="?: f10 f4 1"/>
              <a:gd name="f17" fmla="?: f11 f5 1"/>
              <a:gd name="f18" fmla="?: f12 f6 1"/>
              <a:gd name="f19" fmla="*/ f14 f8 1"/>
              <a:gd name="f20" fmla="*/ f15 1 f3"/>
              <a:gd name="f21" fmla="*/ f16 1 21600"/>
              <a:gd name="f22" fmla="*/ f17 1 21600"/>
              <a:gd name="f23" fmla="*/ 21600 f16 1"/>
              <a:gd name="f24" fmla="*/ 21600 f17 1"/>
              <a:gd name="f25" fmla="*/ f19 1 f1"/>
              <a:gd name="f26" fmla="+- f20 0 f2"/>
              <a:gd name="f27" fmla="min f22 f21"/>
              <a:gd name="f28" fmla="*/ f23 1 f18"/>
              <a:gd name="f29" fmla="*/ f24 1 f18"/>
              <a:gd name="f30" fmla="+- 0 0 f25"/>
              <a:gd name="f31" fmla="val f28"/>
              <a:gd name="f32" fmla="val f29"/>
              <a:gd name="f33" fmla="+- 0 0 f30"/>
              <a:gd name="f34" fmla="*/ f13 f27 1"/>
              <a:gd name="f35" fmla="+- f32 0 f13"/>
              <a:gd name="f36" fmla="+- f31 0 f13"/>
              <a:gd name="f37" fmla="*/ f33 f1 1"/>
              <a:gd name="f38" fmla="*/ f35 1 2"/>
              <a:gd name="f39" fmla="*/ f36 1 2"/>
              <a:gd name="f40" fmla="*/ f37 1 f8"/>
              <a:gd name="f41" fmla="+- f13 f38 0"/>
              <a:gd name="f42" fmla="+- f13 f39 0"/>
              <a:gd name="f43" fmla="+- f40 0 f2"/>
              <a:gd name="f44" fmla="*/ f39 f27 1"/>
              <a:gd name="f45" fmla="*/ f38 f27 1"/>
              <a:gd name="f46" fmla="cos 1 f43"/>
              <a:gd name="f47" fmla="sin 1 f43"/>
              <a:gd name="f48" fmla="*/ f41 f27 1"/>
              <a:gd name="f49" fmla="+- 0 0 f46"/>
              <a:gd name="f50" fmla="+- 0 0 f47"/>
              <a:gd name="f51" fmla="+- 0 0 f49"/>
              <a:gd name="f52" fmla="+- 0 0 f50"/>
              <a:gd name="f53" fmla="*/ f51 f39 1"/>
              <a:gd name="f54" fmla="*/ f52 f38 1"/>
              <a:gd name="f55" fmla="+- f42 0 f53"/>
              <a:gd name="f56" fmla="+- f42 f53 0"/>
              <a:gd name="f57" fmla="+- f41 0 f54"/>
              <a:gd name="f58" fmla="+- f41 f54 0"/>
              <a:gd name="f59" fmla="*/ f55 f27 1"/>
              <a:gd name="f60" fmla="*/ f57 f27 1"/>
              <a:gd name="f61" fmla="*/ f56 f27 1"/>
              <a:gd name="f62" fmla="*/ f58 f27 1"/>
            </a:gdLst>
            <a:ahLst/>
            <a:cxnLst>
              <a:cxn ang="3cd4">
                <a:pos x="hc" y="t"/>
              </a:cxn>
              <a:cxn ang="0">
                <a:pos x="r" y="vc"/>
              </a:cxn>
              <a:cxn ang="cd4">
                <a:pos x="hc" y="b"/>
              </a:cxn>
              <a:cxn ang="cd2">
                <a:pos x="l" y="vc"/>
              </a:cxn>
              <a:cxn ang="f26">
                <a:pos x="f59" y="f60"/>
              </a:cxn>
              <a:cxn ang="f26">
                <a:pos x="f59" y="f62"/>
              </a:cxn>
              <a:cxn ang="f26">
                <a:pos x="f61" y="f62"/>
              </a:cxn>
              <a:cxn ang="f26">
                <a:pos x="f61" y="f60"/>
              </a:cxn>
            </a:cxnLst>
            <a:rect l="f59" t="f60" r="f61" b="f62"/>
            <a:pathLst>
              <a:path>
                <a:moveTo>
                  <a:pt x="f34" y="f48"/>
                </a:moveTo>
                <a:arcTo wR="f44" hR="f45" stAng="f1" swAng="f0"/>
                <a:close/>
              </a:path>
            </a:pathLst>
          </a:custGeom>
          <a:noFill/>
          <a:ln w="25560">
            <a:solidFill>
              <a:srgbClr val="FF0000"/>
            </a:solidFill>
            <a:prstDash val="solid"/>
          </a:ln>
        </p:spPr>
        <p:txBody>
          <a:bodyPr vert="horz" wrap="square" lIns="91440" tIns="45720" rIns="91440" bIns="45720" anchor="ctr" anchorCtr="1"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51">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Modularity of Fiction</a:t>
            </a:r>
          </a:p>
        </p:txBody>
      </p:sp>
      <p:sp>
        <p:nvSpPr>
          <p:cNvPr id="3" name="Text Placeholder 2"/>
          <p:cNvSpPr txBox="1"/>
          <p:nvPr/>
        </p:nvSpPr>
        <p:spPr>
          <a:xfrm>
            <a:off x="504719" y="1769040"/>
            <a:ext cx="907164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Seven basic plots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52">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Modularity of Fiction</a:t>
            </a:r>
          </a:p>
        </p:txBody>
      </p:sp>
      <p:sp>
        <p:nvSpPr>
          <p:cNvPr id="3" name="Text Placeholder 2"/>
          <p:cNvSpPr txBox="1"/>
          <p:nvPr/>
        </p:nvSpPr>
        <p:spPr>
          <a:xfrm>
            <a:off x="504719" y="1769040"/>
            <a:ext cx="907164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Seven basic plots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Overcoming the monster</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53">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Modularity of Fiction</a:t>
            </a:r>
          </a:p>
        </p:txBody>
      </p:sp>
      <p:sp>
        <p:nvSpPr>
          <p:cNvPr id="3" name="Text Placeholder 2"/>
          <p:cNvSpPr txBox="1"/>
          <p:nvPr/>
        </p:nvSpPr>
        <p:spPr>
          <a:xfrm>
            <a:off x="504719" y="1769040"/>
            <a:ext cx="907164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Seven basic plots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Overcoming the monster</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Rags to riches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54">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The Modularity of Fiction</a:t>
            </a:r>
          </a:p>
        </p:txBody>
      </p:sp>
      <p:sp>
        <p:nvSpPr>
          <p:cNvPr id="3" name="Text Placeholder 2"/>
          <p:cNvSpPr txBox="1"/>
          <p:nvPr/>
        </p:nvSpPr>
        <p:spPr>
          <a:xfrm>
            <a:off x="504719" y="1769040"/>
            <a:ext cx="907164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Seven basic plots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Overcoming the monster</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Rags to riches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The quest</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extBox 1"/>
          <p:cNvSpPr txBox="1"/>
          <p:nvPr/>
        </p:nvSpPr>
        <p:spPr>
          <a:xfrm>
            <a:off x="98280" y="72000"/>
            <a:ext cx="9981720" cy="8856000"/>
          </a:xfrm>
          <a:prstGeom prst="rect">
            <a:avLst/>
          </a:prstGeom>
          <a:noFill/>
          <a:ln>
            <a:noFill/>
          </a:ln>
        </p:spPr>
        <p:txBody>
          <a:bodyPr vert="horz" wrap="none" lIns="90000" tIns="45000" rIns="90000" bIns="45000" anchor="t" anchorCtr="0" compatLnSpc="0"/>
          <a:lstStyle/>
          <a:p>
            <a:pPr marL="0" marR="0" lvl="0" indent="0" algn="l" rtl="0" hangingPunct="0">
              <a:lnSpc>
                <a:spcPct val="100000"/>
              </a:lnSpc>
              <a:spcBef>
                <a:spcPts val="600"/>
              </a:spcBef>
              <a:spcAft>
                <a:spcPts val="600"/>
              </a:spcAft>
              <a:buNone/>
              <a:tabLst/>
            </a:pPr>
            <a:endParaRPr lang="en-GB" sz="1600" b="0" i="0" u="none" strike="noStrike" kern="1200" cap="none" spc="0" baseline="0" dirty="0" smtClean="0">
              <a:ln>
                <a:noFill/>
              </a:ln>
              <a:solidFill>
                <a:srgbClr val="000000"/>
              </a:solidFill>
              <a:latin typeface="Inconsolata" pitchFamily="18"/>
              <a:ea typeface="WenQuanYi Micro Hei" pitchFamily="2"/>
              <a:cs typeface="Lohit Devanagari" pitchFamily="2"/>
            </a:endParaRPr>
          </a:p>
          <a:p>
            <a:pPr marL="0" marR="0" lvl="0" indent="0" algn="l" rtl="0" hangingPunct="0">
              <a:lnSpc>
                <a:spcPct val="100000"/>
              </a:lnSpc>
              <a:spcBef>
                <a:spcPts val="600"/>
              </a:spcBef>
              <a:spcAft>
                <a:spcPts val="600"/>
              </a:spcAft>
              <a:buNone/>
              <a:tabLst/>
            </a:pPr>
            <a:r>
              <a:rPr lang="en-GB" sz="1600" b="0" i="0" u="none" strike="noStrike" kern="1200" cap="none" spc="0" baseline="0" dirty="0" smtClean="0">
                <a:ln>
                  <a:noFill/>
                </a:ln>
                <a:solidFill>
                  <a:srgbClr val="000000"/>
                </a:solidFill>
                <a:latin typeface="Inconsolata" pitchFamily="18"/>
                <a:ea typeface="WenQuanYi Micro Hei" pitchFamily="2"/>
                <a:cs typeface="Lohit Devanagari" pitchFamily="2"/>
              </a:rPr>
              <a:t>garage</a:t>
            </a: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 {</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name: 'garage',</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objects: ['BMW', 'riding lawnmower'],</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actions: [</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'considered getting on that lawnmower and riding it out of this place.',</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'peered in the car door for some kind of clue as to whose house this was.',</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'tried to jimmy the lock on the car and ended up setting off the alarm. Whoops.'</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exits: ['patio', '</a:t>
            </a:r>
            <a:r>
              <a:rPr lang="en-GB" sz="1600" b="0" i="0" u="none" strike="noStrike" kern="1200" cap="none" spc="0" baseline="0" dirty="0" err="1">
                <a:ln>
                  <a:noFill/>
                </a:ln>
                <a:solidFill>
                  <a:srgbClr val="000000"/>
                </a:solidFill>
                <a:latin typeface="Inconsolata" pitchFamily="18"/>
                <a:ea typeface="WenQuanYi Micro Hei" pitchFamily="2"/>
                <a:cs typeface="Lohit Devanagari" pitchFamily="2"/>
              </a:rPr>
              <a:t>frontyard</a:t>
            </a: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 '</a:t>
            </a:r>
            <a:r>
              <a:rPr lang="en-GB" sz="1600" b="0" i="0" u="none" strike="noStrike" kern="1200" cap="none" spc="0" baseline="0" dirty="0" err="1">
                <a:ln>
                  <a:noFill/>
                </a:ln>
                <a:solidFill>
                  <a:srgbClr val="000000"/>
                </a:solidFill>
                <a:latin typeface="Inconsolata" pitchFamily="18"/>
                <a:ea typeface="WenQuanYi Micro Hei" pitchFamily="2"/>
                <a:cs typeface="Lohit Devanagari" pitchFamily="2"/>
              </a:rPr>
              <a:t>greathall</a:t>
            </a: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600" b="0" i="0" u="none" strike="noStrike" kern="1200" cap="none" spc="0" baseline="0" dirty="0" err="1">
                <a:ln>
                  <a:noFill/>
                </a:ln>
                <a:solidFill>
                  <a:srgbClr val="000000"/>
                </a:solidFill>
                <a:latin typeface="Inconsolata" pitchFamily="18"/>
                <a:ea typeface="WenQuanYi Micro Hei" pitchFamily="2"/>
                <a:cs typeface="Lohit Devanagari" pitchFamily="2"/>
              </a:rPr>
              <a:t>frontyard</a:t>
            </a: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 {</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name: 'front yard',</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objects: ['lawn', 'tree'],</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actions: [</a:t>
            </a:r>
          </a:p>
          <a:p>
            <a:pPr marL="0" marR="0" lvl="0" indent="0" algn="l" rtl="0" hangingPunct="0">
              <a:lnSpc>
                <a:spcPct val="100000"/>
              </a:lnSpc>
              <a:spcBef>
                <a:spcPts val="600"/>
              </a:spcBef>
              <a:spcAft>
                <a:spcPts val="600"/>
              </a:spcAft>
              <a:buNone/>
              <a:tabLst/>
            </a:pPr>
            <a:r>
              <a:rPr lang="en-GB" sz="1600" b="0" i="0" u="none" strike="noStrike" kern="1200" cap="none" spc="0" baseline="0" dirty="0">
                <a:ln>
                  <a:noFill/>
                </a:ln>
                <a:solidFill>
                  <a:srgbClr val="000000"/>
                </a:solidFill>
                <a:latin typeface="Inconsolata" pitchFamily="18"/>
                <a:ea typeface="WenQuanYi Micro Hei" pitchFamily="2"/>
                <a:cs typeface="Lohit Devanagari" pitchFamily="2"/>
              </a:rPr>
              <a:t>'started to climb the tree, then thought better of it.',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'ran her fingers through the well-manicured grass, dreaming of better days.'</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exits: ['living', 'foyer', 'garage']</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endParaRPr lang="en-GB" sz="1000" b="0" i="0" u="none" strike="noStrike" kern="1200" cap="none" spc="0" baseline="0" dirty="0">
              <a:ln>
                <a:noFill/>
              </a:ln>
              <a:solidFill>
                <a:srgbClr val="000000"/>
              </a:solidFill>
              <a:latin typeface="Inconsolata" pitchFamily="18"/>
              <a:ea typeface="WenQuanYi Micro Hei" pitchFamily="2"/>
              <a:cs typeface="Lohit Devanagari" pitchFamily="2"/>
            </a:endParaRPr>
          </a:p>
          <a:p>
            <a:pPr marL="0" marR="0" lvl="0" indent="0" algn="l" rtl="0" hangingPunct="0">
              <a:lnSpc>
                <a:spcPct val="100000"/>
              </a:lnSpc>
              <a:spcBef>
                <a:spcPts val="600"/>
              </a:spcBef>
              <a:spcAft>
                <a:spcPts val="600"/>
              </a:spcAft>
              <a:buNone/>
              <a:tabLst/>
            </a:pPr>
            <a:endParaRPr lang="en-GB" sz="1000" b="0" i="0" u="none" strike="noStrike" kern="1200" cap="none" spc="0" baseline="0" dirty="0">
              <a:ln>
                <a:noFill/>
              </a:ln>
              <a:solidFill>
                <a:srgbClr val="000000"/>
              </a:solidFill>
              <a:latin typeface="Inconsolata"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504719" y="1769040"/>
            <a:ext cx="907164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A story needs a </a:t>
            </a:r>
            <a:r>
              <a:rPr lang="en-GB" sz="3200" b="1"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sense of progression.</a:t>
            </a:r>
          </a:p>
          <a:p>
            <a:pPr marL="108000" marR="0" lvl="0" indent="0" algn="l" rtl="0" hangingPunct="0">
              <a:lnSpc>
                <a:spcPct val="100000"/>
              </a:lnSpc>
              <a:spcBef>
                <a:spcPts val="1414"/>
              </a:spcBef>
              <a:spcAft>
                <a:spcPts val="0"/>
              </a:spcAft>
              <a:buNone/>
              <a:tabLst/>
            </a:pPr>
            <a:endParaRPr lang="en-GB" sz="3200" b="1"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They are all constructed by remixing known elements.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Some elements of structure can be treated as </a:t>
            </a:r>
            <a:r>
              <a:rPr lang="en-GB" sz="3200" b="1" i="0" u="none" strike="noStrike" kern="1200" cap="none" spc="0" baseline="0">
                <a:ln>
                  <a:noFill/>
                </a:ln>
                <a:solidFill>
                  <a:srgbClr val="181818"/>
                </a:solidFill>
                <a:highlight>
                  <a:scrgbClr r="0" g="0" b="0">
                    <a:alpha val="0"/>
                  </a:scrgbClr>
                </a:highlight>
                <a:latin typeface="Liberation Sans" pitchFamily="18"/>
                <a:ea typeface="WenQuanYi Micro Hei" pitchFamily="2"/>
                <a:cs typeface="Lohit Devanagari" pitchFamily="2"/>
              </a:rPr>
              <a:t>fixed.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Expand story generator to more sophisticated structure.</a:t>
            </a:r>
          </a:p>
        </p:txBody>
      </p:sp>
      <p:sp>
        <p:nvSpPr>
          <p:cNvPr id="4" name="TextBox 4"/>
          <p:cNvSpPr txBox="1"/>
          <p:nvPr/>
        </p:nvSpPr>
        <p:spPr>
          <a:xfrm>
            <a:off x="32040" y="3606120"/>
            <a:ext cx="1728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Introduction</a:t>
            </a:r>
          </a:p>
        </p:txBody>
      </p:sp>
      <p:sp>
        <p:nvSpPr>
          <p:cNvPr id="5" name="TextBox 5"/>
          <p:cNvSpPr txBox="1"/>
          <p:nvPr/>
        </p:nvSpPr>
        <p:spPr>
          <a:xfrm>
            <a:off x="8938440" y="3606120"/>
            <a:ext cx="113112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Ending</a:t>
            </a:r>
          </a:p>
        </p:txBody>
      </p:sp>
      <p:cxnSp>
        <p:nvCxnSpPr>
          <p:cNvPr id="6" name="Straight Connector 7"/>
          <p:cNvCxnSpPr/>
          <p:nvPr/>
        </p:nvCxnSpPr>
        <p:spPr>
          <a:xfrm>
            <a:off x="143640" y="4178519"/>
            <a:ext cx="9649080" cy="0"/>
          </a:xfrm>
          <a:prstGeom prst="straightConnector1">
            <a:avLst/>
          </a:prstGeom>
          <a:noFill/>
          <a:ln w="9360">
            <a:solidFill>
              <a:srgbClr val="4A7EBB"/>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Expand story generator to more sophisticated structure.</a:t>
            </a:r>
          </a:p>
        </p:txBody>
      </p:sp>
      <p:sp>
        <p:nvSpPr>
          <p:cNvPr id="4" name="TextBox 4"/>
          <p:cNvSpPr txBox="1"/>
          <p:nvPr/>
        </p:nvSpPr>
        <p:spPr>
          <a:xfrm>
            <a:off x="32040" y="3606120"/>
            <a:ext cx="1728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Introduction</a:t>
            </a:r>
          </a:p>
        </p:txBody>
      </p:sp>
      <p:sp>
        <p:nvSpPr>
          <p:cNvPr id="5" name="TextBox 5"/>
          <p:cNvSpPr txBox="1"/>
          <p:nvPr/>
        </p:nvSpPr>
        <p:spPr>
          <a:xfrm>
            <a:off x="8938440" y="3606120"/>
            <a:ext cx="113112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Ending</a:t>
            </a:r>
          </a:p>
        </p:txBody>
      </p:sp>
      <p:sp>
        <p:nvSpPr>
          <p:cNvPr id="6" name="TextBox 4"/>
          <p:cNvSpPr txBox="1"/>
          <p:nvPr/>
        </p:nvSpPr>
        <p:spPr>
          <a:xfrm>
            <a:off x="2015999" y="3606120"/>
            <a:ext cx="21999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Inciting Incident</a:t>
            </a:r>
          </a:p>
        </p:txBody>
      </p:sp>
      <p:sp>
        <p:nvSpPr>
          <p:cNvPr id="7" name="TextBox 4"/>
          <p:cNvSpPr txBox="1"/>
          <p:nvPr/>
        </p:nvSpPr>
        <p:spPr>
          <a:xfrm>
            <a:off x="7128720" y="3606120"/>
            <a:ext cx="93600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Crisis</a:t>
            </a:r>
          </a:p>
        </p:txBody>
      </p:sp>
      <p:cxnSp>
        <p:nvCxnSpPr>
          <p:cNvPr id="8" name="Straight Connector 7"/>
          <p:cNvCxnSpPr/>
          <p:nvPr/>
        </p:nvCxnSpPr>
        <p:spPr>
          <a:xfrm>
            <a:off x="143640" y="4178519"/>
            <a:ext cx="9649080" cy="0"/>
          </a:xfrm>
          <a:prstGeom prst="straightConnector1">
            <a:avLst/>
          </a:prstGeom>
          <a:noFill/>
          <a:ln w="9360">
            <a:solidFill>
              <a:srgbClr val="4A7EBB"/>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Slide46">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Character scale:</a:t>
            </a:r>
          </a:p>
          <a:p>
            <a:pPr marL="565200" marR="0" lvl="0" indent="-457200" algn="l" rtl="0" hangingPunct="0">
              <a:lnSpc>
                <a:spcPct val="100000"/>
              </a:lnSpc>
              <a:spcBef>
                <a:spcPts val="1414"/>
              </a:spcBef>
              <a:spcAft>
                <a:spcPts val="0"/>
              </a:spcAft>
              <a:buSzPct val="45000"/>
              <a:buChar char="-"/>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Sympathy</a:t>
            </a:r>
          </a:p>
          <a:p>
            <a:pPr marL="565200" marR="0" lvl="0" indent="-457200" algn="l" rtl="0" hangingPunct="0">
              <a:lnSpc>
                <a:spcPct val="100000"/>
              </a:lnSpc>
              <a:spcBef>
                <a:spcPts val="1414"/>
              </a:spcBef>
              <a:spcAft>
                <a:spcPts val="0"/>
              </a:spcAft>
              <a:buSzPct val="45000"/>
              <a:buChar char="-"/>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Proactivity</a:t>
            </a:r>
          </a:p>
          <a:p>
            <a:pPr marL="565200" marR="0" lvl="0" indent="-457200" algn="l" rtl="0" hangingPunct="0">
              <a:lnSpc>
                <a:spcPct val="100000"/>
              </a:lnSpc>
              <a:spcBef>
                <a:spcPts val="1414"/>
              </a:spcBef>
              <a:spcAft>
                <a:spcPts val="0"/>
              </a:spcAft>
              <a:buSzPct val="45000"/>
              <a:buChar char="-"/>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Competence</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Can also add traits based on predefined building blocks – e.g. tech savvy.</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Characters need to </a:t>
            </a:r>
            <a:r>
              <a:rPr lang="en-GB" sz="3200" b="1"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change</a:t>
            </a: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Characters need to </a:t>
            </a:r>
            <a:r>
              <a:rPr lang="en-GB" sz="3200" b="1"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change</a:t>
            </a: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Need to define what might cause this change.</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Slide49">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WenQuanYi Micro Hei" pitchFamily="2"/>
              <a:cs typeface="Lohit Devanagari" pitchFamily="2"/>
            </a:endParaRPr>
          </a:p>
        </p:txBody>
      </p:sp>
      <p:sp>
        <p:nvSpPr>
          <p:cNvPr id="4" name="TextBox 4"/>
          <p:cNvSpPr txBox="1"/>
          <p:nvPr/>
        </p:nvSpPr>
        <p:spPr>
          <a:xfrm>
            <a:off x="28440" y="1769040"/>
            <a:ext cx="1728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Introduction</a:t>
            </a:r>
          </a:p>
        </p:txBody>
      </p:sp>
      <p:sp>
        <p:nvSpPr>
          <p:cNvPr id="5" name="TextBox 5"/>
          <p:cNvSpPr txBox="1"/>
          <p:nvPr/>
        </p:nvSpPr>
        <p:spPr>
          <a:xfrm>
            <a:off x="8568720" y="3059640"/>
            <a:ext cx="113112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Ending</a:t>
            </a:r>
          </a:p>
        </p:txBody>
      </p:sp>
      <p:sp>
        <p:nvSpPr>
          <p:cNvPr id="6" name="TextBox 4"/>
          <p:cNvSpPr txBox="1"/>
          <p:nvPr/>
        </p:nvSpPr>
        <p:spPr>
          <a:xfrm>
            <a:off x="2015999" y="3006720"/>
            <a:ext cx="2199960" cy="155484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Inciting Incident</a:t>
            </a:r>
          </a:p>
          <a:p>
            <a:pPr marL="0" marR="0" lvl="0" indent="0" algn="l" rtl="0" hangingPunct="1">
              <a:lnSpc>
                <a:spcPct val="100000"/>
              </a:lnSpc>
              <a:spcBef>
                <a:spcPts val="0"/>
              </a:spcBef>
              <a:spcAft>
                <a:spcPts val="0"/>
              </a:spcAft>
              <a:buNone/>
              <a:tabLst/>
            </a:pPr>
            <a:r>
              <a:rPr lang="en-GB" sz="2400" b="0" i="0" u="none" strike="noStrike" kern="0" cap="none" spc="0" baseline="0">
                <a:ln>
                  <a:noFill/>
                </a:ln>
                <a:solidFill>
                  <a:srgbClr val="000000"/>
                </a:solidFill>
                <a:latin typeface="Calibri" pitchFamily="18"/>
                <a:ea typeface="WenQuanYi Micro Hei" pitchFamily="2"/>
                <a:cs typeface="Lohit Devanagari" pitchFamily="2"/>
              </a:rPr>
              <a:t>Punish trait X</a:t>
            </a:r>
          </a:p>
        </p:txBody>
      </p:sp>
      <p:sp>
        <p:nvSpPr>
          <p:cNvPr id="7" name="TextBox 4"/>
          <p:cNvSpPr txBox="1"/>
          <p:nvPr/>
        </p:nvSpPr>
        <p:spPr>
          <a:xfrm>
            <a:off x="6552360" y="2668320"/>
            <a:ext cx="1944360" cy="118908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       Crisis</a:t>
            </a:r>
          </a:p>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Punish trait X</a:t>
            </a:r>
          </a:p>
        </p:txBody>
      </p:sp>
      <p:cxnSp>
        <p:nvCxnSpPr>
          <p:cNvPr id="8" name="Straight Connector 7"/>
          <p:cNvCxnSpPr/>
          <p:nvPr/>
        </p:nvCxnSpPr>
        <p:spPr>
          <a:xfrm>
            <a:off x="143640" y="4178519"/>
            <a:ext cx="9649080" cy="0"/>
          </a:xfrm>
          <a:prstGeom prst="straightConnector1">
            <a:avLst/>
          </a:prstGeom>
          <a:noFill/>
          <a:ln w="9360">
            <a:solidFill>
              <a:srgbClr val="4A7EBB"/>
            </a:solidFill>
            <a:prstDash val="solid"/>
          </a:ln>
        </p:spPr>
      </p:cxnSp>
      <p:sp>
        <p:nvSpPr>
          <p:cNvPr id="11" name="TextBox 4"/>
          <p:cNvSpPr txBox="1"/>
          <p:nvPr/>
        </p:nvSpPr>
        <p:spPr>
          <a:xfrm>
            <a:off x="-360" y="2140920"/>
            <a:ext cx="2376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Introduce setting</a:t>
            </a:r>
          </a:p>
        </p:txBody>
      </p:sp>
      <p:sp>
        <p:nvSpPr>
          <p:cNvPr id="12" name="TextBox 4"/>
          <p:cNvSpPr txBox="1"/>
          <p:nvPr/>
        </p:nvSpPr>
        <p:spPr>
          <a:xfrm>
            <a:off x="-360" y="2524320"/>
            <a:ext cx="27795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Introduce characters</a:t>
            </a:r>
          </a:p>
        </p:txBody>
      </p:sp>
      <p:sp>
        <p:nvSpPr>
          <p:cNvPr id="13" name="TextBox 4"/>
          <p:cNvSpPr txBox="1"/>
          <p:nvPr/>
        </p:nvSpPr>
        <p:spPr>
          <a:xfrm>
            <a:off x="4129920" y="2483640"/>
            <a:ext cx="2199960" cy="830879"/>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Show trait X</a:t>
            </a:r>
          </a:p>
          <a:p>
            <a:pPr marL="0" marR="0" lvl="0" indent="0" algn="l" rtl="0" hangingPunct="1">
              <a:lnSpc>
                <a:spcPct val="100000"/>
              </a:lnSpc>
              <a:spcBef>
                <a:spcPts val="0"/>
              </a:spcBef>
              <a:spcAft>
                <a:spcPts val="0"/>
              </a:spcAft>
              <a:buNone/>
              <a:tabLst/>
            </a:pPr>
            <a:r>
              <a:rPr lang="en-GB" sz="2400" b="0" i="0" u="none" strike="noStrike" kern="0" cap="none" spc="0" baseline="0">
                <a:ln>
                  <a:noFill/>
                </a:ln>
                <a:solidFill>
                  <a:srgbClr val="000000"/>
                </a:solidFill>
                <a:latin typeface="Calibri" pitchFamily="18"/>
                <a:ea typeface="WenQuanYi Micro Hei" pitchFamily="2"/>
                <a:cs typeface="Lohit Devanagari" pitchFamily="2"/>
              </a:rPr>
              <a:t>has changed</a:t>
            </a:r>
          </a:p>
        </p:txBody>
      </p:sp>
      <p:sp>
        <p:nvSpPr>
          <p:cNvPr id="14" name="TextBox 5"/>
          <p:cNvSpPr txBox="1"/>
          <p:nvPr/>
        </p:nvSpPr>
        <p:spPr>
          <a:xfrm>
            <a:off x="8047080" y="3347640"/>
            <a:ext cx="203364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Show changes</a:t>
            </a:r>
          </a:p>
        </p:txBody>
      </p:sp>
      <p:cxnSp>
        <p:nvCxnSpPr>
          <p:cNvPr id="15" name="Straight Arrow Connector 20"/>
          <p:cNvCxnSpPr/>
          <p:nvPr/>
        </p:nvCxnSpPr>
        <p:spPr>
          <a:xfrm flipH="1">
            <a:off x="1187820" y="3006720"/>
            <a:ext cx="180" cy="1154520"/>
          </a:xfrm>
          <a:prstGeom prst="straightConnector1">
            <a:avLst/>
          </a:prstGeom>
          <a:noFill/>
          <a:ln w="9360">
            <a:solidFill>
              <a:srgbClr val="4A7EBB"/>
            </a:solidFill>
            <a:prstDash val="solid"/>
            <a:tailEnd type="arrow"/>
          </a:ln>
        </p:spPr>
      </p:cxnSp>
      <p:cxnSp>
        <p:nvCxnSpPr>
          <p:cNvPr id="16" name="Straight Arrow Connector 22"/>
          <p:cNvCxnSpPr/>
          <p:nvPr/>
        </p:nvCxnSpPr>
        <p:spPr>
          <a:xfrm>
            <a:off x="3115800" y="3784140"/>
            <a:ext cx="0" cy="394380"/>
          </a:xfrm>
          <a:prstGeom prst="straightConnector1">
            <a:avLst/>
          </a:prstGeom>
          <a:noFill/>
          <a:ln w="9360">
            <a:solidFill>
              <a:srgbClr val="4A7EBB"/>
            </a:solidFill>
            <a:prstDash val="solid"/>
            <a:tailEnd type="arrow"/>
          </a:ln>
        </p:spPr>
      </p:cxnSp>
      <p:cxnSp>
        <p:nvCxnSpPr>
          <p:cNvPr id="17" name="Straight Arrow Connector 24"/>
          <p:cNvCxnSpPr/>
          <p:nvPr/>
        </p:nvCxnSpPr>
        <p:spPr>
          <a:xfrm>
            <a:off x="5065415" y="3407039"/>
            <a:ext cx="0" cy="754201"/>
          </a:xfrm>
          <a:prstGeom prst="straightConnector1">
            <a:avLst/>
          </a:prstGeom>
          <a:noFill/>
          <a:ln w="9360">
            <a:solidFill>
              <a:srgbClr val="4A7EBB"/>
            </a:solidFill>
            <a:prstDash val="solid"/>
            <a:tailEnd type="arrow"/>
          </a:ln>
        </p:spPr>
      </p:cxnSp>
      <p:cxnSp>
        <p:nvCxnSpPr>
          <p:cNvPr id="18" name="Straight Arrow Connector 26"/>
          <p:cNvCxnSpPr/>
          <p:nvPr/>
        </p:nvCxnSpPr>
        <p:spPr>
          <a:xfrm>
            <a:off x="7524360" y="3635821"/>
            <a:ext cx="359" cy="525419"/>
          </a:xfrm>
          <a:prstGeom prst="straightConnector1">
            <a:avLst/>
          </a:prstGeom>
          <a:noFill/>
          <a:ln w="9360">
            <a:solidFill>
              <a:srgbClr val="4A7EBB"/>
            </a:solidFill>
            <a:prstDash val="solid"/>
            <a:tailEnd type="arrow"/>
          </a:ln>
        </p:spPr>
      </p:cxnSp>
      <p:cxnSp>
        <p:nvCxnSpPr>
          <p:cNvPr id="19" name="Straight Arrow Connector 28"/>
          <p:cNvCxnSpPr>
            <a:endCxn id="14" idx="2"/>
          </p:cNvCxnSpPr>
          <p:nvPr/>
        </p:nvCxnSpPr>
        <p:spPr>
          <a:xfrm>
            <a:off x="9063720" y="3857400"/>
            <a:ext cx="180" cy="313560"/>
          </a:xfrm>
          <a:prstGeom prst="straightConnector1">
            <a:avLst/>
          </a:prstGeom>
          <a:noFill/>
          <a:ln w="9360">
            <a:solidFill>
              <a:srgbClr val="4A7EBB"/>
            </a:solidFill>
            <a:prstDash val="solid"/>
            <a:tailEnd type="arrow"/>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Slide50">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Not just the character that changes.</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r>
              <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Also need plot.</a:t>
            </a: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a:p>
            <a:pPr marL="108000" marR="0" lvl="0" indent="0" algn="l" rtl="0" hangingPunct="0">
              <a:lnSpc>
                <a:spcPct val="100000"/>
              </a:lnSpc>
              <a:spcBef>
                <a:spcPts val="1414"/>
              </a:spcBef>
              <a:spcAft>
                <a:spcPts val="0"/>
              </a:spcAft>
              <a:buNone/>
              <a:tabLst/>
            </a:pPr>
            <a:endParaRPr lang="en-GB" sz="32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endParaRP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Slide55">
    <p:spTree>
      <p:nvGrpSpPr>
        <p:cNvPr id="1" name=""/>
        <p:cNvGrpSpPr/>
        <p:nvPr/>
      </p:nvGrpSpPr>
      <p:grpSpPr>
        <a:xfrm>
          <a:off x="0" y="0"/>
          <a:ext cx="0" cy="0"/>
          <a:chOff x="0" y="0"/>
          <a:chExt cx="0" cy="0"/>
        </a:xfrm>
      </p:grpSpPr>
      <p:sp>
        <p:nvSpPr>
          <p:cNvPr id="2" name="Title 1"/>
          <p:cNvSpPr txBox="1"/>
          <p:nvPr/>
        </p:nvSpPr>
        <p:spPr>
          <a:xfrm>
            <a:off x="507959" y="301320"/>
            <a:ext cx="9071640" cy="1262160"/>
          </a:xfrm>
          <a:prstGeom prst="rect">
            <a:avLst/>
          </a:prstGeom>
          <a:noFill/>
          <a:ln>
            <a:noFill/>
          </a:ln>
        </p:spPr>
        <p:txBody>
          <a:bodyPr vert="horz" wrap="square" lIns="0" tIns="0" rIns="0" bIns="0" anchor="ctr" anchorCtr="1" compatLnSpc="0"/>
          <a:lstStyle/>
          <a:p>
            <a:pPr marL="108000" marR="0" lvl="0" indent="0" algn="ctr" rtl="0" hangingPunct="0">
              <a:lnSpc>
                <a:spcPct val="100000"/>
              </a:lnSpc>
              <a:spcBef>
                <a:spcPts val="0"/>
              </a:spcBef>
              <a:spcAft>
                <a:spcPts val="0"/>
              </a:spcAft>
              <a:buNone/>
              <a:tabLst/>
            </a:pPr>
            <a:r>
              <a:rPr lang="en-GB" sz="4400" b="0" i="0" u="none" strike="noStrike" kern="1200" cap="none" spc="0" baseline="0">
                <a:ln>
                  <a:noFill/>
                </a:ln>
                <a:solidFill>
                  <a:srgbClr val="000000"/>
                </a:solidFill>
                <a:highlight>
                  <a:scrgbClr r="0" g="0" b="0">
                    <a:alpha val="0"/>
                  </a:scrgbClr>
                </a:highlight>
                <a:latin typeface="Liberation Sans" pitchFamily="18"/>
                <a:ea typeface="WenQuanYi Micro Hei" pitchFamily="2"/>
                <a:cs typeface="Lohit Devanagari" pitchFamily="2"/>
              </a:rPr>
              <a:t>My Model of Fiction</a:t>
            </a:r>
          </a:p>
        </p:txBody>
      </p:sp>
      <p:sp>
        <p:nvSpPr>
          <p:cNvPr id="3" name="Text Placeholder 2"/>
          <p:cNvSpPr txBox="1"/>
          <p:nvPr/>
        </p:nvSpPr>
        <p:spPr>
          <a:xfrm>
            <a:off x="287640" y="1769040"/>
            <a:ext cx="9288720" cy="4818960"/>
          </a:xfrm>
          <a:prstGeom prst="rect">
            <a:avLst/>
          </a:prstGeom>
          <a:noFill/>
          <a:ln>
            <a:noFill/>
          </a:ln>
        </p:spPr>
        <p:txBody>
          <a:bodyPr vert="horz" wrap="square" lIns="0" tIns="0" rIns="0" bIns="0" anchor="t"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WenQuanYi Micro Hei" pitchFamily="2"/>
              <a:cs typeface="Lohit Devanagari" pitchFamily="2"/>
            </a:endParaRPr>
          </a:p>
        </p:txBody>
      </p:sp>
      <p:sp>
        <p:nvSpPr>
          <p:cNvPr id="4" name="TextBox 4"/>
          <p:cNvSpPr txBox="1"/>
          <p:nvPr/>
        </p:nvSpPr>
        <p:spPr>
          <a:xfrm>
            <a:off x="28440" y="1769040"/>
            <a:ext cx="1728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Introduction</a:t>
            </a:r>
          </a:p>
        </p:txBody>
      </p:sp>
      <p:sp>
        <p:nvSpPr>
          <p:cNvPr id="5" name="TextBox 5"/>
          <p:cNvSpPr txBox="1"/>
          <p:nvPr/>
        </p:nvSpPr>
        <p:spPr>
          <a:xfrm>
            <a:off x="8568720" y="3059640"/>
            <a:ext cx="113112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Ending</a:t>
            </a:r>
          </a:p>
        </p:txBody>
      </p:sp>
      <p:sp>
        <p:nvSpPr>
          <p:cNvPr id="6" name="TextBox 4"/>
          <p:cNvSpPr txBox="1"/>
          <p:nvPr/>
        </p:nvSpPr>
        <p:spPr>
          <a:xfrm>
            <a:off x="2015999" y="3006720"/>
            <a:ext cx="2199960" cy="155484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Inciting Incident</a:t>
            </a:r>
          </a:p>
          <a:p>
            <a:pPr marL="0" marR="0" lvl="0" indent="0" algn="l" rtl="0" hangingPunct="1">
              <a:lnSpc>
                <a:spcPct val="100000"/>
              </a:lnSpc>
              <a:spcBef>
                <a:spcPts val="0"/>
              </a:spcBef>
              <a:spcAft>
                <a:spcPts val="0"/>
              </a:spcAft>
              <a:buNone/>
              <a:tabLst/>
            </a:pPr>
            <a:r>
              <a:rPr lang="en-GB" sz="2400" b="0" i="0" u="none" strike="noStrike" kern="0" cap="none" spc="0" baseline="0">
                <a:ln>
                  <a:noFill/>
                </a:ln>
                <a:solidFill>
                  <a:srgbClr val="000000"/>
                </a:solidFill>
                <a:latin typeface="Calibri" pitchFamily="18"/>
                <a:ea typeface="WenQuanYi Micro Hei" pitchFamily="2"/>
                <a:cs typeface="Lohit Devanagari" pitchFamily="2"/>
              </a:rPr>
              <a:t>Punish trait X</a:t>
            </a:r>
          </a:p>
        </p:txBody>
      </p:sp>
      <p:sp>
        <p:nvSpPr>
          <p:cNvPr id="7" name="TextBox 4"/>
          <p:cNvSpPr txBox="1"/>
          <p:nvPr/>
        </p:nvSpPr>
        <p:spPr>
          <a:xfrm>
            <a:off x="6408464" y="2668320"/>
            <a:ext cx="1944360" cy="118908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dirty="0">
                <a:ln>
                  <a:noFill/>
                </a:ln>
                <a:solidFill>
                  <a:srgbClr val="000000"/>
                </a:solidFill>
                <a:latin typeface="Calibri" pitchFamily="18"/>
                <a:ea typeface="WenQuanYi Micro Hei" pitchFamily="2"/>
                <a:cs typeface="Lohit Devanagari" pitchFamily="2"/>
              </a:rPr>
              <a:t>       Crisis</a:t>
            </a:r>
          </a:p>
          <a:p>
            <a:pPr marL="0" marR="0" lvl="0" indent="0" algn="l" rtl="0" hangingPunct="1">
              <a:lnSpc>
                <a:spcPct val="100000"/>
              </a:lnSpc>
              <a:spcBef>
                <a:spcPts val="0"/>
              </a:spcBef>
              <a:spcAft>
                <a:spcPts val="0"/>
              </a:spcAft>
              <a:buNone/>
              <a:tabLst/>
            </a:pPr>
            <a:r>
              <a:rPr lang="en-GB" sz="2400" b="0" i="0" u="none" strike="noStrike" kern="1200" cap="none" spc="0" baseline="0" dirty="0">
                <a:ln>
                  <a:noFill/>
                </a:ln>
                <a:solidFill>
                  <a:srgbClr val="000000"/>
                </a:solidFill>
                <a:latin typeface="Calibri" pitchFamily="18"/>
                <a:ea typeface="WenQuanYi Micro Hei" pitchFamily="2"/>
                <a:cs typeface="Lohit Devanagari" pitchFamily="2"/>
              </a:rPr>
              <a:t>Punish trait X</a:t>
            </a:r>
          </a:p>
        </p:txBody>
      </p:sp>
      <p:cxnSp>
        <p:nvCxnSpPr>
          <p:cNvPr id="8" name="Straight Connector 7"/>
          <p:cNvCxnSpPr/>
          <p:nvPr/>
        </p:nvCxnSpPr>
        <p:spPr>
          <a:xfrm>
            <a:off x="143640" y="4178519"/>
            <a:ext cx="9649080" cy="0"/>
          </a:xfrm>
          <a:prstGeom prst="straightConnector1">
            <a:avLst/>
          </a:prstGeom>
          <a:noFill/>
          <a:ln w="9360">
            <a:solidFill>
              <a:srgbClr val="4A7EBB"/>
            </a:solidFill>
            <a:prstDash val="solid"/>
          </a:ln>
        </p:spPr>
      </p:cxnSp>
      <p:sp>
        <p:nvSpPr>
          <p:cNvPr id="11" name="TextBox 4"/>
          <p:cNvSpPr txBox="1"/>
          <p:nvPr/>
        </p:nvSpPr>
        <p:spPr>
          <a:xfrm>
            <a:off x="-360" y="2140920"/>
            <a:ext cx="2376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Introduce setting</a:t>
            </a:r>
          </a:p>
        </p:txBody>
      </p:sp>
      <p:sp>
        <p:nvSpPr>
          <p:cNvPr id="12" name="TextBox 4"/>
          <p:cNvSpPr txBox="1"/>
          <p:nvPr/>
        </p:nvSpPr>
        <p:spPr>
          <a:xfrm>
            <a:off x="-360" y="2524320"/>
            <a:ext cx="27795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Introduce characters</a:t>
            </a:r>
          </a:p>
        </p:txBody>
      </p:sp>
      <p:sp>
        <p:nvSpPr>
          <p:cNvPr id="13" name="TextBox 4"/>
          <p:cNvSpPr txBox="1"/>
          <p:nvPr/>
        </p:nvSpPr>
        <p:spPr>
          <a:xfrm>
            <a:off x="4129920" y="2483640"/>
            <a:ext cx="2199960" cy="830879"/>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Show trait X</a:t>
            </a:r>
          </a:p>
          <a:p>
            <a:pPr marL="0" marR="0" lvl="0" indent="0" algn="l" rtl="0" hangingPunct="1">
              <a:lnSpc>
                <a:spcPct val="100000"/>
              </a:lnSpc>
              <a:spcBef>
                <a:spcPts val="0"/>
              </a:spcBef>
              <a:spcAft>
                <a:spcPts val="0"/>
              </a:spcAft>
              <a:buNone/>
              <a:tabLst/>
            </a:pPr>
            <a:r>
              <a:rPr lang="en-GB" sz="2400" b="0" i="0" u="none" strike="noStrike" kern="0" cap="none" spc="0" baseline="0">
                <a:ln>
                  <a:noFill/>
                </a:ln>
                <a:solidFill>
                  <a:srgbClr val="000000"/>
                </a:solidFill>
                <a:latin typeface="Calibri" pitchFamily="18"/>
                <a:ea typeface="WenQuanYi Micro Hei" pitchFamily="2"/>
                <a:cs typeface="Lohit Devanagari" pitchFamily="2"/>
              </a:rPr>
              <a:t>has changed</a:t>
            </a:r>
          </a:p>
        </p:txBody>
      </p:sp>
      <p:sp>
        <p:nvSpPr>
          <p:cNvPr id="14" name="TextBox 5"/>
          <p:cNvSpPr txBox="1"/>
          <p:nvPr/>
        </p:nvSpPr>
        <p:spPr>
          <a:xfrm>
            <a:off x="8047080" y="3347640"/>
            <a:ext cx="203364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Show changes</a:t>
            </a:r>
          </a:p>
        </p:txBody>
      </p:sp>
      <p:cxnSp>
        <p:nvCxnSpPr>
          <p:cNvPr id="15" name="Straight Arrow Connector 20"/>
          <p:cNvCxnSpPr/>
          <p:nvPr/>
        </p:nvCxnSpPr>
        <p:spPr>
          <a:xfrm flipH="1">
            <a:off x="1187820" y="3006720"/>
            <a:ext cx="180" cy="1133157"/>
          </a:xfrm>
          <a:prstGeom prst="straightConnector1">
            <a:avLst/>
          </a:prstGeom>
          <a:noFill/>
          <a:ln w="9360">
            <a:solidFill>
              <a:srgbClr val="4A7EBB"/>
            </a:solidFill>
            <a:prstDash val="solid"/>
            <a:tailEnd type="arrow"/>
          </a:ln>
        </p:spPr>
      </p:cxnSp>
      <p:cxnSp>
        <p:nvCxnSpPr>
          <p:cNvPr id="16" name="Straight Arrow Connector 22"/>
          <p:cNvCxnSpPr/>
          <p:nvPr/>
        </p:nvCxnSpPr>
        <p:spPr>
          <a:xfrm>
            <a:off x="3115800" y="3882960"/>
            <a:ext cx="0" cy="295560"/>
          </a:xfrm>
          <a:prstGeom prst="straightConnector1">
            <a:avLst/>
          </a:prstGeom>
          <a:noFill/>
          <a:ln w="9360">
            <a:solidFill>
              <a:srgbClr val="4A7EBB"/>
            </a:solidFill>
            <a:prstDash val="solid"/>
            <a:tailEnd type="arrow"/>
          </a:ln>
        </p:spPr>
      </p:cxnSp>
      <p:cxnSp>
        <p:nvCxnSpPr>
          <p:cNvPr id="17" name="Straight Arrow Connector 24"/>
          <p:cNvCxnSpPr/>
          <p:nvPr/>
        </p:nvCxnSpPr>
        <p:spPr>
          <a:xfrm>
            <a:off x="5220360" y="3314519"/>
            <a:ext cx="0" cy="856441"/>
          </a:xfrm>
          <a:prstGeom prst="straightConnector1">
            <a:avLst/>
          </a:prstGeom>
          <a:noFill/>
          <a:ln w="9360">
            <a:solidFill>
              <a:srgbClr val="4A7EBB"/>
            </a:solidFill>
            <a:prstDash val="solid"/>
            <a:tailEnd type="arrow"/>
          </a:ln>
        </p:spPr>
      </p:cxnSp>
      <p:cxnSp>
        <p:nvCxnSpPr>
          <p:cNvPr id="18" name="Straight Arrow Connector 26"/>
          <p:cNvCxnSpPr/>
          <p:nvPr/>
        </p:nvCxnSpPr>
        <p:spPr>
          <a:xfrm>
            <a:off x="7416576" y="3635821"/>
            <a:ext cx="359" cy="504056"/>
          </a:xfrm>
          <a:prstGeom prst="straightConnector1">
            <a:avLst/>
          </a:prstGeom>
          <a:noFill/>
          <a:ln w="9360">
            <a:solidFill>
              <a:srgbClr val="4A7EBB"/>
            </a:solidFill>
            <a:prstDash val="solid"/>
            <a:tailEnd type="arrow"/>
          </a:ln>
        </p:spPr>
      </p:cxnSp>
      <p:cxnSp>
        <p:nvCxnSpPr>
          <p:cNvPr id="19" name="Straight Arrow Connector 28"/>
          <p:cNvCxnSpPr/>
          <p:nvPr/>
        </p:nvCxnSpPr>
        <p:spPr>
          <a:xfrm>
            <a:off x="9063720" y="3784140"/>
            <a:ext cx="0" cy="394380"/>
          </a:xfrm>
          <a:prstGeom prst="straightConnector1">
            <a:avLst/>
          </a:prstGeom>
          <a:noFill/>
          <a:ln w="9360">
            <a:solidFill>
              <a:srgbClr val="4A7EBB"/>
            </a:solidFill>
            <a:prstDash val="solid"/>
            <a:tailEnd type="arrow"/>
          </a:ln>
        </p:spPr>
      </p:cxnSp>
      <p:sp>
        <p:nvSpPr>
          <p:cNvPr id="20" name="TextBox 4"/>
          <p:cNvSpPr txBox="1"/>
          <p:nvPr/>
        </p:nvSpPr>
        <p:spPr>
          <a:xfrm>
            <a:off x="2015999" y="4339440"/>
            <a:ext cx="2304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dirty="0">
                <a:ln>
                  <a:noFill/>
                </a:ln>
                <a:solidFill>
                  <a:srgbClr val="000000"/>
                </a:solidFill>
                <a:latin typeface="Calibri" pitchFamily="18"/>
                <a:ea typeface="WenQuanYi Micro Hei" pitchFamily="2"/>
                <a:cs typeface="Lohit Devanagari" pitchFamily="2"/>
              </a:rPr>
              <a:t>Learn of object Y</a:t>
            </a:r>
          </a:p>
        </p:txBody>
      </p:sp>
      <p:sp>
        <p:nvSpPr>
          <p:cNvPr id="21" name="TextBox 4"/>
          <p:cNvSpPr txBox="1"/>
          <p:nvPr/>
        </p:nvSpPr>
        <p:spPr>
          <a:xfrm>
            <a:off x="4320360" y="4356000"/>
            <a:ext cx="259236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Journey towards Y</a:t>
            </a:r>
          </a:p>
        </p:txBody>
      </p:sp>
      <p:sp>
        <p:nvSpPr>
          <p:cNvPr id="22" name="TextBox 4"/>
          <p:cNvSpPr txBox="1"/>
          <p:nvPr/>
        </p:nvSpPr>
        <p:spPr>
          <a:xfrm>
            <a:off x="6912360" y="4356000"/>
            <a:ext cx="1440000" cy="8233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Acquire Y</a:t>
            </a:r>
          </a:p>
        </p:txBody>
      </p:sp>
      <p:sp>
        <p:nvSpPr>
          <p:cNvPr id="23" name="TextBox 4"/>
          <p:cNvSpPr txBox="1"/>
          <p:nvPr/>
        </p:nvSpPr>
        <p:spPr>
          <a:xfrm>
            <a:off x="8640720" y="4356000"/>
            <a:ext cx="1440000" cy="461520"/>
          </a:xfrm>
          <a:prstGeom prst="rect">
            <a:avLst/>
          </a:prstGeom>
          <a:noFill/>
          <a:ln>
            <a:noFill/>
          </a:ln>
        </p:spPr>
        <p:txBody>
          <a:bodyPr vert="horz" wrap="square" lIns="91440" tIns="45720" rIns="91440" bIns="45720" anchor="t" anchorCtr="0" compatLnSpc="0">
            <a:spAutoFit/>
          </a:bodyPr>
          <a:lstStyle/>
          <a:p>
            <a:pPr marL="0" marR="0" lvl="0" indent="0" algn="l" rtl="0" hangingPunct="1">
              <a:lnSpc>
                <a:spcPct val="100000"/>
              </a:lnSpc>
              <a:spcBef>
                <a:spcPts val="0"/>
              </a:spcBef>
              <a:spcAft>
                <a:spcPts val="0"/>
              </a:spcAft>
              <a:buNone/>
              <a:tabLst/>
            </a:pPr>
            <a:r>
              <a:rPr lang="en-GB" sz="2400" b="0" i="0" u="none" strike="noStrike" kern="1200" cap="none" spc="0" baseline="0">
                <a:ln>
                  <a:noFill/>
                </a:ln>
                <a:solidFill>
                  <a:srgbClr val="000000"/>
                </a:solidFill>
                <a:latin typeface="Calibri" pitchFamily="18"/>
                <a:ea typeface="WenQuanYi Micro Hei" pitchFamily="2"/>
                <a:cs typeface="Lohit Devanagari" pitchFamily="2"/>
              </a:rPr>
              <a:t>Return</a:t>
            </a:r>
          </a:p>
        </p:txBody>
      </p:sp>
      <p:cxnSp>
        <p:nvCxnSpPr>
          <p:cNvPr id="25" name="Straight Connector 17"/>
          <p:cNvCxnSpPr/>
          <p:nvPr/>
        </p:nvCxnSpPr>
        <p:spPr>
          <a:xfrm>
            <a:off x="3384000" y="4178519"/>
            <a:ext cx="0" cy="177481"/>
          </a:xfrm>
          <a:prstGeom prst="straightConnector1">
            <a:avLst/>
          </a:prstGeom>
          <a:noFill/>
          <a:ln w="9360">
            <a:solidFill>
              <a:srgbClr val="4A7EBB"/>
            </a:solidFill>
            <a:prstDash val="solid"/>
          </a:ln>
        </p:spPr>
      </p:cxnSp>
      <p:cxnSp>
        <p:nvCxnSpPr>
          <p:cNvPr id="26" name="Straight Connector 30"/>
          <p:cNvCxnSpPr/>
          <p:nvPr/>
        </p:nvCxnSpPr>
        <p:spPr>
          <a:xfrm>
            <a:off x="3384000" y="4339440"/>
            <a:ext cx="3816720" cy="0"/>
          </a:xfrm>
          <a:prstGeom prst="straightConnector1">
            <a:avLst/>
          </a:prstGeom>
          <a:noFill/>
          <a:ln w="9360">
            <a:solidFill>
              <a:srgbClr val="4A7EBB"/>
            </a:solidFill>
            <a:prstDash val="solid"/>
          </a:ln>
        </p:spPr>
      </p:cxnSp>
      <p:cxnSp>
        <p:nvCxnSpPr>
          <p:cNvPr id="27" name="Straight Connector 32"/>
          <p:cNvCxnSpPr/>
          <p:nvPr/>
        </p:nvCxnSpPr>
        <p:spPr>
          <a:xfrm>
            <a:off x="5472360" y="4331160"/>
            <a:ext cx="0" cy="177120"/>
          </a:xfrm>
          <a:prstGeom prst="straightConnector1">
            <a:avLst/>
          </a:prstGeom>
          <a:noFill/>
          <a:ln w="9360">
            <a:solidFill>
              <a:srgbClr val="4A7EBB"/>
            </a:solidFill>
            <a:prstDash val="solid"/>
          </a:ln>
        </p:spPr>
      </p:cxnSp>
      <p:cxnSp>
        <p:nvCxnSpPr>
          <p:cNvPr id="28" name="Straight Connector 33"/>
          <p:cNvCxnSpPr/>
          <p:nvPr/>
        </p:nvCxnSpPr>
        <p:spPr>
          <a:xfrm>
            <a:off x="7200720" y="4178519"/>
            <a:ext cx="0" cy="177481"/>
          </a:xfrm>
          <a:prstGeom prst="straightConnector1">
            <a:avLst/>
          </a:prstGeom>
          <a:noFill/>
          <a:ln w="9360">
            <a:solidFill>
              <a:srgbClr val="4A7EBB"/>
            </a:solidFill>
            <a:prstDash val="solid"/>
          </a:ln>
        </p:spPr>
      </p:cxnSp>
      <p:cxnSp>
        <p:nvCxnSpPr>
          <p:cNvPr id="29" name="Straight Arrow Connector 35"/>
          <p:cNvCxnSpPr/>
          <p:nvPr/>
        </p:nvCxnSpPr>
        <p:spPr>
          <a:xfrm flipV="1">
            <a:off x="7632719" y="4178519"/>
            <a:ext cx="0" cy="249481"/>
          </a:xfrm>
          <a:prstGeom prst="straightConnector1">
            <a:avLst/>
          </a:prstGeom>
          <a:noFill/>
          <a:ln w="9360">
            <a:solidFill>
              <a:srgbClr val="4A7EBB"/>
            </a:solidFill>
            <a:prstDash val="solid"/>
            <a:tailEnd type="arrow"/>
          </a:ln>
        </p:spPr>
      </p:cxnSp>
      <p:cxnSp>
        <p:nvCxnSpPr>
          <p:cNvPr id="30" name="Straight Arrow Connector 41"/>
          <p:cNvCxnSpPr/>
          <p:nvPr/>
        </p:nvCxnSpPr>
        <p:spPr>
          <a:xfrm flipV="1">
            <a:off x="9216720" y="4178519"/>
            <a:ext cx="0" cy="329761"/>
          </a:xfrm>
          <a:prstGeom prst="straightConnector1">
            <a:avLst/>
          </a:prstGeom>
          <a:noFill/>
          <a:ln w="9360">
            <a:solidFill>
              <a:srgbClr val="4A7EBB"/>
            </a:solidFill>
            <a:prstDash val="solid"/>
            <a:tailEnd type="arrow"/>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solidFill>
                  <a:srgbClr val="000000"/>
                </a:solidFill>
              </a:rPr>
              <a:t>Shortcomings:</a:t>
            </a:r>
          </a:p>
        </p:txBody>
      </p:sp>
      <p:sp>
        <p:nvSpPr>
          <p:cNvPr id="3" name="Text Placeholder 2"/>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marL="108000" lvl="0" indent="0">
              <a:buNone/>
            </a:pPr>
            <a:r>
              <a:rPr lang="en-GB" dirty="0" smtClean="0"/>
              <a:t>Lacks real problem solving</a:t>
            </a:r>
            <a:endParaRPr lang="en-GB" dirty="0"/>
          </a:p>
          <a:p>
            <a:pPr marL="108000" lvl="0" indent="0">
              <a:buNone/>
            </a:pPr>
            <a:endParaRPr lang="en-GB" dirty="0"/>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extBox 1"/>
          <p:cNvSpPr txBox="1"/>
          <p:nvPr/>
        </p:nvSpPr>
        <p:spPr>
          <a:xfrm>
            <a:off x="72000" y="-216000"/>
            <a:ext cx="10008000" cy="7372440"/>
          </a:xfrm>
          <a:prstGeom prst="rect">
            <a:avLst/>
          </a:prstGeom>
          <a:noFill/>
          <a:ln>
            <a:noFill/>
          </a:ln>
        </p:spPr>
        <p:txBody>
          <a:bodyPr vert="horz" wrap="none" lIns="90000" tIns="45000" rIns="90000" bIns="45000" anchor="t" anchorCtr="0" compatLnSpc="0"/>
          <a:lstStyle/>
          <a:p>
            <a:pPr marL="0" marR="0" lvl="0" indent="0" algn="l" rtl="0" hangingPunct="0">
              <a:lnSpc>
                <a:spcPct val="100000"/>
              </a:lnSpc>
              <a:spcBef>
                <a:spcPts val="600"/>
              </a:spcBef>
              <a:spcAft>
                <a:spcPts val="600"/>
              </a:spcAft>
              <a:buNone/>
              <a:tabLst/>
            </a:pPr>
            <a:endParaRPr lang="en-GB" sz="1400" b="0" i="0" u="none" strike="noStrike" kern="1200" cap="none" spc="0" baseline="0" dirty="0">
              <a:ln>
                <a:noFill/>
              </a:ln>
              <a:solidFill>
                <a:srgbClr val="000000"/>
              </a:solidFill>
              <a:latin typeface="Inconsolata" pitchFamily="18"/>
              <a:ea typeface="WenQuanYi Micro Hei" pitchFamily="2"/>
              <a:cs typeface="Lohit Devanagari" pitchFamily="2"/>
            </a:endParaRPr>
          </a:p>
          <a:p>
            <a:pPr marL="0" marR="0" lvl="0" indent="0" algn="l" rtl="0" hangingPunct="0">
              <a:lnSpc>
                <a:spcPct val="100000"/>
              </a:lnSpc>
              <a:spcBef>
                <a:spcPts val="600"/>
              </a:spcBef>
              <a:spcAft>
                <a:spcPts val="600"/>
              </a:spcAft>
              <a:buNone/>
              <a:tabLst/>
            </a:pPr>
            <a:endParaRPr lang="en-GB" sz="1400" b="0" i="0" u="none" strike="noStrike" kern="1200" cap="none" spc="0" baseline="0" dirty="0">
              <a:ln>
                <a:noFill/>
              </a:ln>
              <a:solidFill>
                <a:srgbClr val="000000"/>
              </a:solidFill>
              <a:latin typeface="Inconsolata" pitchFamily="18"/>
              <a:ea typeface="WenQuanYi Micro Hei" pitchFamily="2"/>
              <a:cs typeface="Lohit Devanagari" pitchFamily="2"/>
            </a:endParaRP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action: function()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var</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actions =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this.loc.actions</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if (actions)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newRoom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(this);</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console.log(this.name + ' ' +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actions.pick</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 If we've already done a solo action there's a good chance we'll do some thinking.</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0.25)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this.think</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a:t>
            </a:r>
          </a:p>
          <a:p>
            <a:pPr marL="0" marR="0" lvl="0" indent="0" algn="l" rtl="0" hangingPunct="0">
              <a:lnSpc>
                <a:spcPct val="100000"/>
              </a:lnSpc>
              <a:spcBef>
                <a:spcPts val="600"/>
              </a:spcBef>
              <a:spcAft>
                <a:spcPts val="600"/>
              </a:spcAft>
              <a:buNone/>
              <a:tabLst/>
            </a:pPr>
            <a:endParaRPr lang="en-GB" sz="1400" b="0" i="0" u="none" strike="noStrike" kern="1200" cap="none" spc="0" baseline="0" dirty="0">
              <a:ln>
                <a:noFill/>
              </a:ln>
              <a:solidFill>
                <a:srgbClr val="000000"/>
              </a:solidFill>
              <a:latin typeface="Inconsolata" pitchFamily="18"/>
              <a:ea typeface="WenQuanYi Micro Hei" pitchFamily="2"/>
              <a:cs typeface="Lohit Devanagari" pitchFamily="2"/>
            </a:endParaRPr>
          </a:p>
          <a:p>
            <a:pPr marL="0" marR="0" lvl="0" indent="0" algn="l" rtl="0" hangingPunct="0">
              <a:lnSpc>
                <a:spcPct val="100000"/>
              </a:lnSpc>
              <a:spcBef>
                <a:spcPts val="600"/>
              </a:spcBef>
              <a:spcAft>
                <a:spcPts val="600"/>
              </a:spcAft>
              <a:buNone/>
              <a:tabLst/>
            </a:pP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var</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thoughts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thoughts += 'She thought about ' + other.name +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other.name + ' and that ' +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other.items.pick</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 ' of hers.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'She ' +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feelings.pick</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 ' her so damn much.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'She wanted that ' +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other.items.pick</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().split(' ')[1] + '. Nothing else would do.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'It was almost too much to deal with.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'Why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couldn</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\'t she be more like her?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'Maybe if they could just be real with each other for once...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'Nobody really knew how she felt.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if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Math.random</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&lt; 0.4) thoughts += 'Why did everyone want to be like her? ';</a:t>
            </a:r>
          </a:p>
          <a:p>
            <a:pPr marL="0" marR="0" lvl="0" indent="0" algn="l" rtl="0" hangingPunct="0">
              <a:lnSpc>
                <a:spcPct val="100000"/>
              </a:lnSpc>
              <a:spcBef>
                <a:spcPts val="600"/>
              </a:spcBef>
              <a:spcAft>
                <a:spcPts val="600"/>
              </a:spcAft>
              <a:buNone/>
              <a:tabLst/>
            </a:pPr>
            <a:endParaRPr lang="en-GB" sz="1400" b="0" i="0" u="none" strike="noStrike" kern="1200" cap="none" spc="0" baseline="0" dirty="0">
              <a:ln>
                <a:noFill/>
              </a:ln>
              <a:solidFill>
                <a:srgbClr val="000000"/>
              </a:solidFill>
              <a:latin typeface="Inconsolata"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solidFill>
                  <a:srgbClr val="000000"/>
                </a:solidFill>
              </a:rPr>
              <a:t>Shortcomings:</a:t>
            </a:r>
          </a:p>
        </p:txBody>
      </p:sp>
      <p:sp>
        <p:nvSpPr>
          <p:cNvPr id="3" name="Text Placeholder 2"/>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marL="108000" lvl="0" indent="0">
              <a:buNone/>
            </a:pPr>
            <a:r>
              <a:rPr lang="en-GB" dirty="0" smtClean="0"/>
              <a:t>Lacks real problem solving</a:t>
            </a:r>
            <a:endParaRPr lang="en-GB" dirty="0"/>
          </a:p>
          <a:p>
            <a:pPr marL="108000" lvl="0" indent="0">
              <a:buNone/>
            </a:pPr>
            <a:endParaRPr lang="en-GB" dirty="0"/>
          </a:p>
          <a:p>
            <a:pPr marL="108000" lvl="0" indent="0">
              <a:buNone/>
            </a:pPr>
            <a:r>
              <a:rPr lang="en-GB" dirty="0"/>
              <a:t>Requires human input</a:t>
            </a:r>
          </a:p>
          <a:p>
            <a:pPr marL="108000" lvl="0" indent="0">
              <a:buNone/>
            </a:pPr>
            <a:endParaRPr lang="en-GB" dirty="0"/>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Slid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solidFill>
                  <a:srgbClr val="000000"/>
                </a:solidFill>
              </a:rPr>
              <a:t>Shortcomings:</a:t>
            </a:r>
          </a:p>
        </p:txBody>
      </p:sp>
      <p:sp>
        <p:nvSpPr>
          <p:cNvPr id="3" name="Text Placeholder 2"/>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marL="108000" lvl="0" indent="0">
              <a:buNone/>
            </a:pPr>
            <a:r>
              <a:rPr lang="en-GB" dirty="0" smtClean="0"/>
              <a:t>Lacks </a:t>
            </a:r>
            <a:r>
              <a:rPr lang="en-GB" smtClean="0"/>
              <a:t>real problem solving</a:t>
            </a:r>
            <a:endParaRPr lang="en-GB" dirty="0"/>
          </a:p>
          <a:p>
            <a:pPr marL="108000" lvl="0" indent="0">
              <a:buNone/>
            </a:pPr>
            <a:endParaRPr lang="en-GB" dirty="0"/>
          </a:p>
          <a:p>
            <a:pPr marL="108000" lvl="0" indent="0">
              <a:buNone/>
            </a:pPr>
            <a:r>
              <a:rPr lang="en-GB" dirty="0"/>
              <a:t>Requires human input</a:t>
            </a:r>
          </a:p>
          <a:p>
            <a:pPr marL="108000" lvl="0" indent="0">
              <a:buNone/>
            </a:pPr>
            <a:endParaRPr lang="en-GB" dirty="0"/>
          </a:p>
          <a:p>
            <a:pPr marL="108000" lvl="0" indent="0">
              <a:buNone/>
            </a:pPr>
            <a:r>
              <a:rPr lang="en-GB" dirty="0"/>
              <a:t>Gap between high and low level</a:t>
            </a:r>
          </a:p>
        </p:txBody>
      </p:sp>
      <p:pic>
        <p:nvPicPr>
          <p:cNvPr id="4" name="Picture 3"/>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Box 1"/>
          <p:cNvSpPr txBox="1"/>
          <p:nvPr/>
        </p:nvSpPr>
        <p:spPr>
          <a:xfrm>
            <a:off x="0" y="-280080"/>
            <a:ext cx="10080000" cy="10779480"/>
          </a:xfrm>
          <a:prstGeom prst="rect">
            <a:avLst/>
          </a:prstGeom>
          <a:noFill/>
          <a:ln>
            <a:noFill/>
          </a:ln>
        </p:spPr>
        <p:txBody>
          <a:bodyPr vert="horz" wrap="none" lIns="90000" tIns="45000" rIns="90000" bIns="45000" anchor="t" anchorCtr="0" compatLnSpc="0"/>
          <a:lstStyle/>
          <a:p>
            <a:pPr marL="0" marR="0" lvl="0" indent="0" algn="l" rtl="0" hangingPunct="0">
              <a:lnSpc>
                <a:spcPct val="100000"/>
              </a:lnSpc>
              <a:spcBef>
                <a:spcPts val="600"/>
              </a:spcBef>
              <a:spcAft>
                <a:spcPts val="600"/>
              </a:spcAft>
              <a:buNone/>
              <a:tabLst/>
            </a:pPr>
            <a:endParaRPr lang="en-GB" sz="1400" b="0" i="0" u="none" strike="noStrike" kern="1200" cap="none" spc="0" baseline="0" dirty="0">
              <a:ln>
                <a:noFill/>
              </a:ln>
              <a:solidFill>
                <a:srgbClr val="000000"/>
              </a:solidFill>
              <a:latin typeface="inconsolata" pitchFamily="18"/>
              <a:ea typeface="WenQuanYi Micro Hei" pitchFamily="2"/>
              <a:cs typeface="Lohit Devanagari" pitchFamily="2"/>
            </a:endParaRPr>
          </a:p>
          <a:p>
            <a:pPr marL="0" marR="0" lvl="0" indent="0" algn="l" rtl="0" hangingPunct="0">
              <a:lnSpc>
                <a:spcPct val="100000"/>
              </a:lnSpc>
              <a:spcBef>
                <a:spcPts val="600"/>
              </a:spcBef>
              <a:spcAft>
                <a:spcPts val="600"/>
              </a:spcAft>
              <a:buNone/>
              <a:tabLst/>
            </a:pPr>
            <a:endParaRPr lang="en-GB" sz="1400" b="0" i="0" u="none" strike="noStrike" kern="1200" cap="none" spc="0" baseline="0" dirty="0">
              <a:ln>
                <a:noFill/>
              </a:ln>
              <a:solidFill>
                <a:srgbClr val="000000"/>
              </a:solidFill>
              <a:latin typeface="inconsolata" pitchFamily="18"/>
              <a:ea typeface="WenQuanYi Micro Hei" pitchFamily="2"/>
              <a:cs typeface="Lohit Devanagari" pitchFamily="2"/>
            </a:endParaRP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function encounter(actor1, actor2) {</a:t>
            </a:r>
          </a:p>
          <a:p>
            <a:pPr marL="0" marR="0" lvl="0" indent="0" algn="l" rtl="0" hangingPunct="0">
              <a:lnSpc>
                <a:spcPct val="100000"/>
              </a:lnSpc>
              <a:spcBef>
                <a:spcPts val="600"/>
              </a:spcBef>
              <a:spcAft>
                <a:spcPts val="600"/>
              </a:spcAft>
              <a:buNone/>
              <a:tabLst/>
            </a:pP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var</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encounters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encountered ' + actor2.name + ' in the ' + actor1.loc.name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and ' + actor2.name + ' ran into each other in the ' + actor1.loc.name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entered the ' + actor1.loc.name + '. ' + actor2.name + ' was there, as if waiting.',</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'As ' + actor1.name + ' entered the ' + actor1.loc.name + ', she saw ' + actor2.name + ' making trouble.',</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entered the ' + actor1.loc.name + ' to find ' + actor2.name + ' standing there.',</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walked into the ' + actor1.loc.name + ' and saw ' + actor2.name + '. Great.',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function stare(actor1, actor2, </a:t>
            </a: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dfd</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console.log('\n');</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encounter(actor1, actor2);</a:t>
            </a:r>
          </a:p>
          <a:p>
            <a:pPr marL="0" marR="0" lvl="0" indent="0" algn="l" rtl="0" hangingPunct="0">
              <a:lnSpc>
                <a:spcPct val="100000"/>
              </a:lnSpc>
              <a:spcBef>
                <a:spcPts val="600"/>
              </a:spcBef>
              <a:spcAft>
                <a:spcPts val="600"/>
              </a:spcAft>
              <a:buNone/>
              <a:tabLst/>
            </a:pPr>
            <a:r>
              <a:rPr lang="en-GB" sz="1400" b="0" i="0" u="none" strike="noStrike" kern="1200" cap="none" spc="0" baseline="0" dirty="0" err="1">
                <a:ln>
                  <a:noFill/>
                </a:ln>
                <a:solidFill>
                  <a:srgbClr val="000000"/>
                </a:solidFill>
                <a:latin typeface="inconsolata" pitchFamily="18"/>
                <a:ea typeface="WenQuanYi Micro Hei" pitchFamily="2"/>
                <a:cs typeface="Lohit Devanagari" pitchFamily="2"/>
              </a:rPr>
              <a:t>var</a:t>
            </a: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 stares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stared at ' + actor2.name + ' suspiciously.',</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avoided ' + actor2.name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eyed ' + actor2.name + '\'s ' + actor2.items.pick() + ' with envy.',</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'"Where did you get that ' + actor2.items.pick().split(' ')[1] + ', ' + actor2.name + '?" ' + actor2.name +' ignored her.',</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actor1.name + ' played nervously with her ' + actor1.items.pick().split(' ')[1] + ' in a successful bid to avoid talking to ' + actor2.name + '.'</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r>
              <a:rPr lang="en-GB" sz="1400" b="0" i="0" u="none" strike="noStrike" kern="1200" cap="none" spc="0" baseline="0" dirty="0">
                <a:ln>
                  <a:noFill/>
                </a:ln>
                <a:solidFill>
                  <a:srgbClr val="000000"/>
                </a:solidFill>
                <a:latin typeface="inconsolata" pitchFamily="18"/>
                <a:ea typeface="WenQuanYi Micro Hei" pitchFamily="2"/>
                <a:cs typeface="Lohit Devanagari" pitchFamily="2"/>
              </a:rPr>
              <a:t>}</a:t>
            </a:r>
          </a:p>
          <a:p>
            <a:pPr marL="0" marR="0" lvl="0" indent="0" algn="l" rtl="0" hangingPunct="0">
              <a:lnSpc>
                <a:spcPct val="100000"/>
              </a:lnSpc>
              <a:spcBef>
                <a:spcPts val="600"/>
              </a:spcBef>
              <a:spcAft>
                <a:spcPts val="600"/>
              </a:spcAft>
              <a:buNone/>
              <a:tabLst/>
            </a:pPr>
            <a:endParaRPr lang="en-GB" sz="1400" b="0" i="0" u="none" strike="noStrike" kern="1200" cap="none" spc="0" baseline="0" dirty="0">
              <a:ln>
                <a:noFill/>
              </a:ln>
              <a:solidFill>
                <a:srgbClr val="000000"/>
              </a:solidFill>
              <a:latin typeface="inconsolata" pitchFamily="18"/>
              <a:ea typeface="WenQuanYi Micro Hei"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1320"/>
            <a:ext cx="9072000" cy="12618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solidFill>
                  <a:srgbClr val="000000"/>
                </a:solidFill>
              </a:rPr>
              <a:t>Writing Harry Potter with an LSTM neural network</a:t>
            </a:r>
          </a:p>
        </p:txBody>
      </p:sp>
      <p:pic>
        <p:nvPicPr>
          <p:cNvPr id="3" name="Picture 2"/>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lvl="0">
              <a:buNone/>
            </a:pPr>
            <a:endParaRPr lang="en-GB"/>
          </a:p>
          <a:p>
            <a:pPr lvl="0">
              <a:buNone/>
            </a:pPr>
            <a:r>
              <a:rPr lang="en-GB"/>
              <a:t>LSTM - Long short-term memory</a:t>
            </a:r>
          </a:p>
          <a:p>
            <a:pPr lvl="0">
              <a:buNone/>
            </a:pPr>
            <a:endParaRPr lang="en-GB"/>
          </a:p>
          <a:p>
            <a:pPr lvl="0">
              <a:buNone/>
            </a:pPr>
            <a:r>
              <a:rPr lang="en-GB"/>
              <a:t>A type of recurrent neural network</a:t>
            </a:r>
          </a:p>
          <a:p>
            <a:pPr lvl="0">
              <a:buNone/>
            </a:pPr>
            <a:endParaRPr lang="en-GB"/>
          </a:p>
        </p:txBody>
      </p:sp>
      <p:pic>
        <p:nvPicPr>
          <p:cNvPr id="3" name="Picture 2"/>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503999" y="1768680"/>
            <a:ext cx="9072000" cy="4384080"/>
          </a:xfrm>
        </p:spPr>
        <p:txBody>
          <a:bodyPr/>
          <a:lstStyle>
            <a:defPPr marL="432000" marR="0" lvl="0" indent="-324000">
              <a:spcBef>
                <a:spcPts val="1414"/>
              </a:spcBef>
              <a:spcAft>
                <a:spcPts val="0"/>
              </a:spcAft>
              <a:buSzPct val="45000"/>
              <a:buFont typeface="StarSymbol"/>
              <a:buNone/>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defPPr>
            <a:lvl1pPr marL="432000" marR="0" lvl="0" indent="-324000">
              <a:spcBef>
                <a:spcPts val="1414"/>
              </a:spcBef>
              <a:spcAft>
                <a:spcPts val="0"/>
              </a:spcAft>
              <a:buSzPct val="45000"/>
              <a:buFont typeface="StarSymbol"/>
              <a:buChar char="●"/>
              <a:defRPr lang="en-GB" sz="3200" b="0" i="0" u="none" strike="noStrike" kern="1200" cap="none">
                <a:ln>
                  <a:noFill/>
                </a:ln>
                <a:highlight>
                  <a:scrgbClr r="0" g="0" b="0">
                    <a:alpha val="0"/>
                  </a:scrgbClr>
                </a:highlight>
                <a:latin typeface="Liberation Sans" pitchFamily="18"/>
                <a:ea typeface="WenQuanYi Micro Hei" pitchFamily="2"/>
                <a:cs typeface="Lohit Devanagari" pitchFamily="2"/>
              </a:defRPr>
            </a:lvl1pPr>
            <a:lvl2pPr marL="864000" marR="0" lvl="1" indent="-324000">
              <a:spcBef>
                <a:spcPts val="1134"/>
              </a:spcBef>
              <a:spcAft>
                <a:spcPts val="0"/>
              </a:spcAft>
              <a:buSzPct val="75000"/>
              <a:buFont typeface="StarSymbol"/>
              <a:buChar char="–"/>
              <a:defRPr lang="en-GB" sz="2800" b="0" i="0" u="none" strike="noStrike" kern="1200" cap="none">
                <a:ln>
                  <a:noFill/>
                </a:ln>
                <a:highlight>
                  <a:scrgbClr r="0" g="0" b="0">
                    <a:alpha val="0"/>
                  </a:scrgbClr>
                </a:highlight>
                <a:latin typeface="Liberation Sans" pitchFamily="18"/>
                <a:ea typeface="WenQuanYi Micro Hei" pitchFamily="2"/>
                <a:cs typeface="Lohit Devanagari" pitchFamily="2"/>
              </a:defRPr>
            </a:lvl2pPr>
            <a:lvl3pPr marL="1295999" marR="0" lvl="2" indent="-288000">
              <a:spcBef>
                <a:spcPts val="850"/>
              </a:spcBef>
              <a:spcAft>
                <a:spcPts val="0"/>
              </a:spcAft>
              <a:buSzPct val="45000"/>
              <a:buFont typeface="StarSymbol"/>
              <a:buChar char="●"/>
              <a:defRPr lang="en-GB" sz="2400" b="0" i="0" u="none" strike="noStrike" kern="1200" cap="none">
                <a:ln>
                  <a:noFill/>
                </a:ln>
                <a:highlight>
                  <a:scrgbClr r="0" g="0" b="0">
                    <a:alpha val="0"/>
                  </a:scrgbClr>
                </a:highlight>
                <a:latin typeface="Liberation Sans" pitchFamily="18"/>
                <a:ea typeface="WenQuanYi Micro Hei" pitchFamily="2"/>
                <a:cs typeface="Lohit Devanagari" pitchFamily="2"/>
              </a:defRPr>
            </a:lvl3pPr>
            <a:lvl4pPr marL="1728000" marR="0" lvl="3" indent="-216000">
              <a:spcBef>
                <a:spcPts val="567"/>
              </a:spcBef>
              <a:spcAft>
                <a:spcPts val="0"/>
              </a:spcAft>
              <a:buSzPct val="7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4pPr>
            <a:lvl5pPr marL="2160000" marR="0" lvl="4"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5pPr>
            <a:lvl6pPr marL="2592000" marR="0" lvl="5"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6pPr>
            <a:lvl7pPr marL="3024000" marR="0" lvl="6"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7pPr>
            <a:lvl8pPr marL="3456000" marR="0" lvl="7"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8pPr>
            <a:lvl9pPr marL="3887999" marR="0" lvl="8" indent="-216000">
              <a:spcBef>
                <a:spcPts val="283"/>
              </a:spcBef>
              <a:spcAft>
                <a:spcPts val="0"/>
              </a:spcAft>
              <a:buSzPct val="45000"/>
              <a:buFont typeface="StarSymbol"/>
              <a:buChar char="●"/>
              <a:defRPr lang="en-GB" sz="2000" b="0" i="0" u="none" strike="noStrike" kern="1200" cap="none">
                <a:ln>
                  <a:noFill/>
                </a:ln>
                <a:highlight>
                  <a:scrgbClr r="0" g="0" b="0">
                    <a:alpha val="0"/>
                  </a:scrgbClr>
                </a:highlight>
                <a:latin typeface="Liberation Sans" pitchFamily="18"/>
                <a:ea typeface="WenQuanYi Micro Hei" pitchFamily="2"/>
                <a:cs typeface="Lohit Devanagari" pitchFamily="2"/>
              </a:defRPr>
            </a:lvl9pPr>
          </a:lstStyle>
          <a:p>
            <a:pPr lvl="0">
              <a:buNone/>
            </a:pPr>
            <a:r>
              <a:rPr lang="en-GB" i="1"/>
              <a:t>There are clouds in the ___</a:t>
            </a:r>
          </a:p>
          <a:p>
            <a:pPr lvl="0">
              <a:buNone/>
            </a:pPr>
            <a:endParaRPr lang="en-GB" i="1"/>
          </a:p>
          <a:p>
            <a:pPr lvl="0">
              <a:buNone/>
            </a:pPr>
            <a:endParaRPr lang="en-GB"/>
          </a:p>
          <a:p>
            <a:pPr lvl="0">
              <a:buNone/>
            </a:pPr>
            <a:endParaRPr lang="en-GB"/>
          </a:p>
        </p:txBody>
      </p:sp>
      <p:pic>
        <p:nvPicPr>
          <p:cNvPr id="3" name="Picture 2"/>
          <p:cNvPicPr>
            <a:picLocks noChangeAspect="1"/>
          </p:cNvPicPr>
          <p:nvPr/>
        </p:nvPicPr>
        <p:blipFill>
          <a:blip r:embed="rId3">
            <a:lum/>
            <a:alphaModFix/>
          </a:blip>
          <a:srcRect/>
          <a:stretch>
            <a:fillRect/>
          </a:stretch>
        </p:blipFill>
        <p:spPr>
          <a:xfrm>
            <a:off x="-7920" y="5013720"/>
            <a:ext cx="10080360" cy="270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3522</Words>
  <Application>Microsoft Office PowerPoint</Application>
  <PresentationFormat>Custom</PresentationFormat>
  <Paragraphs>434</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Calibri</vt:lpstr>
      <vt:lpstr>DejaVu Sans</vt:lpstr>
      <vt:lpstr>Inconsolata</vt:lpstr>
      <vt:lpstr>Inconsolata</vt:lpstr>
      <vt:lpstr>Liberation Sans</vt:lpstr>
      <vt:lpstr>Liberation Serif</vt:lpstr>
      <vt:lpstr>Lohit Devanagari</vt:lpstr>
      <vt:lpstr>StarSymbol</vt:lpstr>
      <vt:lpstr>WenQuanYi Micro Hei</vt:lpstr>
      <vt:lpstr>Default</vt:lpstr>
      <vt:lpstr>Computer Generated Fiction</vt:lpstr>
      <vt:lpstr>PowerPoint Presentation</vt:lpstr>
      <vt:lpstr>PowerPoint Presentation</vt:lpstr>
      <vt:lpstr>PowerPoint Presentation</vt:lpstr>
      <vt:lpstr>PowerPoint Presentation</vt:lpstr>
      <vt:lpstr>PowerPoint Presentation</vt:lpstr>
      <vt:lpstr>Writing Harry Potter with an LSTM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Narrative Science - Quill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Cpressey’s story generator</vt:lpstr>
      <vt:lpstr>Cpressey’s story generator</vt:lpstr>
      <vt:lpstr>Cpressey’s story generator</vt:lpstr>
      <vt:lpstr>Cpressey’s story generator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Shortcomings:</vt:lpstr>
      <vt:lpstr>Shortcomings:</vt:lpstr>
      <vt:lpstr>Shortcomings: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Bowles, Matthew (STFC,RAL,ISIS)</dc:creator>
  <cp:lastModifiedBy>Bowles, Matthew (STFC,RAL,ISIS)</cp:lastModifiedBy>
  <cp:revision>47</cp:revision>
  <dcterms:created xsi:type="dcterms:W3CDTF">2018-03-03T14:23:56Z</dcterms:created>
  <dcterms:modified xsi:type="dcterms:W3CDTF">2018-03-22T17:15:00Z</dcterms:modified>
</cp:coreProperties>
</file>