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75" r:id="rId7"/>
    <p:sldId id="276" r:id="rId8"/>
    <p:sldId id="259" r:id="rId9"/>
    <p:sldId id="262" r:id="rId10"/>
    <p:sldId id="260" r:id="rId11"/>
    <p:sldId id="285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4" r:id="rId22"/>
    <p:sldId id="271" r:id="rId23"/>
    <p:sldId id="277" r:id="rId24"/>
    <p:sldId id="279" r:id="rId25"/>
    <p:sldId id="278" r:id="rId26"/>
    <p:sldId id="281" r:id="rId27"/>
    <p:sldId id="282" r:id="rId28"/>
    <p:sldId id="283" r:id="rId29"/>
    <p:sldId id="289" r:id="rId30"/>
    <p:sldId id="288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603E-EF86-D143-80CD-D47BE6228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96801-F909-5749-8632-DE41FADD5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8B50-33F5-EE42-A7B2-C4FA6224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F906-4D7F-7040-9717-690807A5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F43D-745A-E34D-856A-174D675A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CCA9-F880-4A4E-BC54-322D4C5D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0D747-28AC-8D43-A9F8-5D19CC090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99FFD-A34F-9B40-A370-0CB7CDE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6B35-A347-154F-BA8F-FDCD2ACB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3EBA-4B53-804C-9B45-A3F2CE5F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6B850-50F9-8F45-83BC-C2B7369D4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E8603-C4C0-8341-A138-9D793E2BA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81B8-11F6-4547-8F84-B60937F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088B-0CBC-5C48-B911-DD960FA6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02D4-778E-6D4F-BB05-906A29BE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AF26-94B5-464F-8862-033527A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E17C-FE21-3142-B975-E868000A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A5E7-F07D-5D42-9826-4EB21602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2524-9856-7447-84AC-889A14D4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DA70-12B1-3A4A-91F9-47D6CF4C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43D6-B731-4043-A16B-EFFDC107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E3A4-4D5E-A144-9DA5-06A95DDF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570B-151A-4B48-B2A3-C85541F4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702E-5917-2448-97BD-9271C192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761B-C1A7-8D4F-8472-6B9A0716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3F02-A324-1344-9672-6EE49903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CDE4-1F16-8245-BD52-DECCB9A1D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0EBCF-43A4-A147-B96A-C0621861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EFF37-520B-1443-8BBC-9293DA0A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D706-B03E-7A47-9725-6399E299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D1A08-50A1-4142-AF7A-F2D931F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A955-6577-0D45-9249-D178D0D9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77811-9127-0746-A66A-EED8E170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63A8-B974-F244-9DE7-38A2CC269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EEAD6-A5C0-8449-AA55-7A27E9EC5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6739A-0C8C-4C45-B44C-4A8DC6D8F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8AF53-22E0-CD4B-AFFE-66B8A158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D626-5D1B-984E-AE45-BE7BDB84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A2792-B658-C841-831C-E86C46AA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8F9-C84B-E546-A484-994C0A3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9DCDC-2E82-7A4B-869B-88E9842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7CD99-F24E-BA40-8162-1CFB3D4B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DC68C-9068-614F-A9A8-25E9732C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AAB15-21DA-F946-8AFE-356C6CF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B9852-6D5A-5A4C-9CE8-F80AF19A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F83C-5243-E440-92CE-293BC486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F61B-C24E-1449-8F76-FDCBC5D7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D5C0-938D-C043-805C-1B0D539C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1DA9E-2407-D646-98C0-D1551816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3204-5032-5144-A819-2399D7D2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7492D-5FE4-9C4A-A962-AD0A2938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E01D-B614-B746-83E5-03F1CDC9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F50-2E03-F347-961D-51B73759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110-831E-504C-8BA7-3A3D90222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159B0-AF64-3543-8D72-25A176D65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8452F-4D16-9B41-808B-153E492A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7DF1-1F40-B945-A2AF-A31B27A0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E3490-C507-604E-A028-F21E2738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62344-437F-9A4D-A9FB-9022BF88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5399-9E82-8141-AEF6-E5C081778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0B0-B6C5-F447-BBF0-EC85E7D42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A996-9A5E-074F-BA98-5620390E69D5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F3F5E-FD8C-9241-8430-E3986000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934A7-27CB-1641-B585-251D78BB5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53F6-E656-B943-A07F-5E904F34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eactiveX/Rx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taltz/868e7e9bc2a7b8c1f754" TargetMode="External"/><Relationship Id="rId2" Type="http://schemas.openxmlformats.org/officeDocument/2006/relationships/hyperlink" Target="https://github.com/ReactiveX/Rx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a2MmURgc6cU" TargetMode="External"/><Relationship Id="rId4" Type="http://schemas.openxmlformats.org/officeDocument/2006/relationships/hyperlink" Target="https://blog.danlew.net/2017/07/27/an-introduction-to-functional-reactive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8DDB-08EB-FC43-B458-3E429128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8509"/>
            <a:ext cx="9144000" cy="1918010"/>
          </a:xfrm>
        </p:spPr>
        <p:txBody>
          <a:bodyPr>
            <a:normAutofit/>
          </a:bodyPr>
          <a:lstStyle/>
          <a:p>
            <a:r>
              <a:rPr lang="en-US" dirty="0"/>
              <a:t>Reactive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C77BE-E2D1-4C4C-819B-6DBE0748F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31043"/>
            <a:ext cx="9144000" cy="479308"/>
          </a:xfrm>
        </p:spPr>
        <p:txBody>
          <a:bodyPr/>
          <a:lstStyle/>
          <a:p>
            <a:r>
              <a:rPr lang="en-US" dirty="0"/>
              <a:t>Brandon Hewer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64AA3-408B-FD47-8145-757F4BC3144A}"/>
              </a:ext>
            </a:extLst>
          </p:cNvPr>
          <p:cNvSpPr txBox="1"/>
          <p:nvPr/>
        </p:nvSpPr>
        <p:spPr>
          <a:xfrm>
            <a:off x="1854819" y="2633244"/>
            <a:ext cx="8482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A modern (sane) approach to asynchronous propagation of change</a:t>
            </a:r>
          </a:p>
        </p:txBody>
      </p:sp>
    </p:spTree>
    <p:extLst>
      <p:ext uri="{BB962C8B-B14F-4D97-AF65-F5344CB8AC3E}">
        <p14:creationId xmlns:p14="http://schemas.microsoft.com/office/powerpoint/2010/main" val="11885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47A6-CEC2-EE4F-BDE4-B7819D7C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DCE9B-3BAA-734D-954D-8C0F5389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888"/>
            <a:ext cx="9120188" cy="52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2E97-CC43-E04A-B461-EE03C94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vs Reactive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22AC5-020C-4B48-92C9-53FEF5E057B5}"/>
              </a:ext>
            </a:extLst>
          </p:cNvPr>
          <p:cNvSpPr txBox="1"/>
          <p:nvPr/>
        </p:nvSpPr>
        <p:spPr>
          <a:xfrm>
            <a:off x="838200" y="1847850"/>
            <a:ext cx="103251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Reactive observables (also known as ‘cold’ or ‘lazy’ observables) only begin to emit their sequence on being subscribed.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Proactive observables (also known as ‘hot’ or ‘strict’ observables) emit their sequence regardless of whether they’re being observed. This models most real-world phenomenon, e.g. mouse clicks.</a:t>
            </a:r>
          </a:p>
        </p:txBody>
      </p:sp>
    </p:spTree>
    <p:extLst>
      <p:ext uri="{BB962C8B-B14F-4D97-AF65-F5344CB8AC3E}">
        <p14:creationId xmlns:p14="http://schemas.microsoft.com/office/powerpoint/2010/main" val="24395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B24B-B3CD-844A-A3AA-DCD2EB4C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of the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AE1E8-E5E7-3547-8D67-6E5A575B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9" y="2946405"/>
            <a:ext cx="5360194" cy="31764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1F6568-0CD0-7D40-83EA-93B4694DC854}"/>
              </a:ext>
            </a:extLst>
          </p:cNvPr>
          <p:cNvSpPr txBox="1">
            <a:spLocks/>
          </p:cNvSpPr>
          <p:nvPr/>
        </p:nvSpPr>
        <p:spPr>
          <a:xfrm>
            <a:off x="1209675" y="1511302"/>
            <a:ext cx="3290888" cy="86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Object-Oriented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F5E13-C516-A749-BCE2-4AB1D858FBBA}"/>
              </a:ext>
            </a:extLst>
          </p:cNvPr>
          <p:cNvSpPr txBox="1"/>
          <p:nvPr/>
        </p:nvSpPr>
        <p:spPr>
          <a:xfrm>
            <a:off x="164305" y="2144367"/>
            <a:ext cx="163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Inheritance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CFC73-F863-FC40-ACF6-7955CC720837}"/>
              </a:ext>
            </a:extLst>
          </p:cNvPr>
          <p:cNvSpPr txBox="1"/>
          <p:nvPr/>
        </p:nvSpPr>
        <p:spPr>
          <a:xfrm>
            <a:off x="1323975" y="2498855"/>
            <a:ext cx="209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4C2F8-8248-9246-B581-BBBC2E2AE5D7}"/>
              </a:ext>
            </a:extLst>
          </p:cNvPr>
          <p:cNvSpPr txBox="1"/>
          <p:nvPr/>
        </p:nvSpPr>
        <p:spPr>
          <a:xfrm>
            <a:off x="2901553" y="2144366"/>
            <a:ext cx="167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9D027-A54F-4C40-8C30-5D1A6F32F986}"/>
              </a:ext>
            </a:extLst>
          </p:cNvPr>
          <p:cNvSpPr txBox="1"/>
          <p:nvPr/>
        </p:nvSpPr>
        <p:spPr>
          <a:xfrm>
            <a:off x="4068363" y="2499028"/>
            <a:ext cx="196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9877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F12B996-E501-0649-A378-31C76D7B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Enemy of the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EA63CE-DE30-204B-ABB5-AD8D3725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9" y="2946405"/>
            <a:ext cx="5360194" cy="317641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77DEFDA-9BC4-454D-A540-BB9530C718BC}"/>
              </a:ext>
            </a:extLst>
          </p:cNvPr>
          <p:cNvSpPr txBox="1">
            <a:spLocks/>
          </p:cNvSpPr>
          <p:nvPr/>
        </p:nvSpPr>
        <p:spPr>
          <a:xfrm>
            <a:off x="1209675" y="1511302"/>
            <a:ext cx="3290888" cy="86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Object-Oriented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BF915-8D0C-B940-813C-A44E33260145}"/>
              </a:ext>
            </a:extLst>
          </p:cNvPr>
          <p:cNvSpPr txBox="1"/>
          <p:nvPr/>
        </p:nvSpPr>
        <p:spPr>
          <a:xfrm>
            <a:off x="164305" y="2144367"/>
            <a:ext cx="163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Inheritance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218B3-4AD4-CC44-9DCD-C5E69AFEAC04}"/>
              </a:ext>
            </a:extLst>
          </p:cNvPr>
          <p:cNvSpPr txBox="1"/>
          <p:nvPr/>
        </p:nvSpPr>
        <p:spPr>
          <a:xfrm>
            <a:off x="1323975" y="2498855"/>
            <a:ext cx="209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BB89D-B948-E14F-B10A-B77724CB658D}"/>
              </a:ext>
            </a:extLst>
          </p:cNvPr>
          <p:cNvSpPr txBox="1"/>
          <p:nvPr/>
        </p:nvSpPr>
        <p:spPr>
          <a:xfrm>
            <a:off x="2901553" y="2144366"/>
            <a:ext cx="167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DDC1C-2D90-AC49-A4BD-073D0F50A4F7}"/>
              </a:ext>
            </a:extLst>
          </p:cNvPr>
          <p:cNvSpPr txBox="1"/>
          <p:nvPr/>
        </p:nvSpPr>
        <p:spPr>
          <a:xfrm>
            <a:off x="4068363" y="2499028"/>
            <a:ext cx="196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Encapsulation</a:t>
            </a: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8F3BF4B-694E-1F4E-8DCE-4EAEF0B2482E}"/>
              </a:ext>
            </a:extLst>
          </p:cNvPr>
          <p:cNvSpPr/>
          <p:nvPr/>
        </p:nvSpPr>
        <p:spPr>
          <a:xfrm>
            <a:off x="3657600" y="2144366"/>
            <a:ext cx="2714625" cy="3978450"/>
          </a:xfrm>
          <a:prstGeom prst="donut">
            <a:avLst>
              <a:gd name="adj" fmla="val 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0B6B712-0280-C54B-9B8F-53BC2B5D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2" y="2208039"/>
            <a:ext cx="6846405" cy="3851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ECEBA-421C-B44C-BF32-34512EC8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9" y="2946405"/>
            <a:ext cx="5360194" cy="31764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BF7AADA-70ED-FE4F-8DFF-10C6E4194DC9}"/>
              </a:ext>
            </a:extLst>
          </p:cNvPr>
          <p:cNvSpPr txBox="1">
            <a:spLocks/>
          </p:cNvSpPr>
          <p:nvPr/>
        </p:nvSpPr>
        <p:spPr>
          <a:xfrm>
            <a:off x="1209675" y="1511302"/>
            <a:ext cx="3290888" cy="86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Object-Oriented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D6B8B-01A9-E546-8191-C7555B8AB348}"/>
              </a:ext>
            </a:extLst>
          </p:cNvPr>
          <p:cNvSpPr txBox="1"/>
          <p:nvPr/>
        </p:nvSpPr>
        <p:spPr>
          <a:xfrm>
            <a:off x="164305" y="2144367"/>
            <a:ext cx="163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EA7CF-22B6-0B4B-9ECC-C584B332A1C8}"/>
              </a:ext>
            </a:extLst>
          </p:cNvPr>
          <p:cNvSpPr txBox="1"/>
          <p:nvPr/>
        </p:nvSpPr>
        <p:spPr>
          <a:xfrm>
            <a:off x="1323975" y="2498855"/>
            <a:ext cx="209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B7D05-4EA6-0F43-861A-74B3FCD5CC47}"/>
              </a:ext>
            </a:extLst>
          </p:cNvPr>
          <p:cNvSpPr txBox="1"/>
          <p:nvPr/>
        </p:nvSpPr>
        <p:spPr>
          <a:xfrm>
            <a:off x="2901553" y="2144366"/>
            <a:ext cx="167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8B5DA-9664-4848-869D-73D077053071}"/>
              </a:ext>
            </a:extLst>
          </p:cNvPr>
          <p:cNvSpPr txBox="1"/>
          <p:nvPr/>
        </p:nvSpPr>
        <p:spPr>
          <a:xfrm>
            <a:off x="4068363" y="2499028"/>
            <a:ext cx="196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Encapsulation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A008C541-0141-144A-878B-596AFBC67E80}"/>
              </a:ext>
            </a:extLst>
          </p:cNvPr>
          <p:cNvSpPr/>
          <p:nvPr/>
        </p:nvSpPr>
        <p:spPr>
          <a:xfrm>
            <a:off x="3657600" y="2144366"/>
            <a:ext cx="2714625" cy="3978450"/>
          </a:xfrm>
          <a:prstGeom prst="donut">
            <a:avLst>
              <a:gd name="adj" fmla="val 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CA66B3-8EBE-854C-BBDF-3E1DE8C0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Enemy of the state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2700B1-6DA9-FF47-8075-F5AAD7B4D267}"/>
              </a:ext>
            </a:extLst>
          </p:cNvPr>
          <p:cNvSpPr txBox="1">
            <a:spLocks/>
          </p:cNvSpPr>
          <p:nvPr/>
        </p:nvSpPr>
        <p:spPr>
          <a:xfrm>
            <a:off x="7949803" y="1511302"/>
            <a:ext cx="2185394" cy="86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3367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DD1E1-53E4-7549-8946-5FC0070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Enemy of the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74982-619B-F641-B974-539319518158}"/>
              </a:ext>
            </a:extLst>
          </p:cNvPr>
          <p:cNvSpPr txBox="1"/>
          <p:nvPr/>
        </p:nvSpPr>
        <p:spPr>
          <a:xfrm>
            <a:off x="838200" y="2475136"/>
            <a:ext cx="4719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Referentially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concurrency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be </a:t>
            </a:r>
            <a:r>
              <a:rPr lang="en-US" sz="3200" dirty="0" err="1"/>
              <a:t>memoized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Composable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to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5CA3D-88AE-AF40-8311-42653CDC163A}"/>
              </a:ext>
            </a:extLst>
          </p:cNvPr>
          <p:cNvSpPr txBox="1"/>
          <p:nvPr/>
        </p:nvSpPr>
        <p:spPr>
          <a:xfrm>
            <a:off x="714375" y="1828805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Benefits of pure functions</a:t>
            </a:r>
          </a:p>
        </p:txBody>
      </p:sp>
    </p:spTree>
    <p:extLst>
      <p:ext uri="{BB962C8B-B14F-4D97-AF65-F5344CB8AC3E}">
        <p14:creationId xmlns:p14="http://schemas.microsoft.com/office/powerpoint/2010/main" val="297346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01B8A6-74A2-9C49-8904-7C06C45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Enemy of the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9FAD8-AA65-DF43-BB60-2640493CDF31}"/>
              </a:ext>
            </a:extLst>
          </p:cNvPr>
          <p:cNvSpPr txBox="1"/>
          <p:nvPr/>
        </p:nvSpPr>
        <p:spPr>
          <a:xfrm>
            <a:off x="7153275" y="1828801"/>
            <a:ext cx="39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Benefits of impurity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3AB76-AF67-C040-8837-E1F7C37CC001}"/>
              </a:ext>
            </a:extLst>
          </p:cNvPr>
          <p:cNvSpPr txBox="1"/>
          <p:nvPr/>
        </p:nvSpPr>
        <p:spPr>
          <a:xfrm>
            <a:off x="8793956" y="2498941"/>
            <a:ext cx="600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D87B0-7651-3D46-AA28-4F6865DE1D61}"/>
              </a:ext>
            </a:extLst>
          </p:cNvPr>
          <p:cNvSpPr txBox="1"/>
          <p:nvPr/>
        </p:nvSpPr>
        <p:spPr>
          <a:xfrm>
            <a:off x="838200" y="2475136"/>
            <a:ext cx="4719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Referentially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concurrency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be </a:t>
            </a:r>
            <a:r>
              <a:rPr lang="en-US" sz="3200" dirty="0" err="1"/>
              <a:t>memoized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Composable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to test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D4169-0E50-B845-8B3F-020F87DE39D0}"/>
              </a:ext>
            </a:extLst>
          </p:cNvPr>
          <p:cNvSpPr txBox="1"/>
          <p:nvPr/>
        </p:nvSpPr>
        <p:spPr>
          <a:xfrm>
            <a:off x="714375" y="1828805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Benefits of pure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3C95C-A640-8047-8067-5BE0749B505E}"/>
              </a:ext>
            </a:extLst>
          </p:cNvPr>
          <p:cNvSpPr txBox="1"/>
          <p:nvPr/>
        </p:nvSpPr>
        <p:spPr>
          <a:xfrm>
            <a:off x="6586541" y="3466985"/>
            <a:ext cx="5593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necessary evil; required for computation to interface with the real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Performance (context matters)</a:t>
            </a:r>
          </a:p>
        </p:txBody>
      </p:sp>
    </p:spTree>
    <p:extLst>
      <p:ext uri="{BB962C8B-B14F-4D97-AF65-F5344CB8AC3E}">
        <p14:creationId xmlns:p14="http://schemas.microsoft.com/office/powerpoint/2010/main" val="31325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3EA-2BBB-994B-89B9-5AAD526E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8EFF2-41D9-9141-836E-3DB94E39A91E}"/>
              </a:ext>
            </a:extLst>
          </p:cNvPr>
          <p:cNvSpPr txBox="1"/>
          <p:nvPr/>
        </p:nvSpPr>
        <p:spPr>
          <a:xfrm>
            <a:off x="7629531" y="2419351"/>
            <a:ext cx="33861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fold/reduce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curry/</a:t>
            </a:r>
            <a:r>
              <a:rPr lang="en-US" sz="3200" dirty="0" err="1"/>
              <a:t>uncurry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25F95-2E54-9449-9320-9108E346EB5F}"/>
              </a:ext>
            </a:extLst>
          </p:cNvPr>
          <p:cNvSpPr txBox="1"/>
          <p:nvPr/>
        </p:nvSpPr>
        <p:spPr>
          <a:xfrm>
            <a:off x="7629531" y="1690688"/>
            <a:ext cx="275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F31B7-B4BE-0241-BE11-E82D399F2FF8}"/>
              </a:ext>
            </a:extLst>
          </p:cNvPr>
          <p:cNvSpPr txBox="1"/>
          <p:nvPr/>
        </p:nvSpPr>
        <p:spPr>
          <a:xfrm>
            <a:off x="838200" y="1690688"/>
            <a:ext cx="5843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higher-order function is a function whose type signature includes that of another function.</a:t>
            </a:r>
          </a:p>
          <a:p>
            <a:endParaRPr lang="en-US" sz="3200" dirty="0"/>
          </a:p>
          <a:p>
            <a:r>
              <a:rPr lang="en-US" sz="3200" dirty="0"/>
              <a:t>This simply means the function either takes a function as a parameter or returns a function.</a:t>
            </a:r>
          </a:p>
        </p:txBody>
      </p:sp>
    </p:spTree>
    <p:extLst>
      <p:ext uri="{BB962C8B-B14F-4D97-AF65-F5344CB8AC3E}">
        <p14:creationId xmlns:p14="http://schemas.microsoft.com/office/powerpoint/2010/main" val="23083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B0B4-7FC2-5341-8B21-5A2E4E74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Transformation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970952-B7E0-F543-8DD1-242108398E77}"/>
              </a:ext>
            </a:extLst>
          </p:cNvPr>
          <p:cNvCxnSpPr/>
          <p:nvPr/>
        </p:nvCxnSpPr>
        <p:spPr>
          <a:xfrm>
            <a:off x="1359327" y="2141599"/>
            <a:ext cx="902566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B3DC7ED-E2EE-A14A-A328-367F09863269}"/>
              </a:ext>
            </a:extLst>
          </p:cNvPr>
          <p:cNvSpPr/>
          <p:nvPr/>
        </p:nvSpPr>
        <p:spPr>
          <a:xfrm>
            <a:off x="1800213" y="1691599"/>
            <a:ext cx="900000" cy="900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0FD2BF-1876-AA40-9337-8F23902D85C7}"/>
              </a:ext>
            </a:extLst>
          </p:cNvPr>
          <p:cNvSpPr/>
          <p:nvPr/>
        </p:nvSpPr>
        <p:spPr>
          <a:xfrm>
            <a:off x="3541159" y="1691599"/>
            <a:ext cx="900000" cy="90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7EE0A-6E74-E74C-B75C-E981D32931E7}"/>
              </a:ext>
            </a:extLst>
          </p:cNvPr>
          <p:cNvSpPr/>
          <p:nvPr/>
        </p:nvSpPr>
        <p:spPr>
          <a:xfrm>
            <a:off x="4486372" y="1691599"/>
            <a:ext cx="900000" cy="90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62686-F462-864C-B928-E9D26CCDCD9A}"/>
              </a:ext>
            </a:extLst>
          </p:cNvPr>
          <p:cNvSpPr/>
          <p:nvPr/>
        </p:nvSpPr>
        <p:spPr>
          <a:xfrm>
            <a:off x="7739062" y="1691599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2815B9D-44D5-8240-8A65-41A593DEE332}"/>
              </a:ext>
            </a:extLst>
          </p:cNvPr>
          <p:cNvSpPr/>
          <p:nvPr/>
        </p:nvSpPr>
        <p:spPr>
          <a:xfrm>
            <a:off x="9160993" y="1529599"/>
            <a:ext cx="1224000" cy="1224000"/>
          </a:xfrm>
          <a:prstGeom prst="mathMultiply">
            <a:avLst>
              <a:gd name="adj1" fmla="val 14181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D1034-9593-1E48-9359-E7CA638F8F84}"/>
              </a:ext>
            </a:extLst>
          </p:cNvPr>
          <p:cNvSpPr txBox="1"/>
          <p:nvPr/>
        </p:nvSpPr>
        <p:spPr>
          <a:xfrm>
            <a:off x="3643312" y="3441550"/>
            <a:ext cx="1285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map ::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0961FE-0F64-524F-9482-FEFB1CF0658F}"/>
              </a:ext>
            </a:extLst>
          </p:cNvPr>
          <p:cNvSpPr/>
          <p:nvPr/>
        </p:nvSpPr>
        <p:spPr>
          <a:xfrm>
            <a:off x="4938819" y="3283939"/>
            <a:ext cx="900000" cy="90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33A4-03B0-7940-B036-7F946EE5DCE4}"/>
              </a:ext>
            </a:extLst>
          </p:cNvPr>
          <p:cNvCxnSpPr>
            <a:cxnSpLocks/>
          </p:cNvCxnSpPr>
          <p:nvPr/>
        </p:nvCxnSpPr>
        <p:spPr>
          <a:xfrm>
            <a:off x="5910259" y="3733939"/>
            <a:ext cx="790573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exagon 15">
            <a:extLst>
              <a:ext uri="{FF2B5EF4-FFF2-40B4-BE49-F238E27FC236}">
                <a16:creationId xmlns:a16="http://schemas.microsoft.com/office/drawing/2014/main" id="{A06A6A54-ECCD-3349-B555-6571C24FB24E}"/>
              </a:ext>
            </a:extLst>
          </p:cNvPr>
          <p:cNvSpPr/>
          <p:nvPr/>
        </p:nvSpPr>
        <p:spPr>
          <a:xfrm>
            <a:off x="6772273" y="3283937"/>
            <a:ext cx="1007999" cy="900000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6586E-8449-2D45-AE8D-A757B519A193}"/>
              </a:ext>
            </a:extLst>
          </p:cNvPr>
          <p:cNvSpPr/>
          <p:nvPr/>
        </p:nvSpPr>
        <p:spPr>
          <a:xfrm>
            <a:off x="1359327" y="3169495"/>
            <a:ext cx="9025666" cy="1173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927E9B-46BD-1446-88DF-4B72F8B01607}"/>
              </a:ext>
            </a:extLst>
          </p:cNvPr>
          <p:cNvCxnSpPr/>
          <p:nvPr/>
        </p:nvCxnSpPr>
        <p:spPr>
          <a:xfrm>
            <a:off x="1360800" y="5385589"/>
            <a:ext cx="902566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ultiply 18">
            <a:extLst>
              <a:ext uri="{FF2B5EF4-FFF2-40B4-BE49-F238E27FC236}">
                <a16:creationId xmlns:a16="http://schemas.microsoft.com/office/drawing/2014/main" id="{5419E1AE-6B6F-CC4E-A267-2242AA1B6F61}"/>
              </a:ext>
            </a:extLst>
          </p:cNvPr>
          <p:cNvSpPr/>
          <p:nvPr/>
        </p:nvSpPr>
        <p:spPr>
          <a:xfrm>
            <a:off x="9162000" y="4773589"/>
            <a:ext cx="1224000" cy="1224000"/>
          </a:xfrm>
          <a:prstGeom prst="mathMultiply">
            <a:avLst>
              <a:gd name="adj1" fmla="val 14181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F5F872E-1CFB-7B44-A858-151310557AFF}"/>
              </a:ext>
            </a:extLst>
          </p:cNvPr>
          <p:cNvSpPr/>
          <p:nvPr/>
        </p:nvSpPr>
        <p:spPr>
          <a:xfrm>
            <a:off x="7685062" y="4926791"/>
            <a:ext cx="1007999" cy="900000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548C19-F465-6E44-B77D-B42765EEB2E2}"/>
              </a:ext>
            </a:extLst>
          </p:cNvPr>
          <p:cNvSpPr/>
          <p:nvPr/>
        </p:nvSpPr>
        <p:spPr>
          <a:xfrm>
            <a:off x="3487598" y="4928288"/>
            <a:ext cx="1007999" cy="900000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9550A746-4571-8641-BA96-BEA5D022755E}"/>
              </a:ext>
            </a:extLst>
          </p:cNvPr>
          <p:cNvSpPr/>
          <p:nvPr/>
        </p:nvSpPr>
        <p:spPr>
          <a:xfrm>
            <a:off x="4430004" y="4928288"/>
            <a:ext cx="1007999" cy="900000"/>
          </a:xfrm>
          <a:prstGeom prst="hexag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CA315F46-5D8F-7841-A240-A0AB0B630847}"/>
              </a:ext>
            </a:extLst>
          </p:cNvPr>
          <p:cNvSpPr/>
          <p:nvPr/>
        </p:nvSpPr>
        <p:spPr>
          <a:xfrm>
            <a:off x="1746213" y="4928288"/>
            <a:ext cx="1007999" cy="90000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E0AA57-25BA-4842-AD05-A5226D1A318E}"/>
              </a:ext>
            </a:extLst>
          </p:cNvPr>
          <p:cNvCxnSpPr>
            <a:stCxn id="5" idx="4"/>
          </p:cNvCxnSpPr>
          <p:nvPr/>
        </p:nvCxnSpPr>
        <p:spPr>
          <a:xfrm flipH="1">
            <a:off x="2250212" y="2591599"/>
            <a:ext cx="1" cy="57789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7D940C-28AC-1047-9174-CBA998B88405}"/>
              </a:ext>
            </a:extLst>
          </p:cNvPr>
          <p:cNvCxnSpPr>
            <a:cxnSpLocks/>
          </p:cNvCxnSpPr>
          <p:nvPr/>
        </p:nvCxnSpPr>
        <p:spPr>
          <a:xfrm>
            <a:off x="2250211" y="4360457"/>
            <a:ext cx="0" cy="56814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701AB6-27A5-5B45-97AF-E4F1A518832F}"/>
              </a:ext>
            </a:extLst>
          </p:cNvPr>
          <p:cNvCxnSpPr/>
          <p:nvPr/>
        </p:nvCxnSpPr>
        <p:spPr>
          <a:xfrm flipH="1">
            <a:off x="3991158" y="2592000"/>
            <a:ext cx="1" cy="57789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B94133-DDA2-CE4F-89BF-7D45CEC742E0}"/>
              </a:ext>
            </a:extLst>
          </p:cNvPr>
          <p:cNvCxnSpPr/>
          <p:nvPr/>
        </p:nvCxnSpPr>
        <p:spPr>
          <a:xfrm flipH="1">
            <a:off x="4925562" y="2592000"/>
            <a:ext cx="1" cy="57789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81A875-2376-7741-8F30-D764DCBE8B40}"/>
              </a:ext>
            </a:extLst>
          </p:cNvPr>
          <p:cNvCxnSpPr/>
          <p:nvPr/>
        </p:nvCxnSpPr>
        <p:spPr>
          <a:xfrm flipH="1">
            <a:off x="8189060" y="2592000"/>
            <a:ext cx="1" cy="57789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A6D2CE-0866-FD43-9528-956C98571608}"/>
              </a:ext>
            </a:extLst>
          </p:cNvPr>
          <p:cNvCxnSpPr>
            <a:cxnSpLocks/>
          </p:cNvCxnSpPr>
          <p:nvPr/>
        </p:nvCxnSpPr>
        <p:spPr>
          <a:xfrm>
            <a:off x="3991158" y="4360457"/>
            <a:ext cx="0" cy="56814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221DF5-732C-6440-9C4C-C7705BDB11E5}"/>
              </a:ext>
            </a:extLst>
          </p:cNvPr>
          <p:cNvCxnSpPr>
            <a:cxnSpLocks/>
          </p:cNvCxnSpPr>
          <p:nvPr/>
        </p:nvCxnSpPr>
        <p:spPr>
          <a:xfrm>
            <a:off x="4924800" y="4360457"/>
            <a:ext cx="0" cy="56814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12CD26-FA19-A748-AABD-B10BCB71805F}"/>
              </a:ext>
            </a:extLst>
          </p:cNvPr>
          <p:cNvCxnSpPr>
            <a:cxnSpLocks/>
          </p:cNvCxnSpPr>
          <p:nvPr/>
        </p:nvCxnSpPr>
        <p:spPr>
          <a:xfrm>
            <a:off x="8190000" y="4360457"/>
            <a:ext cx="0" cy="56814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B30777-0EF2-434F-8BE7-BE19686627F0}"/>
              </a:ext>
            </a:extLst>
          </p:cNvPr>
          <p:cNvCxnSpPr>
            <a:cxnSpLocks/>
          </p:cNvCxnSpPr>
          <p:nvPr/>
        </p:nvCxnSpPr>
        <p:spPr>
          <a:xfrm>
            <a:off x="9772993" y="2302688"/>
            <a:ext cx="0" cy="85950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BD0578-899C-C745-8321-B93D024ED4CE}"/>
              </a:ext>
            </a:extLst>
          </p:cNvPr>
          <p:cNvCxnSpPr>
            <a:cxnSpLocks/>
          </p:cNvCxnSpPr>
          <p:nvPr/>
        </p:nvCxnSpPr>
        <p:spPr>
          <a:xfrm>
            <a:off x="9772993" y="4360457"/>
            <a:ext cx="0" cy="88305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1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5014-BF13-6349-B681-5577236B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Stream Composition - Concatenation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8D3C14-799E-CB42-B3DD-F31E4AB82A3A}"/>
              </a:ext>
            </a:extLst>
          </p:cNvPr>
          <p:cNvCxnSpPr>
            <a:cxnSpLocks/>
          </p:cNvCxnSpPr>
          <p:nvPr/>
        </p:nvCxnSpPr>
        <p:spPr>
          <a:xfrm>
            <a:off x="1359327" y="2141599"/>
            <a:ext cx="542723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3DFFB44-3B5E-8F43-96E8-F7AF2780834E}"/>
              </a:ext>
            </a:extLst>
          </p:cNvPr>
          <p:cNvSpPr/>
          <p:nvPr/>
        </p:nvSpPr>
        <p:spPr>
          <a:xfrm>
            <a:off x="1800213" y="1691599"/>
            <a:ext cx="900000" cy="900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E7285C-FAE9-F14B-952E-40ACC6393B29}"/>
              </a:ext>
            </a:extLst>
          </p:cNvPr>
          <p:cNvSpPr/>
          <p:nvPr/>
        </p:nvSpPr>
        <p:spPr>
          <a:xfrm>
            <a:off x="4574324" y="1691599"/>
            <a:ext cx="900000" cy="90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7AD755-391B-6F41-813D-08AC0CC9E00A}"/>
              </a:ext>
            </a:extLst>
          </p:cNvPr>
          <p:cNvSpPr/>
          <p:nvPr/>
        </p:nvSpPr>
        <p:spPr>
          <a:xfrm>
            <a:off x="5505223" y="1691599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4447C1-9553-2B4D-BB64-9D8C3326FCC3}"/>
              </a:ext>
            </a:extLst>
          </p:cNvPr>
          <p:cNvCxnSpPr>
            <a:cxnSpLocks/>
          </p:cNvCxnSpPr>
          <p:nvPr/>
        </p:nvCxnSpPr>
        <p:spPr>
          <a:xfrm>
            <a:off x="1359327" y="3638618"/>
            <a:ext cx="2884061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8BD6B5ED-5D79-074F-95F0-76D066D5BE8A}"/>
              </a:ext>
            </a:extLst>
          </p:cNvPr>
          <p:cNvSpPr/>
          <p:nvPr/>
        </p:nvSpPr>
        <p:spPr>
          <a:xfrm>
            <a:off x="2700213" y="3091330"/>
            <a:ext cx="1114425" cy="1094576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05748D-B8E9-104C-AAC1-8A3062B8457B}"/>
              </a:ext>
            </a:extLst>
          </p:cNvPr>
          <p:cNvCxnSpPr/>
          <p:nvPr/>
        </p:nvCxnSpPr>
        <p:spPr>
          <a:xfrm>
            <a:off x="1359327" y="5340012"/>
            <a:ext cx="902566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8C36DAA-BE5F-1145-9EF9-145230382297}"/>
              </a:ext>
            </a:extLst>
          </p:cNvPr>
          <p:cNvSpPr/>
          <p:nvPr/>
        </p:nvSpPr>
        <p:spPr>
          <a:xfrm>
            <a:off x="1800213" y="4890012"/>
            <a:ext cx="900000" cy="900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2336B7-8EA6-184D-A046-8CB0CB0CA8BF}"/>
              </a:ext>
            </a:extLst>
          </p:cNvPr>
          <p:cNvSpPr/>
          <p:nvPr/>
        </p:nvSpPr>
        <p:spPr>
          <a:xfrm>
            <a:off x="4574324" y="4890012"/>
            <a:ext cx="900000" cy="90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E5F759-5E17-0748-BB1F-6F1DBFB7C696}"/>
              </a:ext>
            </a:extLst>
          </p:cNvPr>
          <p:cNvSpPr/>
          <p:nvPr/>
        </p:nvSpPr>
        <p:spPr>
          <a:xfrm>
            <a:off x="5505223" y="4890012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7C1326A7-A5D3-E445-990F-DF9385F42369}"/>
              </a:ext>
            </a:extLst>
          </p:cNvPr>
          <p:cNvSpPr/>
          <p:nvPr/>
        </p:nvSpPr>
        <p:spPr>
          <a:xfrm>
            <a:off x="8096795" y="4792724"/>
            <a:ext cx="1114425" cy="1094576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AC7243-63B6-0A45-8B37-77F3774C0B23}"/>
              </a:ext>
            </a:extLst>
          </p:cNvPr>
          <p:cNvSpPr/>
          <p:nvPr/>
        </p:nvSpPr>
        <p:spPr>
          <a:xfrm>
            <a:off x="6717714" y="5281200"/>
            <a:ext cx="125999" cy="12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26" grpId="0" animBg="1"/>
      <p:bldP spid="27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E67D-9F33-B54C-B0A5-5FFF25F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Imperative Arithmetic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908B9-19CD-C84A-94E8-D8F9CABDD9BE}"/>
              </a:ext>
            </a:extLst>
          </p:cNvPr>
          <p:cNvSpPr/>
          <p:nvPr/>
        </p:nvSpPr>
        <p:spPr>
          <a:xfrm>
            <a:off x="2356822" y="1556872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70C0"/>
                </a:solidFill>
              </a:rPr>
              <a:t>f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:=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7484D-A4AF-9944-9529-C6AAA45C2334}"/>
              </a:ext>
            </a:extLst>
          </p:cNvPr>
          <p:cNvSpPr/>
          <p:nvPr/>
        </p:nvSpPr>
        <p:spPr>
          <a:xfrm>
            <a:off x="2356822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00B050"/>
                </a:solidFill>
              </a:rPr>
              <a:t> ?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00BBB-C2B2-9B47-B452-0C5AF7B98186}"/>
              </a:ext>
            </a:extLst>
          </p:cNvPr>
          <p:cNvSpPr/>
          <p:nvPr/>
        </p:nvSpPr>
        <p:spPr>
          <a:xfrm>
            <a:off x="5997465" y="1556872"/>
            <a:ext cx="2880000" cy="214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" rtlCol="0" anchor="t" anchorCtr="0"/>
          <a:lstStyle/>
          <a:p>
            <a:pPr algn="just"/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:=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1.2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:= </a:t>
            </a:r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chemeClr val="tx1"/>
                </a:solidFill>
              </a:rPr>
              <a:t> &gt;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t0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6B9F0-E860-574B-B226-10EFCA43CB05}"/>
              </a:ext>
            </a:extLst>
          </p:cNvPr>
          <p:cNvSpPr/>
          <p:nvPr/>
        </p:nvSpPr>
        <p:spPr>
          <a:xfrm>
            <a:off x="5997464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=</a:t>
            </a:r>
            <a:r>
              <a:rPr lang="en-US" sz="3200" dirty="0">
                <a:solidFill>
                  <a:srgbClr val="00B050"/>
                </a:solidFill>
              </a:rPr>
              <a:t> ?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909-3044-2E48-8770-243C40D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Composition – Merging/Interleaving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0E6B44-E217-2447-9737-B4F861699EEC}"/>
              </a:ext>
            </a:extLst>
          </p:cNvPr>
          <p:cNvCxnSpPr>
            <a:cxnSpLocks/>
          </p:cNvCxnSpPr>
          <p:nvPr/>
        </p:nvCxnSpPr>
        <p:spPr>
          <a:xfrm>
            <a:off x="1359327" y="2141599"/>
            <a:ext cx="542723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16A1BB3-542F-2B41-9600-ABF583F5B96C}"/>
              </a:ext>
            </a:extLst>
          </p:cNvPr>
          <p:cNvSpPr/>
          <p:nvPr/>
        </p:nvSpPr>
        <p:spPr>
          <a:xfrm>
            <a:off x="1800213" y="1691599"/>
            <a:ext cx="900000" cy="900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21EF2-8318-084E-A3D7-E61DAA99F342}"/>
              </a:ext>
            </a:extLst>
          </p:cNvPr>
          <p:cNvSpPr/>
          <p:nvPr/>
        </p:nvSpPr>
        <p:spPr>
          <a:xfrm>
            <a:off x="4574324" y="1691599"/>
            <a:ext cx="900000" cy="90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B6A319-65BB-D84A-8C6B-51A17032B6F0}"/>
              </a:ext>
            </a:extLst>
          </p:cNvPr>
          <p:cNvSpPr/>
          <p:nvPr/>
        </p:nvSpPr>
        <p:spPr>
          <a:xfrm>
            <a:off x="5505223" y="1691599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AD90D-D09D-2F48-A192-EABB4980E61E}"/>
              </a:ext>
            </a:extLst>
          </p:cNvPr>
          <p:cNvCxnSpPr>
            <a:cxnSpLocks/>
          </p:cNvCxnSpPr>
          <p:nvPr/>
        </p:nvCxnSpPr>
        <p:spPr>
          <a:xfrm>
            <a:off x="1359327" y="3638618"/>
            <a:ext cx="2884061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456925B4-A96E-C343-97FC-0AB598F77397}"/>
              </a:ext>
            </a:extLst>
          </p:cNvPr>
          <p:cNvSpPr/>
          <p:nvPr/>
        </p:nvSpPr>
        <p:spPr>
          <a:xfrm>
            <a:off x="2700213" y="3091330"/>
            <a:ext cx="1114425" cy="1094576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D72130-C978-1E4C-9F4D-AC986DC9E2BB}"/>
              </a:ext>
            </a:extLst>
          </p:cNvPr>
          <p:cNvCxnSpPr>
            <a:cxnSpLocks/>
          </p:cNvCxnSpPr>
          <p:nvPr/>
        </p:nvCxnSpPr>
        <p:spPr>
          <a:xfrm>
            <a:off x="1359327" y="5340012"/>
            <a:ext cx="542723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1AF1090-0270-DA45-865B-F0F0B6B2996B}"/>
              </a:ext>
            </a:extLst>
          </p:cNvPr>
          <p:cNvSpPr/>
          <p:nvPr/>
        </p:nvSpPr>
        <p:spPr>
          <a:xfrm>
            <a:off x="1800213" y="4890012"/>
            <a:ext cx="900000" cy="900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448B8A-2B6E-824C-97FF-2E6FEBFF26CE}"/>
              </a:ext>
            </a:extLst>
          </p:cNvPr>
          <p:cNvSpPr/>
          <p:nvPr/>
        </p:nvSpPr>
        <p:spPr>
          <a:xfrm>
            <a:off x="4574324" y="4890012"/>
            <a:ext cx="900000" cy="90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AB1580-70B4-0447-9534-F79C4C97B402}"/>
              </a:ext>
            </a:extLst>
          </p:cNvPr>
          <p:cNvSpPr/>
          <p:nvPr/>
        </p:nvSpPr>
        <p:spPr>
          <a:xfrm>
            <a:off x="5505223" y="4890012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744B9ED-A070-7046-A27A-B6F946118832}"/>
              </a:ext>
            </a:extLst>
          </p:cNvPr>
          <p:cNvSpPr/>
          <p:nvPr/>
        </p:nvSpPr>
        <p:spPr>
          <a:xfrm>
            <a:off x="2700212" y="4792724"/>
            <a:ext cx="1114425" cy="1094576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D7C8-2229-2848-BE5A-502B94D7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Rxcpp</a:t>
            </a:r>
            <a:r>
              <a:rPr lang="en-US" dirty="0"/>
              <a:t> – Reactive extensions for 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0F46-B9C6-5D4F-8524-E616AE13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79" y="1409771"/>
            <a:ext cx="6223823" cy="4195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5336A-A011-C44E-930E-B05DB428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6" y="2546134"/>
            <a:ext cx="5986463" cy="39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17B3-1DEF-2C46-BBA2-1B179FE8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r>
              <a:rPr lang="en-US" dirty="0" err="1" smtClean="0"/>
              <a:t>RxCpp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D6EB3-E6E3-414F-825B-A59EAC59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964"/>
            <a:ext cx="1114215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446F-CF7B-6749-9CB9-ED45C6C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01B7A-11CD-6843-A2CF-3F87DE191433}"/>
              </a:ext>
            </a:extLst>
          </p:cNvPr>
          <p:cNvSpPr txBox="1"/>
          <p:nvPr/>
        </p:nvSpPr>
        <p:spPr>
          <a:xfrm>
            <a:off x="838200" y="1585913"/>
            <a:ext cx="1004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flat_map</a:t>
            </a:r>
            <a:r>
              <a:rPr lang="en-US" sz="2800" dirty="0"/>
              <a:t> takes a function which maps each element in the source observable to a new observable. The observables which are mapped to are subsequently merged.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EFC99-E542-5042-BACE-2224F32E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520184"/>
            <a:ext cx="10414000" cy="1828800"/>
          </a:xfrm>
          <a:prstGeom prst="rect">
            <a:avLst/>
          </a:prstGeom>
          <a:solidFill>
            <a:srgbClr val="282C34"/>
          </a:solidFill>
        </p:spPr>
      </p:pic>
      <p:sp>
        <p:nvSpPr>
          <p:cNvPr id="4" name="Rectangle 3"/>
          <p:cNvSpPr/>
          <p:nvPr/>
        </p:nvSpPr>
        <p:spPr>
          <a:xfrm>
            <a:off x="1424354" y="4633350"/>
            <a:ext cx="114300" cy="334108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8359-586B-834C-B009-116DB79F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concat_map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D87E-8F4E-5147-B0DC-120234A494EF}"/>
              </a:ext>
            </a:extLst>
          </p:cNvPr>
          <p:cNvSpPr txBox="1"/>
          <p:nvPr/>
        </p:nvSpPr>
        <p:spPr>
          <a:xfrm>
            <a:off x="838200" y="1585913"/>
            <a:ext cx="1004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concat_map</a:t>
            </a:r>
            <a:r>
              <a:rPr lang="en-US" sz="2800" dirty="0"/>
              <a:t> takes a function which maps each element in the source observable to a new observable. The observables which are mapped to are subsequently concatenated.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D3039-D31C-814E-BCFD-2CEC7586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56636"/>
            <a:ext cx="11010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446F-CF7B-6749-9CB9-ED45C6C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69C8E-5EB8-3747-9AE7-DC11B4FEB03A}"/>
              </a:ext>
            </a:extLst>
          </p:cNvPr>
          <p:cNvSpPr txBox="1"/>
          <p:nvPr/>
        </p:nvSpPr>
        <p:spPr>
          <a:xfrm>
            <a:off x="838200" y="1585913"/>
            <a:ext cx="10048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zip takes any number of observables and combines them into an observable of tuples containing one item from each observable. Has an optional aggregation function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640DA-38D7-AF48-B4D5-208908F6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541712"/>
            <a:ext cx="8648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DADE-8FAC-2E49-8FBF-6733AD59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8D782-05D7-3641-9F32-8D791B9652C7}"/>
              </a:ext>
            </a:extLst>
          </p:cNvPr>
          <p:cNvSpPr txBox="1"/>
          <p:nvPr/>
        </p:nvSpPr>
        <p:spPr>
          <a:xfrm>
            <a:off x="838200" y="1585913"/>
            <a:ext cx="10048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takes a starting value for an accumulator, an aggregation function (which takes the accumulator and a value from the source observable) and produces an observer containing one value, from the source observable.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7D78E-3AD3-9047-9CA1-A6B2A9EF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3516311"/>
            <a:ext cx="9523702" cy="25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825C-84D0-494F-B197-FD9D5426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Scheduling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2740B-9281-5744-8980-EA42336013CF}"/>
              </a:ext>
            </a:extLst>
          </p:cNvPr>
          <p:cNvSpPr txBox="1"/>
          <p:nvPr/>
        </p:nvSpPr>
        <p:spPr>
          <a:xfrm>
            <a:off x="981075" y="2071687"/>
            <a:ext cx="10229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Streams (observables) are not restricted to any particular source. The source may be simply from user-input or from across a network. Every source can be treated equally.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Multi-threading can be introduced simply by using different schedulers for observables (most </a:t>
            </a:r>
            <a:r>
              <a:rPr lang="en-US" sz="2800" dirty="0" err="1"/>
              <a:t>Rxcpp</a:t>
            </a:r>
            <a:r>
              <a:rPr lang="en-US" sz="2800" dirty="0"/>
              <a:t> observable operations have overloads which take an optional scheduler parameter).</a:t>
            </a:r>
          </a:p>
        </p:txBody>
      </p:sp>
    </p:spTree>
    <p:extLst>
      <p:ext uri="{BB962C8B-B14F-4D97-AF65-F5344CB8AC3E}">
        <p14:creationId xmlns:p14="http://schemas.microsoft.com/office/powerpoint/2010/main" val="1967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D3F-31FC-894D-8C7F-5DE9C4BC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reactive programming?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FA1E9-98D7-4046-A7BA-E13C7A05E35F}"/>
              </a:ext>
            </a:extLst>
          </p:cNvPr>
          <p:cNvSpPr txBox="1"/>
          <p:nvPr/>
        </p:nvSpPr>
        <p:spPr>
          <a:xfrm>
            <a:off x="981075" y="1571625"/>
            <a:ext cx="102298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Asynchronous data streams, which are continuous in time but emit discrete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Functional operators are applied to transform these streams (this is </a:t>
            </a:r>
            <a:r>
              <a:rPr lang="en-US" sz="2800" dirty="0" smtClean="0"/>
              <a:t>known </a:t>
            </a:r>
            <a:r>
              <a:rPr lang="en-US" sz="2800" dirty="0"/>
              <a:t>as functional reactive programming).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Streams can be merged, concatenated, forked (divided </a:t>
            </a:r>
            <a:r>
              <a:rPr lang="en-US" sz="2800" dirty="0" smtClean="0"/>
              <a:t>into </a:t>
            </a:r>
            <a:r>
              <a:rPr lang="en-US" sz="2800" dirty="0"/>
              <a:t>smaller streams).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(Almost) everything is a stream!</a:t>
            </a:r>
          </a:p>
        </p:txBody>
      </p:sp>
    </p:spTree>
    <p:extLst>
      <p:ext uri="{BB962C8B-B14F-4D97-AF65-F5344CB8AC3E}">
        <p14:creationId xmlns:p14="http://schemas.microsoft.com/office/powerpoint/2010/main" val="30859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87892-29D4-F84C-B3D3-33BB3CA6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drawbacks to a reactive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0D66C-7627-4F46-A6B0-2AAF4076B337}"/>
              </a:ext>
            </a:extLst>
          </p:cNvPr>
          <p:cNvSpPr txBox="1"/>
          <p:nvPr/>
        </p:nvSpPr>
        <p:spPr>
          <a:xfrm>
            <a:off x="838200" y="1690688"/>
            <a:ext cx="10229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intuitive; overhead associated to learning a new paradigm.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Bad habits from impure code (e.g. large, indivisible data structures) can produce poor performance if translated directly into a pure setting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Some languages do not provide sensible facilities for using higher-order functions.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3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E67D-9F33-B54C-B0A5-5FFF25F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Imperative Arithmetic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908B9-19CD-C84A-94E8-D8F9CABDD9BE}"/>
              </a:ext>
            </a:extLst>
          </p:cNvPr>
          <p:cNvSpPr/>
          <p:nvPr/>
        </p:nvSpPr>
        <p:spPr>
          <a:xfrm>
            <a:off x="2356822" y="1556872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70C0"/>
                </a:solidFill>
              </a:rPr>
              <a:t>f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:=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7484D-A4AF-9944-9529-C6AAA45C2334}"/>
              </a:ext>
            </a:extLst>
          </p:cNvPr>
          <p:cNvSpPr/>
          <p:nvPr/>
        </p:nvSpPr>
        <p:spPr>
          <a:xfrm>
            <a:off x="2356822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f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00BBB-C2B2-9B47-B452-0C5AF7B98186}"/>
              </a:ext>
            </a:extLst>
          </p:cNvPr>
          <p:cNvSpPr/>
          <p:nvPr/>
        </p:nvSpPr>
        <p:spPr>
          <a:xfrm>
            <a:off x="5997465" y="1556872"/>
            <a:ext cx="2880000" cy="214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" rtlCol="0" anchor="t" anchorCtr="0"/>
          <a:lstStyle/>
          <a:p>
            <a:pPr algn="just"/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:=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1.2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:= </a:t>
            </a:r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chemeClr val="tx1"/>
                </a:solidFill>
              </a:rPr>
              <a:t> &gt;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t0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6B9F0-E860-574B-B226-10EFCA43CB05}"/>
              </a:ext>
            </a:extLst>
          </p:cNvPr>
          <p:cNvSpPr/>
          <p:nvPr/>
        </p:nvSpPr>
        <p:spPr>
          <a:xfrm>
            <a:off x="5997464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=</a:t>
            </a:r>
            <a:r>
              <a:rPr lang="en-US" sz="3200" dirty="0">
                <a:solidFill>
                  <a:srgbClr val="00B050"/>
                </a:solidFill>
              </a:rPr>
              <a:t> ?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96DF-0674-4740-9D32-C7591D92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a reactive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6BF7-0FF1-4D4B-8207-F24AFD87DBB1}"/>
              </a:ext>
            </a:extLst>
          </p:cNvPr>
          <p:cNvSpPr txBox="1"/>
          <p:nvPr/>
        </p:nvSpPr>
        <p:spPr>
          <a:xfrm>
            <a:off x="838200" y="1690688"/>
            <a:ext cx="10229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Modular code, with loose coupling between functions and routines used for transforming reactive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Promotes the use of small, </a:t>
            </a:r>
            <a:r>
              <a:rPr lang="en-US" sz="2800" dirty="0" err="1"/>
              <a:t>composable</a:t>
            </a:r>
            <a:r>
              <a:rPr lang="en-US" sz="2800" dirty="0"/>
              <a:t> components.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Organized approach to handling asynchronous propagation of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State is pushed out to the boundary of the problem domain.</a:t>
            </a:r>
          </a:p>
        </p:txBody>
      </p:sp>
    </p:spTree>
    <p:extLst>
      <p:ext uri="{BB962C8B-B14F-4D97-AF65-F5344CB8AC3E}">
        <p14:creationId xmlns:p14="http://schemas.microsoft.com/office/powerpoint/2010/main" val="34671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C62B-BAF7-CB49-B741-07827E64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38" y="2393950"/>
            <a:ext cx="6477000" cy="1706563"/>
          </a:xfrm>
        </p:spPr>
        <p:txBody>
          <a:bodyPr>
            <a:noAutofit/>
          </a:bodyPr>
          <a:lstStyle/>
          <a:p>
            <a:r>
              <a:rPr lang="en-US" sz="4800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6084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973-F536-D642-B52A-EE8758CF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3C13-A87D-874A-BD2D-F21CC333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73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RxCpp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github.com/ReactiveX/RxCpp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reactive programming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gist.github.com/staltz/868e7e9bc2a7b8c1f754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Introduction to functional reactive </a:t>
            </a:r>
            <a:r>
              <a:rPr lang="en-US" dirty="0"/>
              <a:t>programming: </a:t>
            </a:r>
            <a:r>
              <a:rPr lang="en-US" dirty="0">
                <a:hlinkClick r:id="rId4"/>
              </a:rPr>
              <a:t>https://blog.danlew.net/2017/07/27/an-introduction-to-functional-reactive-programming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Talk on FRP in C++: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www.youtube.com/watch?v=a2MmURgc6cU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E67D-9F33-B54C-B0A5-5FFF25F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Imperative Arithmetic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908B9-19CD-C84A-94E8-D8F9CABDD9BE}"/>
              </a:ext>
            </a:extLst>
          </p:cNvPr>
          <p:cNvSpPr/>
          <p:nvPr/>
        </p:nvSpPr>
        <p:spPr>
          <a:xfrm>
            <a:off x="2356822" y="1556872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70C0"/>
                </a:solidFill>
              </a:rPr>
              <a:t>f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:=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7484D-A4AF-9944-9529-C6AAA45C2334}"/>
              </a:ext>
            </a:extLst>
          </p:cNvPr>
          <p:cNvSpPr/>
          <p:nvPr/>
        </p:nvSpPr>
        <p:spPr>
          <a:xfrm>
            <a:off x="2356822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f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00BBB-C2B2-9B47-B452-0C5AF7B98186}"/>
              </a:ext>
            </a:extLst>
          </p:cNvPr>
          <p:cNvSpPr/>
          <p:nvPr/>
        </p:nvSpPr>
        <p:spPr>
          <a:xfrm>
            <a:off x="5997465" y="1556872"/>
            <a:ext cx="2880000" cy="214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" rtlCol="0" anchor="t" anchorCtr="0"/>
          <a:lstStyle/>
          <a:p>
            <a:pPr algn="just"/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:=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1.2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:= </a:t>
            </a:r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chemeClr val="tx1"/>
                </a:solidFill>
              </a:rPr>
              <a:t> &gt;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t0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6B9F0-E860-574B-B226-10EFCA43CB05}"/>
              </a:ext>
            </a:extLst>
          </p:cNvPr>
          <p:cNvSpPr/>
          <p:nvPr/>
        </p:nvSpPr>
        <p:spPr>
          <a:xfrm>
            <a:off x="5997464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=</a:t>
            </a:r>
            <a:r>
              <a:rPr lang="en-US" sz="3200" dirty="0">
                <a:solidFill>
                  <a:srgbClr val="00B050"/>
                </a:solidFill>
              </a:rPr>
              <a:t> true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83814C-22CC-B449-B669-0225464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Reactive Arithmetic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CAC89-9A8E-3040-81AF-D1BAC6924886}"/>
              </a:ext>
            </a:extLst>
          </p:cNvPr>
          <p:cNvSpPr/>
          <p:nvPr/>
        </p:nvSpPr>
        <p:spPr>
          <a:xfrm>
            <a:off x="2356822" y="1556872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70C0"/>
                </a:solidFill>
              </a:rPr>
              <a:t>f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:=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4DAC9-3427-544A-A1AA-D664CD1CFB8E}"/>
              </a:ext>
            </a:extLst>
          </p:cNvPr>
          <p:cNvSpPr/>
          <p:nvPr/>
        </p:nvSpPr>
        <p:spPr>
          <a:xfrm>
            <a:off x="2356822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00B050"/>
                </a:solidFill>
              </a:rPr>
              <a:t> ?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DAFE4-EA05-7E47-B20F-2B86F61D43F0}"/>
              </a:ext>
            </a:extLst>
          </p:cNvPr>
          <p:cNvSpPr/>
          <p:nvPr/>
        </p:nvSpPr>
        <p:spPr>
          <a:xfrm>
            <a:off x="5997465" y="1556872"/>
            <a:ext cx="2880000" cy="214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" rtlCol="0" anchor="t" anchorCtr="0"/>
          <a:lstStyle/>
          <a:p>
            <a:pPr algn="just"/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:=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1.2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:= </a:t>
            </a:r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chemeClr val="tx1"/>
                </a:solidFill>
              </a:rPr>
              <a:t> &gt;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t0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56C99-99DD-614A-830E-2CCA57D12BFA}"/>
              </a:ext>
            </a:extLst>
          </p:cNvPr>
          <p:cNvSpPr/>
          <p:nvPr/>
        </p:nvSpPr>
        <p:spPr>
          <a:xfrm>
            <a:off x="5997464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=</a:t>
            </a:r>
            <a:r>
              <a:rPr lang="en-US" sz="3200" dirty="0">
                <a:solidFill>
                  <a:srgbClr val="00B050"/>
                </a:solidFill>
              </a:rPr>
              <a:t> ?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83814C-22CC-B449-B669-0225464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Reactive Arithmetic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CAC89-9A8E-3040-81AF-D1BAC6924886}"/>
              </a:ext>
            </a:extLst>
          </p:cNvPr>
          <p:cNvSpPr/>
          <p:nvPr/>
        </p:nvSpPr>
        <p:spPr>
          <a:xfrm>
            <a:off x="2356822" y="1556872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70C0"/>
                </a:solidFill>
              </a:rPr>
              <a:t>f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:=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4DAC9-3427-544A-A1AA-D664CD1CFB8E}"/>
              </a:ext>
            </a:extLst>
          </p:cNvPr>
          <p:cNvSpPr/>
          <p:nvPr/>
        </p:nvSpPr>
        <p:spPr>
          <a:xfrm>
            <a:off x="2356822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00B050"/>
                </a:solidFill>
              </a:rPr>
              <a:t> 7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DAFE4-EA05-7E47-B20F-2B86F61D43F0}"/>
              </a:ext>
            </a:extLst>
          </p:cNvPr>
          <p:cNvSpPr/>
          <p:nvPr/>
        </p:nvSpPr>
        <p:spPr>
          <a:xfrm>
            <a:off x="5997465" y="1556872"/>
            <a:ext cx="2880000" cy="214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" rtlCol="0" anchor="t" anchorCtr="0"/>
          <a:lstStyle/>
          <a:p>
            <a:pPr algn="just"/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:=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1.2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:= </a:t>
            </a:r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chemeClr val="tx1"/>
                </a:solidFill>
              </a:rPr>
              <a:t> &gt;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t0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56C99-99DD-614A-830E-2CCA57D12BFA}"/>
              </a:ext>
            </a:extLst>
          </p:cNvPr>
          <p:cNvSpPr/>
          <p:nvPr/>
        </p:nvSpPr>
        <p:spPr>
          <a:xfrm>
            <a:off x="5997464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=</a:t>
            </a:r>
            <a:r>
              <a:rPr lang="en-US" sz="3200" dirty="0">
                <a:solidFill>
                  <a:srgbClr val="00B050"/>
                </a:solidFill>
              </a:rPr>
              <a:t> ?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83814C-22CC-B449-B669-0225464D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Reactive Arithmetic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CAC89-9A8E-3040-81AF-D1BAC6924886}"/>
              </a:ext>
            </a:extLst>
          </p:cNvPr>
          <p:cNvSpPr/>
          <p:nvPr/>
        </p:nvSpPr>
        <p:spPr>
          <a:xfrm>
            <a:off x="2356822" y="1556872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70C0"/>
                </a:solidFill>
              </a:rPr>
              <a:t>f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B050"/>
                </a:solidFill>
              </a:rPr>
              <a:t>10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chemeClr val="tx1"/>
                </a:solidFill>
              </a:rPr>
              <a:t> :=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7030A0"/>
                </a:solidFill>
              </a:rPr>
              <a:t>y</a:t>
            </a:r>
            <a:r>
              <a:rPr lang="en-US" sz="3200" dirty="0">
                <a:solidFill>
                  <a:schemeClr val="tx1"/>
                </a:solidFill>
              </a:rPr>
              <a:t>  = </a:t>
            </a:r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4DAC9-3427-544A-A1AA-D664CD1CFB8E}"/>
              </a:ext>
            </a:extLst>
          </p:cNvPr>
          <p:cNvSpPr/>
          <p:nvPr/>
        </p:nvSpPr>
        <p:spPr>
          <a:xfrm>
            <a:off x="2356822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00B050"/>
                </a:solidFill>
              </a:rPr>
              <a:t> 7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DAFE4-EA05-7E47-B20F-2B86F61D43F0}"/>
              </a:ext>
            </a:extLst>
          </p:cNvPr>
          <p:cNvSpPr/>
          <p:nvPr/>
        </p:nvSpPr>
        <p:spPr>
          <a:xfrm>
            <a:off x="5997465" y="1556872"/>
            <a:ext cx="2880000" cy="2141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" rtlCol="0" anchor="t" anchorCtr="0"/>
          <a:lstStyle/>
          <a:p>
            <a:pPr algn="just"/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:=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1.2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 := </a:t>
            </a:r>
            <a:r>
              <a:rPr lang="en-US" sz="3200" dirty="0">
                <a:solidFill>
                  <a:srgbClr val="7030A0"/>
                </a:solidFill>
              </a:rPr>
              <a:t>t1</a:t>
            </a:r>
            <a:r>
              <a:rPr lang="en-US" sz="3200" dirty="0">
                <a:solidFill>
                  <a:schemeClr val="tx1"/>
                </a:solidFill>
              </a:rPr>
              <a:t> &gt; </a:t>
            </a:r>
            <a:r>
              <a:rPr lang="en-US" sz="3200" dirty="0">
                <a:solidFill>
                  <a:srgbClr val="7030A0"/>
                </a:solidFill>
              </a:rPr>
              <a:t>t0</a:t>
            </a:r>
          </a:p>
          <a:p>
            <a:pPr algn="just"/>
            <a:r>
              <a:rPr lang="en-US" sz="3200" dirty="0">
                <a:solidFill>
                  <a:srgbClr val="7030A0"/>
                </a:solidFill>
              </a:rPr>
              <a:t>t0 </a:t>
            </a:r>
            <a:r>
              <a:rPr lang="en-US" sz="3200" dirty="0">
                <a:solidFill>
                  <a:schemeClr val="tx1"/>
                </a:solidFill>
              </a:rPr>
              <a:t>=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56C99-99DD-614A-830E-2CCA57D12BFA}"/>
              </a:ext>
            </a:extLst>
          </p:cNvPr>
          <p:cNvSpPr/>
          <p:nvPr/>
        </p:nvSpPr>
        <p:spPr>
          <a:xfrm>
            <a:off x="5997464" y="4140240"/>
            <a:ext cx="2880000" cy="2141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</a:t>
            </a:r>
            <a:r>
              <a:rPr lang="en-US" sz="3200" dirty="0">
                <a:solidFill>
                  <a:schemeClr val="tx1"/>
                </a:solidFill>
              </a:rPr>
              <a:t> =</a:t>
            </a:r>
            <a:r>
              <a:rPr lang="en-US" sz="3200" dirty="0">
                <a:solidFill>
                  <a:srgbClr val="00B050"/>
                </a:solidFill>
              </a:rPr>
              <a:t> true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DA3C-A081-0C44-90F9-E1391BFF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263DE4-A19F-F94D-8AA9-547F9BE903A3}"/>
              </a:ext>
            </a:extLst>
          </p:cNvPr>
          <p:cNvCxnSpPr/>
          <p:nvPr/>
        </p:nvCxnSpPr>
        <p:spPr>
          <a:xfrm>
            <a:off x="1359327" y="3698972"/>
            <a:ext cx="902566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AABF298-ADE5-AF41-B152-23E69F8A33EB}"/>
              </a:ext>
            </a:extLst>
          </p:cNvPr>
          <p:cNvSpPr/>
          <p:nvPr/>
        </p:nvSpPr>
        <p:spPr>
          <a:xfrm>
            <a:off x="1800213" y="3248972"/>
            <a:ext cx="900000" cy="900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88E9A2-9629-5148-AC81-940F7B16831C}"/>
              </a:ext>
            </a:extLst>
          </p:cNvPr>
          <p:cNvSpPr/>
          <p:nvPr/>
        </p:nvSpPr>
        <p:spPr>
          <a:xfrm>
            <a:off x="3541159" y="3248972"/>
            <a:ext cx="900000" cy="90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CBFD87-40E9-5043-81D2-7315129FBE1B}"/>
              </a:ext>
            </a:extLst>
          </p:cNvPr>
          <p:cNvSpPr/>
          <p:nvPr/>
        </p:nvSpPr>
        <p:spPr>
          <a:xfrm>
            <a:off x="4486372" y="3248972"/>
            <a:ext cx="900000" cy="90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78333E-9D0D-FA4C-8B11-AA2B06E205BA}"/>
              </a:ext>
            </a:extLst>
          </p:cNvPr>
          <p:cNvSpPr/>
          <p:nvPr/>
        </p:nvSpPr>
        <p:spPr>
          <a:xfrm>
            <a:off x="7739062" y="3248972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61B9A647-686B-C640-94E0-0FCF023A4202}"/>
              </a:ext>
            </a:extLst>
          </p:cNvPr>
          <p:cNvSpPr/>
          <p:nvPr/>
        </p:nvSpPr>
        <p:spPr>
          <a:xfrm>
            <a:off x="9160993" y="3086972"/>
            <a:ext cx="1224000" cy="1224000"/>
          </a:xfrm>
          <a:prstGeom prst="mathMultiply">
            <a:avLst>
              <a:gd name="adj1" fmla="val 14181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67D3-C823-594C-9868-16A030FE3243}"/>
              </a:ext>
            </a:extLst>
          </p:cNvPr>
          <p:cNvSpPr txBox="1"/>
          <p:nvPr/>
        </p:nvSpPr>
        <p:spPr>
          <a:xfrm>
            <a:off x="5281702" y="4603716"/>
            <a:ext cx="118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7E709-EDAB-904D-960A-CB6B75AA367A}"/>
              </a:ext>
            </a:extLst>
          </p:cNvPr>
          <p:cNvSpPr txBox="1"/>
          <p:nvPr/>
        </p:nvSpPr>
        <p:spPr>
          <a:xfrm>
            <a:off x="3356207" y="1786745"/>
            <a:ext cx="503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Everything is a stream!</a:t>
            </a:r>
          </a:p>
        </p:txBody>
      </p:sp>
    </p:spTree>
    <p:extLst>
      <p:ext uri="{BB962C8B-B14F-4D97-AF65-F5344CB8AC3E}">
        <p14:creationId xmlns:p14="http://schemas.microsoft.com/office/powerpoint/2010/main" val="2081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0CC1-4223-7F48-96EA-470AE54C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in time and space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13B71-F57E-1D40-9BD7-0A7794A7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49346"/>
              </p:ext>
            </p:extLst>
          </p:nvPr>
        </p:nvGraphicFramePr>
        <p:xfrm>
          <a:off x="2957524" y="2343144"/>
          <a:ext cx="8001000" cy="3929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102978456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550421420"/>
                    </a:ext>
                  </a:extLst>
                </a:gridCol>
              </a:tblGrid>
              <a:tr h="200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99262"/>
                  </a:ext>
                </a:extLst>
              </a:tr>
              <a:tr h="1921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118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1C6312-55D8-BC42-8A1A-700979D0877A}"/>
              </a:ext>
            </a:extLst>
          </p:cNvPr>
          <p:cNvSpPr txBox="1"/>
          <p:nvPr/>
        </p:nvSpPr>
        <p:spPr>
          <a:xfrm>
            <a:off x="557217" y="3100382"/>
            <a:ext cx="2343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Synchronous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4F96C-B328-6849-9C4A-E95E8236713A}"/>
              </a:ext>
            </a:extLst>
          </p:cNvPr>
          <p:cNvSpPr txBox="1"/>
          <p:nvPr/>
        </p:nvSpPr>
        <p:spPr>
          <a:xfrm>
            <a:off x="342910" y="4890425"/>
            <a:ext cx="2614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Asynchronous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E4E3-AEF9-2A49-A048-15EB3C48BCCF}"/>
              </a:ext>
            </a:extLst>
          </p:cNvPr>
          <p:cNvSpPr txBox="1"/>
          <p:nvPr/>
        </p:nvSpPr>
        <p:spPr>
          <a:xfrm>
            <a:off x="4281495" y="1730121"/>
            <a:ext cx="124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Single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9E8E8-1826-D344-A99B-CA508EA41C7D}"/>
              </a:ext>
            </a:extLst>
          </p:cNvPr>
          <p:cNvSpPr txBox="1"/>
          <p:nvPr/>
        </p:nvSpPr>
        <p:spPr>
          <a:xfrm>
            <a:off x="8077203" y="1731133"/>
            <a:ext cx="162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Multiple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70A2E-AE42-D646-9069-7E969BDCAC3C}"/>
              </a:ext>
            </a:extLst>
          </p:cNvPr>
          <p:cNvSpPr txBox="1"/>
          <p:nvPr/>
        </p:nvSpPr>
        <p:spPr>
          <a:xfrm>
            <a:off x="4691069" y="2944260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C5381-949B-534C-95D4-D74D12A3A93F}"/>
              </a:ext>
            </a:extLst>
          </p:cNvPr>
          <p:cNvSpPr txBox="1"/>
          <p:nvPr/>
        </p:nvSpPr>
        <p:spPr>
          <a:xfrm>
            <a:off x="3821913" y="4828869"/>
            <a:ext cx="2309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future&lt;T&gt;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729D-6B8F-9F4D-A407-1EBAC173F4A4}"/>
              </a:ext>
            </a:extLst>
          </p:cNvPr>
          <p:cNvSpPr txBox="1"/>
          <p:nvPr/>
        </p:nvSpPr>
        <p:spPr>
          <a:xfrm>
            <a:off x="7324731" y="4828869"/>
            <a:ext cx="3328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observable&lt;T&gt;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A4961-5727-C641-8D44-66EA82655BF8}"/>
              </a:ext>
            </a:extLst>
          </p:cNvPr>
          <p:cNvSpPr txBox="1"/>
          <p:nvPr/>
        </p:nvSpPr>
        <p:spPr>
          <a:xfrm>
            <a:off x="7871227" y="2944260"/>
            <a:ext cx="2293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vector&lt;T&gt;</a:t>
            </a:r>
          </a:p>
        </p:txBody>
      </p:sp>
    </p:spTree>
    <p:extLst>
      <p:ext uri="{BB962C8B-B14F-4D97-AF65-F5344CB8AC3E}">
        <p14:creationId xmlns:p14="http://schemas.microsoft.com/office/powerpoint/2010/main" val="8090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888</Words>
  <Application>Microsoft Office PowerPoint</Application>
  <PresentationFormat>Widescreen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Reactive Programming </vt:lpstr>
      <vt:lpstr>Imperative Arithmetic</vt:lpstr>
      <vt:lpstr>Imperative Arithmetic</vt:lpstr>
      <vt:lpstr>Imperative Arithmetic</vt:lpstr>
      <vt:lpstr>Reactive Arithmetic</vt:lpstr>
      <vt:lpstr>Reactive Arithmetic</vt:lpstr>
      <vt:lpstr>Reactive Arithmetic</vt:lpstr>
      <vt:lpstr>Data Streams</vt:lpstr>
      <vt:lpstr>Return types in time and space</vt:lpstr>
      <vt:lpstr>Observable Pattern</vt:lpstr>
      <vt:lpstr>Proactive vs Reactive</vt:lpstr>
      <vt:lpstr>Enemy of the state</vt:lpstr>
      <vt:lpstr>Enemy of the state</vt:lpstr>
      <vt:lpstr>Enemy of the state</vt:lpstr>
      <vt:lpstr>Enemy of the state</vt:lpstr>
      <vt:lpstr>Enemy of the state</vt:lpstr>
      <vt:lpstr>Higher-order functions</vt:lpstr>
      <vt:lpstr>Stream Transformation</vt:lpstr>
      <vt:lpstr>Stream Composition - Concatenation</vt:lpstr>
      <vt:lpstr>Stream Composition – Merging/Interleaving</vt:lpstr>
      <vt:lpstr>Rxcpp – Reactive extensions for C++</vt:lpstr>
      <vt:lpstr>An introduction to RxCpp</vt:lpstr>
      <vt:lpstr>flat_map</vt:lpstr>
      <vt:lpstr>concat_map</vt:lpstr>
      <vt:lpstr>zip</vt:lpstr>
      <vt:lpstr>reduce</vt:lpstr>
      <vt:lpstr>Sources and Scheduling</vt:lpstr>
      <vt:lpstr>What is reactive programming?</vt:lpstr>
      <vt:lpstr>The drawbacks to a reactive approach</vt:lpstr>
      <vt:lpstr>The benefits of a reactive approach</vt:lpstr>
      <vt:lpstr>Questions and Discussion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</dc:title>
  <dc:creator>Microsoft Office User</dc:creator>
  <cp:lastModifiedBy>Hewer, Brandon (STFC,RAL,ISIS)</cp:lastModifiedBy>
  <cp:revision>232</cp:revision>
  <dcterms:created xsi:type="dcterms:W3CDTF">2018-07-19T19:53:59Z</dcterms:created>
  <dcterms:modified xsi:type="dcterms:W3CDTF">2018-07-20T12:32:15Z</dcterms:modified>
</cp:coreProperties>
</file>