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1" r:id="rId20"/>
    <p:sldId id="286" r:id="rId21"/>
    <p:sldId id="275" r:id="rId22"/>
    <p:sldId id="276" r:id="rId23"/>
    <p:sldId id="277" r:id="rId24"/>
    <p:sldId id="282" r:id="rId25"/>
    <p:sldId id="281" r:id="rId26"/>
    <p:sldId id="278" r:id="rId27"/>
    <p:sldId id="279" r:id="rId28"/>
    <p:sldId id="280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257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187E9-8959-446E-AFD0-F4FB2F4B3FFF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6A9D8-0071-4B8A-A595-DB1FEAB42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5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36BF-F255-43EC-B051-01D10A1867A6}" type="datetime1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114C-9443-4E33-9108-FEA16BB6FABE}" type="datetime1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DA12-DDE7-4BE7-9375-5CBD64CB2C40}" type="datetime1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83F4-F715-456C-B159-EB0A125F8DF4}" type="datetime1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13D2-8C0C-4C9F-9E06-15674E722D95}" type="datetime1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BDF7-2636-4FE1-A448-ABD20A7F9615}" type="datetime1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8E8D-48F3-4DB3-B630-1C7AD1D54059}" type="datetime1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3B91-40BF-4A3A-96EB-71F9E3C6FD64}" type="datetime1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A48-F4CF-489A-9617-578B55A3C318}" type="datetime1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551C-AB41-42C9-A414-DD00D0F1C020}" type="datetime1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2C076FC-6B88-4ADD-B40B-7386DF5722DC}" type="datetime1">
              <a:rPr lang="en-US" smtClean="0"/>
              <a:t>5/19/2017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07A9D81E-F60F-47B6-AA89-958EE1F4224C}" type="datetime1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EFE20656-886E-664B-9F13-50A7990057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 Magic Algorithms – Bayesian Inference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Lim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ransition advTm="154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1200354" y="3148505"/>
            <a:ext cx="1287336" cy="2731023"/>
            <a:chOff x="1200354" y="3148505"/>
            <a:chExt cx="1287336" cy="2731023"/>
          </a:xfrm>
        </p:grpSpPr>
        <p:sp>
          <p:nvSpPr>
            <p:cNvPr id="4" name="Rectangle 3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827216" y="3148505"/>
            <a:ext cx="1287336" cy="2731023"/>
            <a:chOff x="3827216" y="3148505"/>
            <a:chExt cx="1287336" cy="2731023"/>
          </a:xfrm>
        </p:grpSpPr>
        <p:sp>
          <p:nvSpPr>
            <p:cNvPr id="13" name="Rectangle 12"/>
            <p:cNvSpPr/>
            <p:nvPr/>
          </p:nvSpPr>
          <p:spPr>
            <a:xfrm>
              <a:off x="3827216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4848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3369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5453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53734" y="3148505"/>
            <a:ext cx="1577141" cy="2731023"/>
            <a:chOff x="5753734" y="3148505"/>
            <a:chExt cx="1577141" cy="2731023"/>
          </a:xfrm>
        </p:grpSpPr>
        <p:sp>
          <p:nvSpPr>
            <p:cNvPr id="18" name="Rectangle 17"/>
            <p:cNvSpPr/>
            <p:nvPr/>
          </p:nvSpPr>
          <p:spPr>
            <a:xfrm>
              <a:off x="6043539" y="3148505"/>
              <a:ext cx="1287336" cy="27310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66870" y="3148505"/>
              <a:ext cx="258138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53734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39" y="2274036"/>
            <a:ext cx="2070100" cy="5969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advTm="954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244" y="1899386"/>
            <a:ext cx="2070100" cy="596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91" y="1899386"/>
            <a:ext cx="2184400" cy="673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99386"/>
            <a:ext cx="2070100" cy="673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086100"/>
            <a:ext cx="4419600" cy="685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778250"/>
            <a:ext cx="5892800" cy="6985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388425" y="4903356"/>
            <a:ext cx="575444" cy="1165468"/>
            <a:chOff x="5753734" y="3148505"/>
            <a:chExt cx="1577141" cy="2731023"/>
          </a:xfrm>
        </p:grpSpPr>
        <p:sp>
          <p:nvSpPr>
            <p:cNvPr id="49" name="Rectangle 48"/>
            <p:cNvSpPr/>
            <p:nvPr/>
          </p:nvSpPr>
          <p:spPr>
            <a:xfrm>
              <a:off x="6043539" y="3148505"/>
              <a:ext cx="1287336" cy="27310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66870" y="3148505"/>
              <a:ext cx="258138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53734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9"/>
          <p:cNvGrpSpPr/>
          <p:nvPr/>
        </p:nvGrpSpPr>
        <p:grpSpPr>
          <a:xfrm>
            <a:off x="1647132" y="4964598"/>
            <a:ext cx="575444" cy="1172199"/>
            <a:chOff x="1200354" y="3148505"/>
            <a:chExt cx="1287336" cy="2731023"/>
          </a:xfrm>
        </p:grpSpPr>
        <p:sp>
          <p:nvSpPr>
            <p:cNvPr id="63" name="Rectangle 62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>
            <a:off x="4118786" y="4880685"/>
            <a:ext cx="575444" cy="1172199"/>
            <a:chOff x="1200354" y="3148505"/>
            <a:chExt cx="1287336" cy="2731023"/>
          </a:xfrm>
        </p:grpSpPr>
        <p:sp>
          <p:nvSpPr>
            <p:cNvPr id="68" name="Rectangle 67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47132" y="4903356"/>
            <a:ext cx="3612260" cy="1233442"/>
            <a:chOff x="1647132" y="4903356"/>
            <a:chExt cx="3612260" cy="1233442"/>
          </a:xfrm>
        </p:grpSpPr>
        <p:grpSp>
          <p:nvGrpSpPr>
            <p:cNvPr id="52" name="Group 51"/>
            <p:cNvGrpSpPr/>
            <p:nvPr/>
          </p:nvGrpSpPr>
          <p:grpSpPr>
            <a:xfrm>
              <a:off x="4013046" y="4903356"/>
              <a:ext cx="575444" cy="1165468"/>
              <a:chOff x="5753734" y="3148505"/>
              <a:chExt cx="1577141" cy="27310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43539" y="3148505"/>
                <a:ext cx="1287336" cy="27310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66870" y="3148505"/>
                <a:ext cx="258138" cy="2731023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53734" y="4435739"/>
                <a:ext cx="313136" cy="27832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1484" y="5045347"/>
              <a:ext cx="1037908" cy="1052224"/>
            </a:xfrm>
            <a:prstGeom prst="rect">
              <a:avLst/>
            </a:prstGeom>
          </p:spPr>
        </p:pic>
        <p:grpSp>
          <p:nvGrpSpPr>
            <p:cNvPr id="57" name="Group 56"/>
            <p:cNvGrpSpPr/>
            <p:nvPr/>
          </p:nvGrpSpPr>
          <p:grpSpPr>
            <a:xfrm>
              <a:off x="1647132" y="4971330"/>
              <a:ext cx="575444" cy="1165468"/>
              <a:chOff x="5753734" y="3148505"/>
              <a:chExt cx="1577141" cy="273102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43539" y="3148505"/>
                <a:ext cx="1287336" cy="273102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66870" y="3148505"/>
                <a:ext cx="258138" cy="2731023"/>
              </a:xfrm>
              <a:prstGeom prst="rect">
                <a:avLst/>
              </a:prstGeom>
              <a:solidFill>
                <a:srgbClr val="99663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53734" y="4435739"/>
                <a:ext cx="313136" cy="27832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089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Lennard</a:t>
            </a:r>
            <a:r>
              <a:rPr lang="en-US" dirty="0" smtClean="0"/>
              <a:t> Jones potential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calculate the lattice constant and bulk modulus. </a:t>
            </a:r>
          </a:p>
          <a:p>
            <a:endParaRPr lang="en-US" dirty="0" smtClean="0"/>
          </a:p>
          <a:p>
            <a:r>
              <a:rPr lang="en-US" dirty="0" smtClean="0"/>
              <a:t>Can measure the lattice constant and bulk modulus of a material.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29" y="2654300"/>
            <a:ext cx="2641600" cy="774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advTm="5774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walker contains a compete set of parameters (</a:t>
            </a:r>
            <a:r>
              <a:rPr lang="en-US" dirty="0" err="1" smtClean="0"/>
              <a:t>ε</a:t>
            </a:r>
            <a:r>
              <a:rPr lang="en-US" dirty="0" smtClean="0"/>
              <a:t>, </a:t>
            </a:r>
            <a:r>
              <a:rPr lang="en-US" dirty="0" err="1" smtClean="0"/>
              <a:t>σ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Has a single probability given all of the data.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advTm="4709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Walkers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9019" t="28322" r="15742" b="26923"/>
          <a:stretch/>
        </p:blipFill>
        <p:spPr bwMode="auto">
          <a:xfrm>
            <a:off x="795782" y="1801177"/>
            <a:ext cx="6592570" cy="4502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8784" y="6272266"/>
            <a:ext cx="7022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https://journals.aps.org/rmp/pdf/10.1103/RevModPhys.83.943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advTm="3979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determine where to move each walker to?</a:t>
            </a:r>
          </a:p>
          <a:p>
            <a:endParaRPr lang="en-US" dirty="0" smtClean="0"/>
          </a:p>
          <a:p>
            <a:r>
              <a:rPr lang="en-US" dirty="0" smtClean="0"/>
              <a:t>How do we decide if to accept or reject the move?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advTm="2125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– New </a:t>
            </a:r>
            <a:r>
              <a:rPr lang="en-US" dirty="0"/>
              <a:t>M</a:t>
            </a:r>
            <a:r>
              <a:rPr lang="en-US" dirty="0" smtClean="0"/>
              <a:t>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 Monte </a:t>
            </a:r>
            <a:r>
              <a:rPr lang="en-US" dirty="0" smtClean="0"/>
              <a:t>Carlo.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parameters are given by θ and the coupling strength by </a:t>
            </a:r>
            <a:r>
              <a:rPr lang="en-US" dirty="0" smtClean="0"/>
              <a:t>γ.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i≠j≠k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79" y="5146777"/>
            <a:ext cx="7215370" cy="10110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advTm="973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– accepting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make a probability distribution by constructing a histogram of walkers.</a:t>
            </a:r>
          </a:p>
          <a:p>
            <a:r>
              <a:rPr lang="en-US" dirty="0" smtClean="0"/>
              <a:t>There is no </a:t>
            </a:r>
            <a:r>
              <a:rPr lang="en-US" dirty="0" err="1" smtClean="0"/>
              <a:t>normalisation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446309" y="5332600"/>
            <a:ext cx="21577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5199" y="6409904"/>
            <a:ext cx="508472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9402" y="6185356"/>
            <a:ext cx="33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θ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904617" y="4253710"/>
            <a:ext cx="2000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P(θ)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2313726" y="6196048"/>
            <a:ext cx="661064" cy="204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4790" y="5570573"/>
            <a:ext cx="661064" cy="830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5854" y="4684597"/>
            <a:ext cx="661064" cy="1725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96918" y="5570573"/>
            <a:ext cx="661064" cy="8302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7982" y="6017472"/>
            <a:ext cx="661064" cy="3571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advTm="4886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– Accepting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Metropolis Hastings method: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a uniform random number is greater than the acceptance probability we reject the move.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05" y="2356923"/>
            <a:ext cx="3801520" cy="922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advTm="8563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get the probability?</a:t>
            </a:r>
          </a:p>
          <a:p>
            <a:endParaRPr lang="en-US" dirty="0" smtClean="0"/>
          </a:p>
          <a:p>
            <a:r>
              <a:rPr lang="en-US" dirty="0" smtClean="0"/>
              <a:t> Need to pick a distribution (e.g. normal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Each hypothesis has its own probability.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probability for a given </a:t>
            </a:r>
            <a:r>
              <a:rPr lang="en-US" dirty="0" smtClean="0"/>
              <a:t>hypothesis: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84" y="5500914"/>
            <a:ext cx="5496357" cy="1040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advTm="12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Black Magic?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0648" y="3444220"/>
            <a:ext cx="1948401" cy="2556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8636" y="3044134"/>
            <a:ext cx="3862008" cy="4000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0648" y="3444220"/>
            <a:ext cx="1948401" cy="465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076250" y="1648794"/>
            <a:ext cx="6130698" cy="1374318"/>
            <a:chOff x="2076250" y="1648794"/>
            <a:chExt cx="6130698" cy="1374318"/>
          </a:xfrm>
        </p:grpSpPr>
        <p:sp>
          <p:nvSpPr>
            <p:cNvPr id="9" name="TextBox 8"/>
            <p:cNvSpPr txBox="1"/>
            <p:nvPr/>
          </p:nvSpPr>
          <p:spPr>
            <a:xfrm>
              <a:off x="2076250" y="1675259"/>
              <a:ext cx="2365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Model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41033" y="1906092"/>
              <a:ext cx="2365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Data</a:t>
              </a:r>
              <a:endParaRPr lang="en-US" sz="24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301674" y="1648794"/>
              <a:ext cx="2398945" cy="1374318"/>
              <a:chOff x="3301674" y="1648794"/>
              <a:chExt cx="2398945" cy="1374318"/>
            </a:xfrm>
          </p:grpSpPr>
          <p:sp>
            <p:nvSpPr>
              <p:cNvPr id="12" name="Bent Arrow 11"/>
              <p:cNvSpPr/>
              <p:nvPr/>
            </p:nvSpPr>
            <p:spPr>
              <a:xfrm rot="4416840">
                <a:off x="3044376" y="1906092"/>
                <a:ext cx="1374318" cy="859722"/>
              </a:xfrm>
              <a:prstGeom prst="ben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Bent Arrow 12"/>
              <p:cNvSpPr/>
              <p:nvPr/>
            </p:nvSpPr>
            <p:spPr>
              <a:xfrm rot="17183160" flipH="1">
                <a:off x="4757023" y="1982017"/>
                <a:ext cx="1107688" cy="779505"/>
              </a:xfrm>
              <a:prstGeom prst="ben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775024" y="4235695"/>
            <a:ext cx="1735475" cy="1409000"/>
            <a:chOff x="3775024" y="4235695"/>
            <a:chExt cx="1735475" cy="1409000"/>
          </a:xfrm>
        </p:grpSpPr>
        <p:sp>
          <p:nvSpPr>
            <p:cNvPr id="16" name="8-Point Star 15"/>
            <p:cNvSpPr/>
            <p:nvPr/>
          </p:nvSpPr>
          <p:spPr>
            <a:xfrm>
              <a:off x="3775024" y="4235695"/>
              <a:ext cx="1735475" cy="1409000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0766" y="4574900"/>
              <a:ext cx="1252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Random Numbers</a:t>
              </a:r>
              <a:endParaRPr lang="en-US" sz="2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10334" y="1475491"/>
            <a:ext cx="1908715" cy="1568643"/>
            <a:chOff x="457200" y="3013070"/>
            <a:chExt cx="1908715" cy="1568643"/>
          </a:xfrm>
        </p:grpSpPr>
        <p:sp>
          <p:nvSpPr>
            <p:cNvPr id="22" name="Up Arrow 21"/>
            <p:cNvSpPr/>
            <p:nvPr/>
          </p:nvSpPr>
          <p:spPr>
            <a:xfrm>
              <a:off x="1000992" y="3474735"/>
              <a:ext cx="672384" cy="110697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" y="3013070"/>
              <a:ext cx="1908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Parameters 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04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multiple hypotheses in one inference.</a:t>
            </a:r>
          </a:p>
          <a:p>
            <a:endParaRPr lang="en-US" dirty="0" smtClean="0"/>
          </a:p>
          <a:p>
            <a:r>
              <a:rPr lang="en-US" dirty="0" smtClean="0"/>
              <a:t>The total probability is the product of the </a:t>
            </a:r>
            <a:r>
              <a:rPr lang="en-US" dirty="0" smtClean="0"/>
              <a:t>probabilities for each of the hypotheses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). </a:t>
            </a:r>
          </a:p>
          <a:p>
            <a:endParaRPr lang="en-US" baseline="-25000" dirty="0"/>
          </a:p>
          <a:p>
            <a:r>
              <a:rPr lang="en-US" dirty="0" smtClean="0"/>
              <a:t>If a single hypothesis is rejected then all the move is rejected. Can use this to reduce computational cost.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4170"/>
      </p:ext>
    </p:extLst>
  </p:cSld>
  <p:clrMapOvr>
    <a:masterClrMapping/>
  </p:clrMapOvr>
  <p:transition advTm="128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get good approximations to the </a:t>
            </a:r>
            <a:r>
              <a:rPr lang="en-US" dirty="0" smtClean="0"/>
              <a:t>probability distribution of the parameters.  </a:t>
            </a:r>
            <a:endParaRPr lang="en-US" dirty="0" smtClean="0"/>
          </a:p>
          <a:p>
            <a:r>
              <a:rPr lang="en-US" dirty="0" smtClean="0"/>
              <a:t>The best we can say is that the true value is in the distribution. 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V="1">
            <a:off x="446309" y="5332600"/>
            <a:ext cx="21577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5199" y="6409904"/>
            <a:ext cx="508472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19402" y="6185356"/>
            <a:ext cx="33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θ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904617" y="4253710"/>
            <a:ext cx="2000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P(θ)</a:t>
            </a:r>
            <a:endParaRPr lang="en-US" sz="2200" dirty="0"/>
          </a:p>
        </p:txBody>
      </p:sp>
      <p:sp>
        <p:nvSpPr>
          <p:cNvPr id="9" name="Freeform 8"/>
          <p:cNvSpPr/>
          <p:nvPr/>
        </p:nvSpPr>
        <p:spPr>
          <a:xfrm>
            <a:off x="2487690" y="4966288"/>
            <a:ext cx="3305322" cy="1556858"/>
          </a:xfrm>
          <a:custGeom>
            <a:avLst/>
            <a:gdLst>
              <a:gd name="connsiteX0" fmla="*/ 0 w 3305322"/>
              <a:gd name="connsiteY0" fmla="*/ 1417697 h 1556858"/>
              <a:gd name="connsiteX1" fmla="*/ 852425 w 3305322"/>
              <a:gd name="connsiteY1" fmla="*/ 1330722 h 1556858"/>
              <a:gd name="connsiteX2" fmla="*/ 1791832 w 3305322"/>
              <a:gd name="connsiteY2" fmla="*/ 60883 h 1556858"/>
              <a:gd name="connsiteX3" fmla="*/ 2400708 w 3305322"/>
              <a:gd name="connsiteY3" fmla="*/ 965425 h 1556858"/>
              <a:gd name="connsiteX4" fmla="*/ 2592068 w 3305322"/>
              <a:gd name="connsiteY4" fmla="*/ 1278536 h 1556858"/>
              <a:gd name="connsiteX5" fmla="*/ 3305322 w 3305322"/>
              <a:gd name="connsiteY5" fmla="*/ 1417697 h 155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5322" h="1556858">
                <a:moveTo>
                  <a:pt x="0" y="1417697"/>
                </a:moveTo>
                <a:cubicBezTo>
                  <a:pt x="276893" y="1487277"/>
                  <a:pt x="553786" y="1556858"/>
                  <a:pt x="852425" y="1330722"/>
                </a:cubicBezTo>
                <a:cubicBezTo>
                  <a:pt x="1151064" y="1104586"/>
                  <a:pt x="1533785" y="121766"/>
                  <a:pt x="1791832" y="60883"/>
                </a:cubicBezTo>
                <a:cubicBezTo>
                  <a:pt x="2049879" y="0"/>
                  <a:pt x="2267335" y="762483"/>
                  <a:pt x="2400708" y="965425"/>
                </a:cubicBezTo>
                <a:cubicBezTo>
                  <a:pt x="2534081" y="1168367"/>
                  <a:pt x="2441299" y="1203157"/>
                  <a:pt x="2592068" y="1278536"/>
                </a:cubicBezTo>
                <a:cubicBezTo>
                  <a:pt x="2742837" y="1353915"/>
                  <a:pt x="3305322" y="1417697"/>
                  <a:pt x="3305322" y="1417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4427711" y="6027096"/>
            <a:ext cx="712617" cy="347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0820" y="6453566"/>
            <a:ext cx="13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value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expensive part of the calculation is usually the </a:t>
            </a:r>
            <a:r>
              <a:rPr lang="en-US" dirty="0" smtClean="0"/>
              <a:t>“burn in” </a:t>
            </a:r>
            <a:r>
              <a:rPr lang="en-US" dirty="0" smtClean="0"/>
              <a:t>period. </a:t>
            </a:r>
          </a:p>
          <a:p>
            <a:endParaRPr lang="en-US" dirty="0" smtClean="0"/>
          </a:p>
          <a:p>
            <a:r>
              <a:rPr lang="en-US" dirty="0" smtClean="0"/>
              <a:t>“Burn in” </a:t>
            </a:r>
            <a:r>
              <a:rPr lang="en-US" dirty="0" smtClean="0"/>
              <a:t>is the time taken for the simulation to find a good approximation to the probability distribution.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parallel tempering to speed up simulations.</a:t>
            </a:r>
          </a:p>
          <a:p>
            <a:endParaRPr lang="en-US" dirty="0" smtClean="0"/>
          </a:p>
          <a:p>
            <a:r>
              <a:rPr lang="en-US" dirty="0" smtClean="0"/>
              <a:t>Can use PBC to limit the search domain. </a:t>
            </a:r>
          </a:p>
          <a:p>
            <a:endParaRPr lang="en-US" dirty="0" smtClean="0"/>
          </a:p>
          <a:p>
            <a:r>
              <a:rPr lang="en-US" dirty="0" smtClean="0"/>
              <a:t>There is a lot of research into reducing the </a:t>
            </a:r>
            <a:r>
              <a:rPr lang="en-US" dirty="0" smtClean="0"/>
              <a:t>“burn in” </a:t>
            </a:r>
            <a:r>
              <a:rPr lang="en-US" dirty="0" smtClean="0"/>
              <a:t>period.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also use Bayesian inference to test if a fit is over/under parametrized. </a:t>
            </a:r>
          </a:p>
          <a:p>
            <a:endParaRPr lang="en-GB" dirty="0"/>
          </a:p>
          <a:p>
            <a:r>
              <a:rPr lang="en-GB" dirty="0" smtClean="0"/>
              <a:t>Can be used for image reconstruction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Calculating parameters for complex models.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Some algorithms only find the peak of distribution (e.g. </a:t>
            </a:r>
            <a:r>
              <a:rPr lang="en-GB" dirty="0" err="1" smtClean="0"/>
              <a:t>MaxEnt</a:t>
            </a:r>
            <a:r>
              <a:rPr lang="en-GB" dirty="0" smtClean="0"/>
              <a:t>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inference can be used to get probability distributions for parameters of a model. </a:t>
            </a:r>
          </a:p>
          <a:p>
            <a:endParaRPr lang="en-US" dirty="0" smtClean="0"/>
          </a:p>
          <a:p>
            <a:r>
              <a:rPr lang="en-US" dirty="0" smtClean="0"/>
              <a:t>Given some data and a suitable model. </a:t>
            </a:r>
          </a:p>
          <a:p>
            <a:endParaRPr lang="en-US" dirty="0" smtClean="0"/>
          </a:p>
          <a:p>
            <a:r>
              <a:rPr lang="en-US" dirty="0" smtClean="0"/>
              <a:t>Requires a large number of walkers.</a:t>
            </a:r>
          </a:p>
          <a:p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take a </a:t>
            </a:r>
            <a:r>
              <a:rPr lang="en-US" dirty="0" smtClean="0"/>
              <a:t>long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 for listening.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Tempering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multiple </a:t>
            </a:r>
            <a:r>
              <a:rPr lang="en-US" dirty="0" smtClean="0"/>
              <a:t>inverse temperatures (</a:t>
            </a:r>
            <a:r>
              <a:rPr lang="el-GR" dirty="0" smtClean="0"/>
              <a:t>β</a:t>
            </a:r>
            <a:r>
              <a:rPr lang="en-GB" dirty="0" smtClean="0"/>
              <a:t>) </a:t>
            </a:r>
            <a:r>
              <a:rPr lang="en-US" dirty="0" smtClean="0"/>
              <a:t>between </a:t>
            </a:r>
            <a:r>
              <a:rPr lang="en-US" dirty="0" smtClean="0"/>
              <a:t>0 and 1</a:t>
            </a:r>
            <a:r>
              <a:rPr lang="en-US" dirty="0" smtClean="0"/>
              <a:t>. The probability is altered according to p</a:t>
            </a:r>
            <a:r>
              <a:rPr lang="el-GR" baseline="30000" dirty="0" smtClean="0"/>
              <a:t>β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the same number of walkers at each temperature. </a:t>
            </a:r>
          </a:p>
          <a:p>
            <a:endParaRPr lang="en-US" dirty="0" smtClean="0"/>
          </a:p>
          <a:p>
            <a:r>
              <a:rPr lang="en-US" dirty="0" smtClean="0"/>
              <a:t>Periodically allow swaps between neighboring temperatures. </a:t>
            </a:r>
          </a:p>
          <a:p>
            <a:endParaRPr lang="en-US" dirty="0" smtClean="0"/>
          </a:p>
          <a:p>
            <a:r>
              <a:rPr lang="en-US" dirty="0" smtClean="0"/>
              <a:t>Can update beta values based on number of swaps.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PBC normally require several conditions to be </a:t>
            </a:r>
            <a:r>
              <a:rPr lang="en-US" dirty="0" smtClean="0"/>
              <a:t>met, such as continuous forces across the boundary.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algorithm the evolution only states start and end points. </a:t>
            </a:r>
          </a:p>
          <a:p>
            <a:endParaRPr lang="en-US" dirty="0" smtClean="0"/>
          </a:p>
          <a:p>
            <a:r>
              <a:rPr lang="en-US" dirty="0" smtClean="0"/>
              <a:t>PBC will therefore not alter the dynamics as the evolution is path independent.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501896" cy="4625609"/>
          </a:xfrm>
        </p:spPr>
        <p:txBody>
          <a:bodyPr/>
          <a:lstStyle/>
          <a:p>
            <a:r>
              <a:rPr lang="en-GB" dirty="0" smtClean="0"/>
              <a:t>Have 3 fitting parameters: </a:t>
            </a:r>
          </a:p>
          <a:p>
            <a:pPr lvl="1"/>
            <a:r>
              <a:rPr lang="en-GB" dirty="0" smtClean="0"/>
              <a:t>Valence -&gt; conduction</a:t>
            </a:r>
          </a:p>
          <a:p>
            <a:pPr lvl="1"/>
            <a:r>
              <a:rPr lang="en-GB" dirty="0" smtClean="0"/>
              <a:t>Valence -&gt; elevator (gap) state</a:t>
            </a:r>
          </a:p>
          <a:p>
            <a:pPr lvl="1"/>
            <a:r>
              <a:rPr lang="en-GB" dirty="0" smtClean="0"/>
              <a:t>Elevator state -&gt; Conduction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69260" t="21514" r="19501" b="49460"/>
          <a:stretch/>
        </p:blipFill>
        <p:spPr bwMode="auto">
          <a:xfrm>
            <a:off x="4547616" y="2050384"/>
            <a:ext cx="4779264" cy="3808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3120" y="5858542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https://spiral.imperial.ac.uk/bitstream/10044/1/29867/1/Final_thesis_acl06.pdf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 bit of </a:t>
            </a:r>
            <a:r>
              <a:rPr lang="en-US" dirty="0" err="1" smtClean="0"/>
              <a:t>Maths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simple example</a:t>
            </a:r>
          </a:p>
          <a:p>
            <a:endParaRPr lang="en-US" dirty="0" smtClean="0"/>
          </a:p>
          <a:p>
            <a:r>
              <a:rPr lang="en-US" dirty="0" smtClean="0"/>
              <a:t>Walkers</a:t>
            </a:r>
          </a:p>
          <a:p>
            <a:endParaRPr lang="en-US" dirty="0" smtClean="0"/>
          </a:p>
          <a:p>
            <a:r>
              <a:rPr lang="en-US" dirty="0" smtClean="0"/>
              <a:t>Evolution</a:t>
            </a:r>
          </a:p>
          <a:p>
            <a:endParaRPr lang="en-US" dirty="0" smtClean="0"/>
          </a:p>
          <a:p>
            <a:r>
              <a:rPr lang="en-US" dirty="0" smtClean="0"/>
              <a:t>Probability </a:t>
            </a:r>
          </a:p>
          <a:p>
            <a:endParaRPr lang="en-US" dirty="0" smtClean="0"/>
          </a:p>
          <a:p>
            <a:r>
              <a:rPr lang="en-US" dirty="0" smtClean="0"/>
              <a:t>Results?!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advTm="1891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029456" cy="4625609"/>
          </a:xfrm>
        </p:spPr>
        <p:txBody>
          <a:bodyPr/>
          <a:lstStyle/>
          <a:p>
            <a:r>
              <a:rPr lang="en-GB" dirty="0" smtClean="0"/>
              <a:t>Getting the parameters numerically is difficult, but possible (3 simultaneous equations).</a:t>
            </a:r>
          </a:p>
          <a:p>
            <a:r>
              <a:rPr lang="en-GB" dirty="0" smtClean="0"/>
              <a:t>Results were very good. 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69549" t="31417" r="19884" b="39557"/>
          <a:stretch/>
        </p:blipFill>
        <p:spPr bwMode="auto">
          <a:xfrm>
            <a:off x="4486656" y="1688593"/>
            <a:ext cx="4388104" cy="4899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175760" cy="4625609"/>
          </a:xfrm>
        </p:spPr>
        <p:txBody>
          <a:bodyPr/>
          <a:lstStyle/>
          <a:p>
            <a:r>
              <a:rPr lang="en-GB" dirty="0" smtClean="0"/>
              <a:t>There are more difficult cases…</a:t>
            </a:r>
          </a:p>
          <a:p>
            <a:r>
              <a:rPr lang="en-GB" dirty="0" smtClean="0"/>
              <a:t>This example requires 7 fitting parameters. </a:t>
            </a:r>
          </a:p>
          <a:p>
            <a:r>
              <a:rPr lang="en-GB" dirty="0" smtClean="0"/>
              <a:t>Could use Bayesian inference to get parameters.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7210" t="33171" r="66044" b="25840"/>
          <a:stretch/>
        </p:blipFill>
        <p:spPr bwMode="auto">
          <a:xfrm>
            <a:off x="4352544" y="1560576"/>
            <a:ext cx="4429379" cy="4004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3 doors, the player picks 1 door. One door has a prize (a goat). </a:t>
            </a:r>
          </a:p>
          <a:p>
            <a:endParaRPr lang="en-US" dirty="0" smtClean="0"/>
          </a:p>
          <a:p>
            <a:r>
              <a:rPr lang="en-US" dirty="0" smtClean="0"/>
              <a:t>The host then shows that one door (not picked by the player) is empty.</a:t>
            </a:r>
          </a:p>
          <a:p>
            <a:endParaRPr lang="en-US" dirty="0" smtClean="0"/>
          </a:p>
          <a:p>
            <a:r>
              <a:rPr lang="en-US" dirty="0" smtClean="0"/>
              <a:t>The player is asked if they would like to change their answer.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advTm="4547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probability is 1/3. 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0354" y="3148505"/>
            <a:ext cx="1287336" cy="2731023"/>
            <a:chOff x="1200354" y="3148505"/>
            <a:chExt cx="1287336" cy="2731023"/>
          </a:xfrm>
        </p:grpSpPr>
        <p:sp>
          <p:nvSpPr>
            <p:cNvPr id="4" name="Rectangle 3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7216" y="3148505"/>
            <a:ext cx="1287336" cy="2731023"/>
            <a:chOff x="1200354" y="3148505"/>
            <a:chExt cx="1287336" cy="2731023"/>
          </a:xfrm>
        </p:grpSpPr>
        <p:sp>
          <p:nvSpPr>
            <p:cNvPr id="13" name="Rectangle 12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43539" y="3148505"/>
            <a:ext cx="1287336" cy="2731023"/>
            <a:chOff x="1200354" y="3148505"/>
            <a:chExt cx="1287336" cy="2731023"/>
          </a:xfrm>
        </p:grpSpPr>
        <p:sp>
          <p:nvSpPr>
            <p:cNvPr id="18" name="Rectangle 17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ight Arrow 21"/>
          <p:cNvSpPr/>
          <p:nvPr/>
        </p:nvSpPr>
        <p:spPr>
          <a:xfrm rot="16200000">
            <a:off x="1381267" y="5501698"/>
            <a:ext cx="765443" cy="11300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39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open door 3. </a:t>
            </a:r>
            <a:endParaRPr lang="en-US" dirty="0"/>
          </a:p>
        </p:txBody>
      </p:sp>
      <p:grpSp>
        <p:nvGrpSpPr>
          <p:cNvPr id="6" name="Group 9"/>
          <p:cNvGrpSpPr/>
          <p:nvPr/>
        </p:nvGrpSpPr>
        <p:grpSpPr>
          <a:xfrm>
            <a:off x="1200354" y="3148505"/>
            <a:ext cx="1287336" cy="2731023"/>
            <a:chOff x="1200354" y="3148505"/>
            <a:chExt cx="1287336" cy="2731023"/>
          </a:xfrm>
        </p:grpSpPr>
        <p:sp>
          <p:nvSpPr>
            <p:cNvPr id="4" name="Rectangle 3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27216" y="3148505"/>
            <a:ext cx="1287336" cy="2731023"/>
            <a:chOff x="3827216" y="3148505"/>
            <a:chExt cx="1287336" cy="2731023"/>
          </a:xfrm>
        </p:grpSpPr>
        <p:sp>
          <p:nvSpPr>
            <p:cNvPr id="13" name="Rectangle 12"/>
            <p:cNvSpPr/>
            <p:nvPr/>
          </p:nvSpPr>
          <p:spPr>
            <a:xfrm>
              <a:off x="3827216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4848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3369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5453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43539" y="3148505"/>
            <a:ext cx="1287336" cy="27310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66870" y="3148505"/>
            <a:ext cx="258138" cy="2731023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53734" y="4435739"/>
            <a:ext cx="313136" cy="2783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advTm="784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2000431"/>
            <a:ext cx="5957199" cy="12872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advTm="3676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</a:t>
            </a:r>
            <a:endParaRPr lang="en-US" dirty="0"/>
          </a:p>
        </p:txBody>
      </p:sp>
      <p:grpSp>
        <p:nvGrpSpPr>
          <p:cNvPr id="6" name="Group 9"/>
          <p:cNvGrpSpPr/>
          <p:nvPr/>
        </p:nvGrpSpPr>
        <p:grpSpPr>
          <a:xfrm>
            <a:off x="1200354" y="3148505"/>
            <a:ext cx="1287336" cy="2731023"/>
            <a:chOff x="1200354" y="3148505"/>
            <a:chExt cx="1287336" cy="2731023"/>
          </a:xfrm>
        </p:grpSpPr>
        <p:sp>
          <p:nvSpPr>
            <p:cNvPr id="4" name="Rectangle 3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827216" y="3148505"/>
            <a:ext cx="1287336" cy="2731023"/>
            <a:chOff x="3827216" y="3148505"/>
            <a:chExt cx="1287336" cy="2731023"/>
          </a:xfrm>
        </p:grpSpPr>
        <p:sp>
          <p:nvSpPr>
            <p:cNvPr id="13" name="Rectangle 12"/>
            <p:cNvSpPr/>
            <p:nvPr/>
          </p:nvSpPr>
          <p:spPr>
            <a:xfrm>
              <a:off x="3827216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4848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3369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5453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43539" y="3148505"/>
            <a:ext cx="1287336" cy="27310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66870" y="3148505"/>
            <a:ext cx="258138" cy="2731023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53734" y="4435739"/>
            <a:ext cx="313136" cy="2783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36" y="2419350"/>
            <a:ext cx="2070100" cy="673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25318" y="2604016"/>
            <a:ext cx="281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Prize is </a:t>
            </a:r>
            <a:r>
              <a:rPr lang="en-US" dirty="0" smtClean="0"/>
              <a:t>not behind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advTm="3776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Hall Problem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1200354" y="3148505"/>
            <a:ext cx="1287336" cy="2731023"/>
            <a:chOff x="1200354" y="3148505"/>
            <a:chExt cx="1287336" cy="2731023"/>
          </a:xfrm>
        </p:grpSpPr>
        <p:sp>
          <p:nvSpPr>
            <p:cNvPr id="4" name="Rectangle 3"/>
            <p:cNvSpPr/>
            <p:nvPr/>
          </p:nvSpPr>
          <p:spPr>
            <a:xfrm>
              <a:off x="1200354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17986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6507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28591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827216" y="3148505"/>
            <a:ext cx="1287336" cy="2731023"/>
            <a:chOff x="3827216" y="3148505"/>
            <a:chExt cx="1287336" cy="2731023"/>
          </a:xfrm>
        </p:grpSpPr>
        <p:sp>
          <p:nvSpPr>
            <p:cNvPr id="13" name="Rectangle 12"/>
            <p:cNvSpPr/>
            <p:nvPr/>
          </p:nvSpPr>
          <p:spPr>
            <a:xfrm>
              <a:off x="3827216" y="3148505"/>
              <a:ext cx="1287336" cy="2731023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4848" y="4435739"/>
              <a:ext cx="313136" cy="27832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3369" y="3396192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5453" y="4957590"/>
              <a:ext cx="902531" cy="726436"/>
            </a:xfrm>
            <a:prstGeom prst="rect">
              <a:avLst/>
            </a:prstGeom>
            <a:solidFill>
              <a:srgbClr val="99663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043539" y="3148505"/>
            <a:ext cx="1287336" cy="27310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66870" y="3148505"/>
            <a:ext cx="258138" cy="2731023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53734" y="4435739"/>
            <a:ext cx="313136" cy="27832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34" y="2135722"/>
            <a:ext cx="2184400" cy="673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7631" y="1885492"/>
            <a:ext cx="240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Picked 1 so </a:t>
            </a:r>
            <a:r>
              <a:rPr lang="en-US" dirty="0" smtClean="0"/>
              <a:t>cannot </a:t>
            </a:r>
            <a:r>
              <a:rPr lang="en-US" dirty="0" smtClean="0"/>
              <a:t>open it and </a:t>
            </a:r>
            <a:r>
              <a:rPr lang="en-US" dirty="0" smtClean="0"/>
              <a:t>cannot </a:t>
            </a:r>
            <a:r>
              <a:rPr lang="en-US" dirty="0" smtClean="0"/>
              <a:t>open 2 as it has the prize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0656-886E-664B-9F13-50A79900578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advTm="2715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4.8|7.3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4350</TotalTime>
  <Words>759</Words>
  <Application>Microsoft Office PowerPoint</Application>
  <PresentationFormat>On-screen Show (4:3)</PresentationFormat>
  <Paragraphs>184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Black Magic Algorithms – Bayesian Inference </vt:lpstr>
      <vt:lpstr>Why Is It Black Magic? </vt:lpstr>
      <vt:lpstr>Contents </vt:lpstr>
      <vt:lpstr>Monte Hall Problem </vt:lpstr>
      <vt:lpstr>Monte Hall Problem</vt:lpstr>
      <vt:lpstr>Monte Hall Problem</vt:lpstr>
      <vt:lpstr>Bayes’ Theorem </vt:lpstr>
      <vt:lpstr>Monte Hall Problem</vt:lpstr>
      <vt:lpstr>Monte Hall Problem</vt:lpstr>
      <vt:lpstr>Monte Hall Problem</vt:lpstr>
      <vt:lpstr>Monte Hall Problem</vt:lpstr>
      <vt:lpstr>A Simple Example </vt:lpstr>
      <vt:lpstr>Walkers</vt:lpstr>
      <vt:lpstr>Walkers</vt:lpstr>
      <vt:lpstr>Evolution</vt:lpstr>
      <vt:lpstr>Evolution – New Move</vt:lpstr>
      <vt:lpstr>Evolution – accepting </vt:lpstr>
      <vt:lpstr>Evolution – Accepting </vt:lpstr>
      <vt:lpstr>Probability </vt:lpstr>
      <vt:lpstr>Probability </vt:lpstr>
      <vt:lpstr>Results?!</vt:lpstr>
      <vt:lpstr>Results?!</vt:lpstr>
      <vt:lpstr>Results?!</vt:lpstr>
      <vt:lpstr>Results?!</vt:lpstr>
      <vt:lpstr>Conclusion</vt:lpstr>
      <vt:lpstr>Any questions? </vt:lpstr>
      <vt:lpstr>Parallel Tempering </vt:lpstr>
      <vt:lpstr>PBC</vt:lpstr>
      <vt:lpstr>Complex example</vt:lpstr>
      <vt:lpstr>Complex example</vt:lpstr>
      <vt:lpstr>Complex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Magic Algorithms – Baysian Inference</dc:title>
  <dc:creator>Anthony Lim</dc:creator>
  <cp:lastModifiedBy>Lim, Anthony (STFC,RAL,ISIS)</cp:lastModifiedBy>
  <cp:revision>15</cp:revision>
  <dcterms:created xsi:type="dcterms:W3CDTF">2017-05-15T06:12:51Z</dcterms:created>
  <dcterms:modified xsi:type="dcterms:W3CDTF">2017-05-19T08:06:15Z</dcterms:modified>
</cp:coreProperties>
</file>