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9" r:id="rId14"/>
    <p:sldId id="270" r:id="rId15"/>
    <p:sldId id="268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3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3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0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16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2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427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3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0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4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1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1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55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8C51-DB5F-4776-8375-B404D7A251A8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62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Model View present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Anthony Lim, December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94" y="3841238"/>
            <a:ext cx="2069924" cy="26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View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49" y="1830596"/>
            <a:ext cx="9272133" cy="4414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95247" y="2182906"/>
            <a:ext cx="35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Emit custom signal 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70329" y="3254189"/>
            <a:ext cx="35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Helps create widget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960224" y="4326711"/>
            <a:ext cx="35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Update look of View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70328" y="5410200"/>
            <a:ext cx="207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values from View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51612" y="2367572"/>
            <a:ext cx="1541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69776" y="3003176"/>
            <a:ext cx="497542" cy="33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8139953" y="3895165"/>
            <a:ext cx="762009" cy="1304363"/>
          </a:xfrm>
          <a:prstGeom prst="rightBrace">
            <a:avLst>
              <a:gd name="adj1" fmla="val 20589"/>
              <a:gd name="adj2" fmla="val 452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Left Brace 23"/>
          <p:cNvSpPr/>
          <p:nvPr/>
        </p:nvSpPr>
        <p:spPr>
          <a:xfrm>
            <a:off x="2250141" y="5266765"/>
            <a:ext cx="578224" cy="820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Should contain the following things:</a:t>
            </a:r>
          </a:p>
          <a:p>
            <a:pPr lvl="1"/>
            <a:r>
              <a:rPr lang="en-GB" dirty="0" smtClean="0"/>
              <a:t>Set parent</a:t>
            </a:r>
          </a:p>
          <a:p>
            <a:pPr lvl="1"/>
            <a:r>
              <a:rPr lang="en-GB" dirty="0" smtClean="0"/>
              <a:t>Load/create widgets for interface</a:t>
            </a:r>
          </a:p>
          <a:p>
            <a:pPr lvl="1"/>
            <a:r>
              <a:rPr lang="en-GB" dirty="0" smtClean="0"/>
              <a:t>Connect from in-built signals to custom signals</a:t>
            </a:r>
          </a:p>
          <a:p>
            <a:pPr lvl="1"/>
            <a:r>
              <a:rPr lang="en-GB" dirty="0" smtClean="0"/>
              <a:t>Set methods (update the view)</a:t>
            </a:r>
          </a:p>
          <a:p>
            <a:pPr lvl="1"/>
            <a:r>
              <a:rPr lang="en-GB" dirty="0" smtClean="0"/>
              <a:t>Get methods (extract values from view) 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4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Presenter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the go between for the model and view</a:t>
            </a:r>
          </a:p>
          <a:p>
            <a:endParaRPr lang="en-GB" dirty="0"/>
          </a:p>
          <a:p>
            <a:r>
              <a:rPr lang="en-GB" dirty="0" smtClean="0"/>
              <a:t>Only </a:t>
            </a:r>
            <a:r>
              <a:rPr lang="en-GB" dirty="0" err="1" smtClean="0"/>
              <a:t>Qt</a:t>
            </a:r>
            <a:r>
              <a:rPr lang="en-GB" dirty="0" smtClean="0"/>
              <a:t> it may contain is connect statements (can alternatively use notify)</a:t>
            </a:r>
          </a:p>
          <a:p>
            <a:endParaRPr lang="en-GB" dirty="0"/>
          </a:p>
          <a:p>
            <a:r>
              <a:rPr lang="en-GB" dirty="0" smtClean="0"/>
              <a:t>All received signals should call a function (slot) in the presenter </a:t>
            </a:r>
          </a:p>
          <a:p>
            <a:endParaRPr lang="en-GB" dirty="0"/>
          </a:p>
          <a:p>
            <a:r>
              <a:rPr lang="en-GB" dirty="0" smtClean="0"/>
              <a:t>Should not contain any hard sums</a:t>
            </a:r>
          </a:p>
          <a:p>
            <a:endParaRPr lang="en-GB" dirty="0"/>
          </a:p>
          <a:p>
            <a:r>
              <a:rPr lang="en-GB" dirty="0" smtClean="0"/>
              <a:t>The model and view should be passed into the presenter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3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Presenter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04" y="2181899"/>
            <a:ext cx="7711378" cy="3990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3447" y="2505635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Pass in view and model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6177" y="3463080"/>
            <a:ext cx="161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Update view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00794" y="4670611"/>
            <a:ext cx="264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information from view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27576" y="4912659"/>
            <a:ext cx="223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Send information to model and get result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7564" y="5466657"/>
            <a:ext cx="1618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Update view with model result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37563" y="3901888"/>
            <a:ext cx="251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Connect custom signal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39435" y="2635624"/>
            <a:ext cx="1286436" cy="29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59105" y="4108511"/>
            <a:ext cx="1524001" cy="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1954306" y="3662953"/>
            <a:ext cx="1904999" cy="16945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47682" y="4858871"/>
            <a:ext cx="1066800" cy="21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954306" y="5522259"/>
            <a:ext cx="1873623" cy="14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82653" y="5238091"/>
            <a:ext cx="714935" cy="12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3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Presenter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Presenter should contain:</a:t>
            </a:r>
          </a:p>
          <a:p>
            <a:pPr lvl="1"/>
            <a:r>
              <a:rPr lang="en-GB" dirty="0" smtClean="0"/>
              <a:t>Set view and model</a:t>
            </a:r>
          </a:p>
          <a:p>
            <a:pPr lvl="1"/>
            <a:r>
              <a:rPr lang="en-GB" dirty="0" smtClean="0"/>
              <a:t>Connect/notify</a:t>
            </a:r>
          </a:p>
          <a:p>
            <a:pPr lvl="1"/>
            <a:r>
              <a:rPr lang="en-GB" dirty="0" smtClean="0"/>
              <a:t>Handle event slots</a:t>
            </a:r>
          </a:p>
          <a:p>
            <a:pPr lvl="1"/>
            <a:r>
              <a:rPr lang="en-GB" dirty="0" smtClean="0"/>
              <a:t>Helpers (if needed)</a:t>
            </a:r>
          </a:p>
          <a:p>
            <a:pPr lvl="1"/>
            <a:endParaRPr lang="en-GB" dirty="0"/>
          </a:p>
          <a:p>
            <a:r>
              <a:rPr lang="en-GB" dirty="0" smtClean="0"/>
              <a:t>The custom signals, get and set methods for the view allow for the view to be swapped out (if the same functions exist)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model does the hard work</a:t>
            </a:r>
          </a:p>
          <a:p>
            <a:endParaRPr lang="en-GB" dirty="0"/>
          </a:p>
          <a:p>
            <a:r>
              <a:rPr lang="en-GB" dirty="0" smtClean="0"/>
              <a:t>A presenter may have multiple models</a:t>
            </a:r>
          </a:p>
          <a:p>
            <a:endParaRPr lang="en-GB" dirty="0"/>
          </a:p>
          <a:p>
            <a:r>
              <a:rPr lang="en-GB" dirty="0" smtClean="0"/>
              <a:t>A </a:t>
            </a:r>
            <a:r>
              <a:rPr lang="en-GB" dirty="0" err="1" smtClean="0"/>
              <a:t>Mantid</a:t>
            </a:r>
            <a:r>
              <a:rPr lang="en-GB" dirty="0" smtClean="0"/>
              <a:t> algorithm is a ‘model’ – for testing it is worth putting it into a model class that can be mocked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0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Model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78" y="2618161"/>
            <a:ext cx="9048681" cy="259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was a trivial example</a:t>
            </a:r>
          </a:p>
          <a:p>
            <a:endParaRPr lang="en-GB" dirty="0"/>
          </a:p>
          <a:p>
            <a:r>
              <a:rPr lang="en-GB" dirty="0" smtClean="0"/>
              <a:t>A model will somehow receive values from the presenter </a:t>
            </a:r>
          </a:p>
          <a:p>
            <a:endParaRPr lang="en-GB" dirty="0"/>
          </a:p>
          <a:p>
            <a:r>
              <a:rPr lang="en-GB" dirty="0" smtClean="0"/>
              <a:t>The model will somehow return the values to the presenter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5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Muon Analysis v2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Spent a couple of weeks planning the GUI</a:t>
            </a:r>
          </a:p>
          <a:p>
            <a:endParaRPr lang="en-GB" dirty="0"/>
          </a:p>
          <a:p>
            <a:r>
              <a:rPr lang="en-GB" dirty="0" smtClean="0"/>
              <a:t>Each self contained widget will be MVP</a:t>
            </a:r>
          </a:p>
          <a:p>
            <a:endParaRPr lang="en-GB" dirty="0"/>
          </a:p>
          <a:p>
            <a:r>
              <a:rPr lang="en-GB" dirty="0" smtClean="0"/>
              <a:t>Models and presenters will have tests</a:t>
            </a:r>
          </a:p>
          <a:p>
            <a:endParaRPr lang="en-GB" dirty="0"/>
          </a:p>
          <a:p>
            <a:r>
              <a:rPr lang="en-GB" dirty="0" smtClean="0"/>
              <a:t>The tabs can be ejected from the main window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3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Muon Analysis v2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5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I learnt MVP?</a:t>
            </a:r>
          </a:p>
          <a:p>
            <a:r>
              <a:rPr lang="en-GB" dirty="0" smtClean="0"/>
              <a:t>Why use MVP?</a:t>
            </a:r>
          </a:p>
          <a:p>
            <a:r>
              <a:rPr lang="en-GB" dirty="0" smtClean="0"/>
              <a:t>Disclaimer </a:t>
            </a:r>
          </a:p>
          <a:p>
            <a:r>
              <a:rPr lang="en-GB" dirty="0" smtClean="0"/>
              <a:t>General Comments about MVP</a:t>
            </a:r>
          </a:p>
          <a:p>
            <a:r>
              <a:rPr lang="en-GB" dirty="0" smtClean="0"/>
              <a:t>View</a:t>
            </a:r>
          </a:p>
          <a:p>
            <a:r>
              <a:rPr lang="en-GB" dirty="0" smtClean="0"/>
              <a:t>Presenter</a:t>
            </a:r>
          </a:p>
          <a:p>
            <a:r>
              <a:rPr lang="en-GB" dirty="0" smtClean="0"/>
              <a:t>Model</a:t>
            </a:r>
          </a:p>
          <a:p>
            <a:r>
              <a:rPr lang="en-GB" dirty="0" smtClean="0"/>
              <a:t>Muon Analysis v2 (so far)</a:t>
            </a:r>
          </a:p>
          <a:p>
            <a:r>
              <a:rPr lang="en-GB" dirty="0" smtClean="0"/>
              <a:t>MVP in complex GUI’s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3" y="1775919"/>
            <a:ext cx="4271120" cy="4539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92" y="1736266"/>
            <a:ext cx="4267570" cy="4541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4077" y="2195232"/>
            <a:ext cx="40386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Widget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4077" y="2659962"/>
            <a:ext cx="4038600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Widget 2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4077" y="5866077"/>
            <a:ext cx="40386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Widget 3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063364"/>
          </a:xfrm>
        </p:spPr>
        <p:txBody>
          <a:bodyPr/>
          <a:lstStyle/>
          <a:p>
            <a:r>
              <a:rPr lang="en-GB" dirty="0" smtClean="0"/>
              <a:t>Each tab is its own widget (with its own MVP)</a:t>
            </a:r>
          </a:p>
          <a:p>
            <a:endParaRPr lang="en-GB" dirty="0"/>
          </a:p>
          <a:p>
            <a:r>
              <a:rPr lang="en-GB" dirty="0" smtClean="0"/>
              <a:t>The view just adds the individual widgets into the tab widget and overrides </a:t>
            </a:r>
            <a:r>
              <a:rPr lang="en-GB" dirty="0" err="1" smtClean="0"/>
              <a:t>closeEvent</a:t>
            </a:r>
            <a:r>
              <a:rPr lang="en-GB" dirty="0" smtClean="0"/>
              <a:t> method</a:t>
            </a:r>
          </a:p>
          <a:p>
            <a:endParaRPr lang="en-GB" dirty="0"/>
          </a:p>
          <a:p>
            <a:r>
              <a:rPr lang="en-GB" dirty="0" smtClean="0"/>
              <a:t>The presenter creates the presenters for the individual widgets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3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866900"/>
            <a:ext cx="5305717" cy="4209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512" y="1863634"/>
            <a:ext cx="5310076" cy="4212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6001" y="1995207"/>
            <a:ext cx="489781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Widget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4088" y="2442881"/>
            <a:ext cx="4959723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Widget 2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408" y="2121525"/>
            <a:ext cx="5305717" cy="42094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1" y="2194561"/>
            <a:ext cx="5805488" cy="406336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Widget 1 determines the display in widget 2</a:t>
            </a:r>
          </a:p>
          <a:p>
            <a:endParaRPr lang="en-GB" dirty="0"/>
          </a:p>
          <a:p>
            <a:r>
              <a:rPr lang="en-GB" dirty="0" smtClean="0"/>
              <a:t>Widget 2 has two different flavours (2a and 2b)</a:t>
            </a:r>
          </a:p>
          <a:p>
            <a:endParaRPr lang="en-GB" dirty="0"/>
          </a:p>
          <a:p>
            <a:r>
              <a:rPr lang="en-GB" dirty="0" smtClean="0"/>
              <a:t>The view contains a layout of the three widgets (hide either 2a or 2b)</a:t>
            </a:r>
          </a:p>
          <a:p>
            <a:endParaRPr lang="en-GB" dirty="0"/>
          </a:p>
          <a:p>
            <a:r>
              <a:rPr lang="en-GB" dirty="0" smtClean="0"/>
              <a:t>View </a:t>
            </a:r>
            <a:r>
              <a:rPr lang="en-GB" dirty="0" smtClean="0"/>
              <a:t>has </a:t>
            </a:r>
            <a:r>
              <a:rPr lang="en-GB" dirty="0" smtClean="0"/>
              <a:t>methods to hide </a:t>
            </a:r>
            <a:r>
              <a:rPr lang="en-GB" dirty="0" smtClean="0"/>
              <a:t>both widgets and </a:t>
            </a:r>
            <a:r>
              <a:rPr lang="en-GB" dirty="0" smtClean="0"/>
              <a:t>to show a specific widget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3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408" y="2121525"/>
            <a:ext cx="5305717" cy="42094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1" y="2194561"/>
            <a:ext cx="5805488" cy="4063364"/>
          </a:xfrm>
        </p:spPr>
        <p:txBody>
          <a:bodyPr>
            <a:normAutofit/>
          </a:bodyPr>
          <a:lstStyle/>
          <a:p>
            <a:r>
              <a:rPr lang="en-GB" dirty="0" smtClean="0"/>
              <a:t>The presenter connects to a signal from the view of widget 1 – to update the selection for widget 2</a:t>
            </a:r>
          </a:p>
          <a:p>
            <a:endParaRPr lang="en-GB" dirty="0"/>
          </a:p>
          <a:p>
            <a:r>
              <a:rPr lang="en-GB" dirty="0" smtClean="0"/>
              <a:t>Sets the presenters for the 3 widgets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0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Why I </a:t>
            </a:r>
            <a:r>
              <a:rPr lang="en-GB" dirty="0" smtClean="0"/>
              <a:t>learnt </a:t>
            </a:r>
            <a:r>
              <a:rPr lang="en-GB" dirty="0" smtClean="0"/>
              <a:t>MVP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MVP (model-view-presenter) is a pattern for writing GUIs</a:t>
            </a:r>
          </a:p>
          <a:p>
            <a:endParaRPr lang="en-GB" dirty="0"/>
          </a:p>
          <a:p>
            <a:r>
              <a:rPr lang="en-GB" dirty="0" smtClean="0"/>
              <a:t>The Muon group wanted a new GUI</a:t>
            </a:r>
          </a:p>
          <a:p>
            <a:endParaRPr lang="en-GB" dirty="0"/>
          </a:p>
          <a:p>
            <a:r>
              <a:rPr lang="en-GB" dirty="0" smtClean="0"/>
              <a:t>The benefits of MVP were worth the effort to learn about it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Why use MVP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a modular design </a:t>
            </a:r>
          </a:p>
          <a:p>
            <a:endParaRPr lang="en-GB" dirty="0"/>
          </a:p>
          <a:p>
            <a:r>
              <a:rPr lang="en-GB" dirty="0" smtClean="0"/>
              <a:t>Can use automated testing</a:t>
            </a:r>
          </a:p>
          <a:p>
            <a:endParaRPr lang="en-GB" dirty="0"/>
          </a:p>
          <a:p>
            <a:r>
              <a:rPr lang="en-GB" dirty="0" smtClean="0"/>
              <a:t>Tests can be streamlined via mocking (no need to run model when testing presenter)</a:t>
            </a:r>
          </a:p>
          <a:p>
            <a:endParaRPr lang="en-GB" dirty="0"/>
          </a:p>
          <a:p>
            <a:r>
              <a:rPr lang="en-GB" dirty="0" smtClean="0"/>
              <a:t>However, it is difficult to implement without carful planning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Disclaimer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am not an expert on MVP</a:t>
            </a:r>
          </a:p>
          <a:p>
            <a:endParaRPr lang="en-GB" dirty="0"/>
          </a:p>
          <a:p>
            <a:r>
              <a:rPr lang="en-GB" dirty="0" smtClean="0"/>
              <a:t>MVP is a pattern, there are no hard or fast rules. So its open to interpretation </a:t>
            </a:r>
          </a:p>
          <a:p>
            <a:endParaRPr lang="en-GB" dirty="0"/>
          </a:p>
          <a:p>
            <a:r>
              <a:rPr lang="en-GB" dirty="0" smtClean="0"/>
              <a:t>This is my understanding of MVP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5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General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Each part of the MVP has its own unique role</a:t>
            </a:r>
          </a:p>
          <a:p>
            <a:pPr lvl="1"/>
            <a:r>
              <a:rPr lang="en-GB" dirty="0" smtClean="0"/>
              <a:t>View is the look of the GUI</a:t>
            </a:r>
          </a:p>
          <a:p>
            <a:pPr lvl="1"/>
            <a:r>
              <a:rPr lang="en-GB" dirty="0" smtClean="0"/>
              <a:t>Model is the heavy lifting</a:t>
            </a:r>
          </a:p>
          <a:p>
            <a:pPr lvl="1"/>
            <a:r>
              <a:rPr lang="en-GB" dirty="0" smtClean="0"/>
              <a:t>Presenter is the go between for the model and view</a:t>
            </a:r>
          </a:p>
          <a:p>
            <a:endParaRPr lang="en-GB" dirty="0" smtClean="0"/>
          </a:p>
          <a:p>
            <a:r>
              <a:rPr lang="en-GB" dirty="0" smtClean="0"/>
              <a:t>Model and View never communicate directly</a:t>
            </a:r>
          </a:p>
          <a:p>
            <a:endParaRPr lang="en-GB" dirty="0" smtClean="0"/>
          </a:p>
          <a:p>
            <a:r>
              <a:rPr lang="en-GB" dirty="0" smtClean="0"/>
              <a:t>View is the only part with significant amounts of </a:t>
            </a:r>
            <a:r>
              <a:rPr lang="en-GB" dirty="0" err="1" smtClean="0"/>
              <a:t>Qt</a:t>
            </a:r>
            <a:r>
              <a:rPr lang="en-GB" dirty="0"/>
              <a:t> </a:t>
            </a:r>
            <a:r>
              <a:rPr lang="en-GB" dirty="0" smtClean="0"/>
              <a:t>(presenter may have connections)</a:t>
            </a:r>
          </a:p>
          <a:p>
            <a:endParaRPr lang="en-GB" dirty="0" smtClean="0"/>
          </a:p>
          <a:p>
            <a:r>
              <a:rPr lang="en-GB" dirty="0" smtClean="0"/>
              <a:t>In theory should be able to replace a view or model with minimal changes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1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576047" cy="4024125"/>
          </a:xfrm>
        </p:spPr>
        <p:txBody>
          <a:bodyPr/>
          <a:lstStyle/>
          <a:p>
            <a:r>
              <a:rPr lang="en-GB" dirty="0" smtClean="0"/>
              <a:t>View is the look of the GUI</a:t>
            </a:r>
          </a:p>
          <a:p>
            <a:endParaRPr lang="en-GB" dirty="0"/>
          </a:p>
          <a:p>
            <a:r>
              <a:rPr lang="en-GB" dirty="0" smtClean="0"/>
              <a:t>Can use a </a:t>
            </a:r>
            <a:r>
              <a:rPr lang="en-GB" dirty="0" err="1" smtClean="0"/>
              <a:t>QtCreator</a:t>
            </a:r>
            <a:r>
              <a:rPr lang="en-GB" dirty="0" smtClean="0"/>
              <a:t> to create the appearance </a:t>
            </a:r>
          </a:p>
          <a:p>
            <a:endParaRPr lang="en-GB" dirty="0"/>
          </a:p>
          <a:p>
            <a:r>
              <a:rPr lang="en-GB" dirty="0" smtClean="0"/>
              <a:t>Should be simple – no logic or complex operations 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7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View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801" y="1967753"/>
            <a:ext cx="7378399" cy="4447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882" y="2375648"/>
            <a:ext cx="312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 a parent to the view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66564" y="2684929"/>
            <a:ext cx="1201271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8223" y="3372508"/>
            <a:ext cx="312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Creates the widgets in view (can use </a:t>
            </a:r>
            <a:r>
              <a:rPr lang="en-GB" dirty="0" err="1" smtClean="0"/>
              <a:t>QtCreator</a:t>
            </a:r>
            <a:r>
              <a:rPr lang="en-GB" dirty="0"/>
              <a:t> </a:t>
            </a:r>
            <a:r>
              <a:rPr lang="en-GB" dirty="0" smtClean="0"/>
              <a:t>instead)</a:t>
            </a:r>
            <a:endParaRPr lang="en-GB" dirty="0"/>
          </a:p>
        </p:txBody>
      </p:sp>
      <p:sp>
        <p:nvSpPr>
          <p:cNvPr id="10" name="Left Brace 9"/>
          <p:cNvSpPr/>
          <p:nvPr/>
        </p:nvSpPr>
        <p:spPr>
          <a:xfrm>
            <a:off x="3590365" y="3442447"/>
            <a:ext cx="1277470" cy="2061882"/>
          </a:xfrm>
          <a:prstGeom prst="leftBrace">
            <a:avLst>
              <a:gd name="adj1" fmla="val 8333"/>
              <a:gd name="adj2" fmla="val 19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279341" y="2057401"/>
            <a:ext cx="312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Custom signal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8223" y="5430832"/>
            <a:ext cx="312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Connect widget to a function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48718" y="2426733"/>
            <a:ext cx="815788" cy="31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79694" y="5697071"/>
            <a:ext cx="1488141" cy="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161</TotalTime>
  <Words>676</Words>
  <Application>Microsoft Office PowerPoint</Application>
  <PresentationFormat>Widescreen</PresentationFormat>
  <Paragraphs>179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Vapor Trail</vt:lpstr>
      <vt:lpstr>Model View present</vt:lpstr>
      <vt:lpstr>Contents</vt:lpstr>
      <vt:lpstr>Why I learnt MVP</vt:lpstr>
      <vt:lpstr>Why use MVP</vt:lpstr>
      <vt:lpstr>Disclaimer</vt:lpstr>
      <vt:lpstr>General comments</vt:lpstr>
      <vt:lpstr>Demo</vt:lpstr>
      <vt:lpstr>View</vt:lpstr>
      <vt:lpstr>View</vt:lpstr>
      <vt:lpstr>View</vt:lpstr>
      <vt:lpstr>View</vt:lpstr>
      <vt:lpstr>Presenter</vt:lpstr>
      <vt:lpstr>Presenter</vt:lpstr>
      <vt:lpstr>Presenter</vt:lpstr>
      <vt:lpstr>Model</vt:lpstr>
      <vt:lpstr>Model</vt:lpstr>
      <vt:lpstr>Model</vt:lpstr>
      <vt:lpstr>Muon Analysis v2 </vt:lpstr>
      <vt:lpstr>Muon Analysis v2 </vt:lpstr>
      <vt:lpstr>MVP in complex GUI’s</vt:lpstr>
      <vt:lpstr>MVP in complex GUI’s</vt:lpstr>
      <vt:lpstr>MVP in complex GUI’s</vt:lpstr>
      <vt:lpstr>MVP in complex GUI’s</vt:lpstr>
      <vt:lpstr>MVP in complex GUI’s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present</dc:title>
  <dc:creator>Lim, Anthony (STFC,RAL,ISIS)</dc:creator>
  <cp:lastModifiedBy>Lim, Anthony (STFC,RAL,ISIS)</cp:lastModifiedBy>
  <cp:revision>16</cp:revision>
  <dcterms:created xsi:type="dcterms:W3CDTF">2017-11-22T07:54:26Z</dcterms:created>
  <dcterms:modified xsi:type="dcterms:W3CDTF">2017-11-29T14:13:02Z</dcterms:modified>
</cp:coreProperties>
</file>