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</p:sldMasterIdLst>
  <p:notesMasterIdLst>
    <p:notesMasterId r:id="rId22"/>
  </p:notesMasterIdLst>
  <p:handoutMasterIdLst>
    <p:handoutMasterId r:id="rId23"/>
  </p:handoutMasterIdLst>
  <p:sldIdLst>
    <p:sldId id="257" r:id="rId5"/>
    <p:sldId id="310" r:id="rId6"/>
    <p:sldId id="278" r:id="rId7"/>
    <p:sldId id="291" r:id="rId8"/>
    <p:sldId id="308" r:id="rId9"/>
    <p:sldId id="292" r:id="rId10"/>
    <p:sldId id="293" r:id="rId11"/>
    <p:sldId id="294" r:id="rId12"/>
    <p:sldId id="295" r:id="rId13"/>
    <p:sldId id="296" r:id="rId14"/>
    <p:sldId id="297" r:id="rId15"/>
    <p:sldId id="300" r:id="rId16"/>
    <p:sldId id="298" r:id="rId17"/>
    <p:sldId id="301" r:id="rId18"/>
    <p:sldId id="306" r:id="rId19"/>
    <p:sldId id="312" r:id="rId20"/>
    <p:sldId id="314" r:id="rId21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25" autoAdjust="0"/>
  </p:normalViewPr>
  <p:slideViewPr>
    <p:cSldViewPr>
      <p:cViewPr>
        <p:scale>
          <a:sx n="80" d="100"/>
          <a:sy n="80" d="100"/>
        </p:scale>
        <p:origin x="-101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0263C-55D2-4A86-8124-01002F53271D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D68-3034-4807-9496-0E076534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23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039CE0-0589-4DE9-B407-1A24ED932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042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039CE0-0589-4DE9-B407-1A24ED932FC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0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63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9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2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1C7F9-23F3-484B-8802-99C421382E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388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F298B-D3E7-4D77-8D7D-D5BB48F99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05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155E0-C1C8-401C-ACD8-A0ABCB822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96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AFEE-A07E-4C2A-A700-065D31C07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70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33F8D-EE5D-44C2-9312-F30B73962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13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CB7A9-F6EE-49C1-9AEF-3953153677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769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D0A5-8C6D-4D5E-AEC4-09083E0F0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721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744CD-DA10-4B52-91D7-11C5D5D1F8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5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666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BBA4F-A670-4037-9EB8-A974C2434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45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AE3D7-FA9B-40B0-8860-451AF12CAE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03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E6929-912F-4F8F-991A-E3AB7F2C35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297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DBF09-1D7D-4FB5-AC40-97D49ED398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329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87E8B-AF30-4BC1-925B-B77D843FD1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781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A5154-ED3D-46CE-BE44-58D9DCA03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70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C3F9-557B-40C5-AB1E-42BFD3E9A8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43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A8B46-7935-4477-8D16-E8AE4EBC7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901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9568E-EEA4-4309-8DB9-891E2E35B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783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EE7A2-515E-4938-A65B-03E6E1313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9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4983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D3426-620A-43A0-8B0A-160047174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858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6EB57-56A7-404B-A0AA-ADEC8E8F7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4786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1B9E-9429-4951-9569-C80523BEC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9674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8EEA3-526D-464B-9B45-5DA0F0E99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8347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4965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390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108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029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57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7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664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4692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7746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6683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81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99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0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77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87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30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59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large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1AD41F6-7913-4CEA-A4C4-639062A8C0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small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908050"/>
            <a:ext cx="6275387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BBCD26C-EABE-4AA1-BED4-DEF0CDBB0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large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dw.com/en/banning-e-mail-after-work/a-1744538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ajournal.com/news/article/legal_entrepreneur_forms_dc_law_firm_that_shuns_office_face_time_and_lawy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veldhoencompany.com/en/activity-based-work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se.gov.uk/contact/faqs/roomspace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dmiral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neilhowe/2015/03/31/open-offices-back-in-vogue-thanks-to-millennials/#6a14677db8f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agementtoday.co.uk/open-plan-office-ruining-business/leadership-lessons/article/1423447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mj.co.uk/a-contradiction-in-terms-as-escaping-the-city-crowds-delivers-more-congestion-in-the-workpla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radar.com/news/audio/how-your-noisy-open-plan-office-is-making-you-66-less-productive-1148580" TargetMode="External"/><Relationship Id="rId2" Type="http://schemas.openxmlformats.org/officeDocument/2006/relationships/hyperlink" Target="https://www.callcare247.com/articles/office-workers-are-distracted-every-3-minu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guardian.com/money/work-blog/2014/sep/29/open-plan-office-health-produ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 smtClean="0"/>
              <a:t>The Open Plan Office and the layout of R14 and G37 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400800" cy="1752600"/>
          </a:xfrm>
        </p:spPr>
        <p:txBody>
          <a:bodyPr/>
          <a:lstStyle/>
          <a:p>
            <a:r>
              <a:rPr lang="en-GB" altLang="en-US" dirty="0" smtClean="0"/>
              <a:t>Anders Markvardsen</a:t>
            </a:r>
          </a:p>
          <a:p>
            <a:r>
              <a:rPr lang="en-GB" altLang="en-US" dirty="0" smtClean="0"/>
              <a:t>ISIS, Oct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Future/now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Diversity of cultures</a:t>
            </a:r>
          </a:p>
          <a:p>
            <a:r>
              <a:rPr lang="en-GB" dirty="0" smtClean="0"/>
              <a:t>Diversity of generations</a:t>
            </a:r>
          </a:p>
          <a:p>
            <a:r>
              <a:rPr lang="en-GB" dirty="0" smtClean="0"/>
              <a:t>Productivity is not location dependent (hardware and asking </a:t>
            </a:r>
            <a:r>
              <a:rPr lang="en-GB" smtClean="0"/>
              <a:t>questions)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3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Banning e-mail after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381328"/>
            <a:ext cx="640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http://www.dw.com/en/banning-e-mail-after-work/a-17445387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Überall erreich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6" y="1270594"/>
            <a:ext cx="895350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office desks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Law firm in DC called </a:t>
            </a:r>
            <a:r>
              <a:rPr lang="en-GB" dirty="0" err="1"/>
              <a:t>C</a:t>
            </a:r>
            <a:r>
              <a:rPr lang="en-GB" dirty="0" err="1" smtClean="0"/>
              <a:t>learspire</a:t>
            </a:r>
            <a:r>
              <a:rPr lang="en-GB" dirty="0" smtClean="0"/>
              <a:t> (99% of their attorneys WFH). Do have office but only used for meetings with clients and with other attorneys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8152" y="4941168"/>
            <a:ext cx="84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2"/>
              </a:rPr>
              <a:t>http://www.abajournal.com/news/article/legal_entrepreneur_forms_dc_law_firm_that_shuns_office_face_time_and_lawyer</a:t>
            </a:r>
            <a:r>
              <a:rPr lang="en-GB" sz="1200" dirty="0" smtClean="0">
                <a:hlinkClick r:id="rId2"/>
              </a:rPr>
              <a:t>/</a:t>
            </a:r>
            <a:r>
              <a:rPr lang="en-GB" sz="1200" dirty="0" smtClean="0"/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4026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230941"/>
            <a:ext cx="651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https://www.veldhoencompany.com/en/activity-based-working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Activity Based working</a:t>
            </a:r>
            <a:endParaRPr lang="en-GB" dirty="0"/>
          </a:p>
        </p:txBody>
      </p:sp>
      <p:pic>
        <p:nvPicPr>
          <p:cNvPr id="2050" name="Picture 2" descr="Billedresultat for rabo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399833" cy="201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6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Into the flow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Spaces for quiet work (quiet room, headphones)</a:t>
            </a:r>
          </a:p>
          <a:p>
            <a:r>
              <a:rPr lang="en-GB" dirty="0" smtClean="0"/>
              <a:t>Switch phone off</a:t>
            </a:r>
          </a:p>
          <a:p>
            <a:r>
              <a:rPr lang="en-GB" dirty="0" smtClean="0"/>
              <a:t>Email: batch your email. Say 4 times a day or </a:t>
            </a:r>
            <a:r>
              <a:rPr lang="en-GB" dirty="0" err="1" smtClean="0"/>
              <a:t>Sanebox</a:t>
            </a:r>
            <a:r>
              <a:rPr lang="en-GB" dirty="0" smtClean="0"/>
              <a:t>– because every time you hear a ping you lose concentration: 10 points women, 15 points men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03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92896" y="-376237"/>
            <a:ext cx="8229600" cy="1143000"/>
          </a:xfrm>
        </p:spPr>
        <p:txBody>
          <a:bodyPr/>
          <a:lstStyle/>
          <a:p>
            <a:r>
              <a:rPr lang="en-GB" sz="2000" dirty="0" smtClean="0"/>
              <a:t>R74</a:t>
            </a:r>
            <a:endParaRPr lang="en-GB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344"/>
            <a:ext cx="7560840" cy="68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9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92896" y="-376237"/>
            <a:ext cx="8229600" cy="1143000"/>
          </a:xfrm>
        </p:spPr>
        <p:txBody>
          <a:bodyPr/>
          <a:lstStyle/>
          <a:p>
            <a:r>
              <a:rPr lang="en-GB" sz="2000" dirty="0" smtClean="0"/>
              <a:t>R74</a:t>
            </a: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7776864" cy="68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75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92896" y="-376237"/>
            <a:ext cx="8229600" cy="1143000"/>
          </a:xfrm>
        </p:spPr>
        <p:txBody>
          <a:bodyPr/>
          <a:lstStyle/>
          <a:p>
            <a:r>
              <a:rPr lang="en-GB" sz="2000" dirty="0" smtClean="0"/>
              <a:t>G37</a:t>
            </a:r>
            <a:endParaRPr lang="en-GB" sz="2000" dirty="0"/>
          </a:p>
        </p:txBody>
      </p:sp>
      <p:pic>
        <p:nvPicPr>
          <p:cNvPr id="3074" name="Picture 2" descr="C:\Users\ajm64\Desktop\Library Store Desk reconfigure option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2" y="476672"/>
            <a:ext cx="8557362" cy="481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15816" y="5445224"/>
            <a:ext cx="6228184" cy="1412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and regulations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11 m^3</a:t>
            </a:r>
          </a:p>
          <a:p>
            <a:r>
              <a:rPr lang="en-GB" dirty="0" smtClean="0"/>
              <a:t>“</a:t>
            </a:r>
            <a:r>
              <a:rPr lang="en-GB" sz="2800" dirty="0" smtClean="0"/>
              <a:t>Workrooms </a:t>
            </a:r>
            <a:r>
              <a:rPr lang="en-GB" sz="2800" dirty="0"/>
              <a:t>should have enough free space to allow people to get to and from workstations and to move within the room, with </a:t>
            </a:r>
            <a:r>
              <a:rPr lang="en-GB" sz="2800" dirty="0" smtClean="0"/>
              <a:t>ease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Fire, health and safety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237312"/>
            <a:ext cx="543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www.hse.gov.uk/contact/faqs/roomspace.htm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7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2" y="1556792"/>
            <a:ext cx="8229600" cy="42052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History of the Open Plan office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Pros and Cons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future?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Layout in R14 and G37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8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7/7e/Admiralty_office_Whitehall_1760_D_Cunego.jpg/1280px-Admiralty_office_Whitehall_1760_D_Cune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62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6525344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hlinkClick r:id="rId4"/>
              </a:rPr>
              <a:t>https://</a:t>
            </a:r>
            <a:r>
              <a:rPr lang="en-GB" sz="1400" dirty="0" smtClean="0">
                <a:hlinkClick r:id="rId4"/>
              </a:rPr>
              <a:t>en.wikipedia.org/wiki/Admiralty</a:t>
            </a:r>
            <a:r>
              <a:rPr lang="en-GB" sz="1400" dirty="0" smtClean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489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History: The Open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Introduced mid-20</a:t>
            </a:r>
            <a:r>
              <a:rPr lang="en-GB" baseline="30000" dirty="0" smtClean="0"/>
              <a:t>th</a:t>
            </a:r>
            <a:r>
              <a:rPr lang="en-GB" dirty="0" smtClean="0"/>
              <a:t> century</a:t>
            </a:r>
          </a:p>
          <a:p>
            <a:r>
              <a:rPr lang="en-GB" dirty="0"/>
              <a:t>Scandinavian countries were early pioneers of open-plan environments in the 90s - more egalitarian workspace design</a:t>
            </a:r>
            <a:endParaRPr lang="en-GB" dirty="0" smtClean="0"/>
          </a:p>
          <a:p>
            <a:r>
              <a:rPr lang="en-GB" dirty="0" smtClean="0"/>
              <a:t>In the UK and USA about ~70% some type of open floor plan (according to International Facility Management Association)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76836"/>
            <a:ext cx="803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2"/>
              </a:rPr>
              <a:t>https://www.forbes.com/sites/neilhowe/2015/03/31/open-offices-back-in-vogue-thanks-to-millennials/#</a:t>
            </a:r>
            <a:r>
              <a:rPr lang="en-GB" sz="1200" dirty="0" smtClean="0">
                <a:hlinkClick r:id="rId2"/>
              </a:rPr>
              <a:t>6a14677db8f9</a:t>
            </a:r>
            <a:endParaRPr lang="en-GB" sz="1200" dirty="0" smtClean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43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open-plan offi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Image credit: Phil Whitehouse/Flick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" y="404663"/>
            <a:ext cx="9073006" cy="604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6512" y="6525344"/>
            <a:ext cx="8602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www.managementtoday.co.uk/open-plan-office-ruining-business/leadership-lessons/article/1423447</a:t>
            </a:r>
            <a:r>
              <a:rPr lang="en-GB" sz="1400" dirty="0" smtClean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18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Workspace density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628800"/>
            <a:ext cx="8229600" cy="420528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1997: 16.6 </a:t>
            </a:r>
            <a:r>
              <a:rPr lang="en-GB" dirty="0"/>
              <a:t>m2</a:t>
            </a:r>
          </a:p>
          <a:p>
            <a:pPr marL="0" indent="0">
              <a:buNone/>
            </a:pPr>
            <a:r>
              <a:rPr lang="en-GB" dirty="0"/>
              <a:t>2008: 11.8 m2 </a:t>
            </a:r>
          </a:p>
          <a:p>
            <a:pPr marL="0" indent="0">
              <a:buNone/>
            </a:pPr>
            <a:r>
              <a:rPr lang="en-GB" dirty="0"/>
              <a:t>2013: 10.9 m2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381328"/>
            <a:ext cx="815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2"/>
              </a:rPr>
              <a:t>http://www.fmj.co.uk/a-contradiction-in-terms-as-escaping-the-city-crowds-delivers-more-congestion-in-the-workplace</a:t>
            </a:r>
            <a:r>
              <a:rPr lang="en-GB" sz="1200" dirty="0" smtClean="0">
                <a:hlinkClick r:id="rId2"/>
              </a:rPr>
              <a:t>/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2827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Decreases operational cost (</a:t>
            </a:r>
            <a:r>
              <a:rPr lang="en-GB" sz="2800" dirty="0" smtClean="0"/>
              <a:t>rent </a:t>
            </a:r>
            <a:r>
              <a:rPr lang="en-GB" sz="2800" dirty="0" err="1" smtClean="0"/>
              <a:t>etc</a:t>
            </a:r>
            <a:r>
              <a:rPr lang="en-GB" sz="2800" dirty="0" smtClean="0"/>
              <a:t>)</a:t>
            </a:r>
          </a:p>
          <a:p>
            <a:r>
              <a:rPr lang="en-GB" sz="2800" dirty="0" smtClean="0"/>
              <a:t>Increase collaboration (agile development)</a:t>
            </a:r>
          </a:p>
          <a:p>
            <a:r>
              <a:rPr lang="en-GB" sz="2800" dirty="0"/>
              <a:t>Creative thinking and </a:t>
            </a:r>
            <a:r>
              <a:rPr lang="en-GB" sz="2800" dirty="0" smtClean="0"/>
              <a:t>innovation</a:t>
            </a:r>
            <a:endParaRPr lang="en-GB" sz="2800" dirty="0"/>
          </a:p>
          <a:p>
            <a:r>
              <a:rPr lang="en-GB" sz="2800" dirty="0" smtClean="0"/>
              <a:t>More </a:t>
            </a:r>
            <a:r>
              <a:rPr lang="en-GB" sz="2800" dirty="0" smtClean="0"/>
              <a:t>egalitarian place </a:t>
            </a:r>
            <a:r>
              <a:rPr lang="en-GB" sz="2800" smtClean="0"/>
              <a:t>to work</a:t>
            </a:r>
            <a:endParaRPr lang="en-GB" sz="2800" dirty="0" smtClean="0"/>
          </a:p>
          <a:p>
            <a:r>
              <a:rPr lang="en-GB" sz="2800" dirty="0" smtClean="0"/>
              <a:t>Easier to change the interior layout</a:t>
            </a:r>
          </a:p>
          <a:p>
            <a:r>
              <a:rPr lang="en-GB" sz="2800" dirty="0" smtClean="0"/>
              <a:t>Socialising</a:t>
            </a:r>
          </a:p>
        </p:txBody>
      </p:sp>
    </p:spTree>
    <p:extLst>
      <p:ext uri="{BB962C8B-B14F-4D97-AF65-F5344CB8AC3E}">
        <p14:creationId xmlns:p14="http://schemas.microsoft.com/office/powerpoint/2010/main" val="25877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sz="2400" dirty="0" smtClean="0"/>
              <a:t>Uncontrolled interruptions (depending on type of work</a:t>
            </a:r>
            <a:r>
              <a:rPr lang="en-GB" sz="2400" dirty="0"/>
              <a:t>) </a:t>
            </a:r>
            <a:r>
              <a:rPr lang="en-GB" sz="2400" dirty="0" smtClean="0"/>
              <a:t>Distracted every </a:t>
            </a:r>
            <a:r>
              <a:rPr lang="en-GB" sz="2400" dirty="0"/>
              <a:t>3 minutes </a:t>
            </a:r>
            <a:r>
              <a:rPr lang="en-GB" sz="2400" dirty="0" smtClean="0"/>
              <a:t>and 23 </a:t>
            </a:r>
            <a:r>
              <a:rPr lang="en-GB" sz="2400" dirty="0"/>
              <a:t>minutes to get back into the flow</a:t>
            </a:r>
            <a:endParaRPr lang="en-GB" sz="2400" dirty="0" smtClean="0"/>
          </a:p>
          <a:p>
            <a:r>
              <a:rPr lang="en-GB" sz="2400" dirty="0"/>
              <a:t>Noise </a:t>
            </a:r>
            <a:r>
              <a:rPr lang="en-GB" sz="2400" dirty="0" smtClean="0"/>
              <a:t>level (headphones)</a:t>
            </a:r>
          </a:p>
          <a:p>
            <a:r>
              <a:rPr lang="en-GB" sz="2400" dirty="0"/>
              <a:t>Productivity </a:t>
            </a:r>
            <a:r>
              <a:rPr lang="en-GB" sz="2400" dirty="0" smtClean="0"/>
              <a:t>(15%, 20% and 66% quoted). </a:t>
            </a:r>
            <a:r>
              <a:rPr lang="en-GB" sz="2400" dirty="0"/>
              <a:t>Capacity to </a:t>
            </a:r>
            <a:r>
              <a:rPr lang="en-GB" sz="2400" dirty="0" smtClean="0"/>
              <a:t>concentrate</a:t>
            </a:r>
          </a:p>
          <a:p>
            <a:r>
              <a:rPr lang="en-GB" sz="2400" dirty="0"/>
              <a:t>Lack of </a:t>
            </a:r>
            <a:r>
              <a:rPr lang="en-GB" sz="2400" dirty="0" smtClean="0"/>
              <a:t>privacy</a:t>
            </a:r>
          </a:p>
          <a:p>
            <a:r>
              <a:rPr lang="en-GB" sz="2400" dirty="0" smtClean="0"/>
              <a:t>Health (more sick days. Cleanliness? Other factors?)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589240"/>
            <a:ext cx="7942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2"/>
              </a:rPr>
              <a:t>https://www.callcare247.com/articles/office-workers-are-distracted-every-3-minutes</a:t>
            </a:r>
            <a:r>
              <a:rPr lang="en-GB" sz="1200" dirty="0" smtClean="0">
                <a:hlinkClick r:id="rId2"/>
              </a:rPr>
              <a:t>/</a:t>
            </a:r>
            <a:endParaRPr lang="en-GB" sz="1200" dirty="0" smtClean="0"/>
          </a:p>
          <a:p>
            <a:r>
              <a:rPr lang="en-GB" sz="1200" dirty="0">
                <a:hlinkClick r:id="rId3"/>
              </a:rPr>
              <a:t>http://</a:t>
            </a:r>
            <a:r>
              <a:rPr lang="en-GB" sz="1200" dirty="0" smtClean="0">
                <a:hlinkClick r:id="rId3"/>
              </a:rPr>
              <a:t>www.techradar.com/news/audio/how-your-noisy-open-plan-office-is-making-you-66-less-productive-1148580</a:t>
            </a:r>
            <a:r>
              <a:rPr lang="en-GB" sz="1200" dirty="0" smtClean="0"/>
              <a:t> </a:t>
            </a:r>
          </a:p>
          <a:p>
            <a:r>
              <a:rPr lang="en-GB" sz="1200" dirty="0" smtClean="0">
                <a:hlinkClick r:id="rId4"/>
              </a:rPr>
              <a:t>https</a:t>
            </a:r>
            <a:r>
              <a:rPr lang="en-GB" sz="1200" dirty="0">
                <a:hlinkClick r:id="rId4"/>
              </a:rPr>
              <a:t>://</a:t>
            </a:r>
            <a:r>
              <a:rPr lang="en-GB" sz="1200" dirty="0" smtClean="0">
                <a:hlinkClick r:id="rId4"/>
              </a:rPr>
              <a:t>www.theguardian.com/money/work-blog/2014/sep/29/open-plan-office-health-productivity</a:t>
            </a:r>
            <a:endParaRPr lang="en-GB" sz="1200" dirty="0" smtClean="0"/>
          </a:p>
          <a:p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9038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367</Words>
  <Application>Microsoft Office PowerPoint</Application>
  <PresentationFormat>On-screen Show (4:3)</PresentationFormat>
  <Paragraphs>59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ISIS Small Bottom Banner</vt:lpstr>
      <vt:lpstr>ISIS Large Top Banner</vt:lpstr>
      <vt:lpstr>ISIS Small Top Banner</vt:lpstr>
      <vt:lpstr>ISIS Large Bottom Banner</vt:lpstr>
      <vt:lpstr>The Open Plan Office and the layout of R14 and G37 </vt:lpstr>
      <vt:lpstr>Law and regulations</vt:lpstr>
      <vt:lpstr>PowerPoint Presentation</vt:lpstr>
      <vt:lpstr>PowerPoint Presentation</vt:lpstr>
      <vt:lpstr>History: The Open Plan</vt:lpstr>
      <vt:lpstr>PowerPoint Presentation</vt:lpstr>
      <vt:lpstr>Workspace density</vt:lpstr>
      <vt:lpstr>The Pros</vt:lpstr>
      <vt:lpstr>The Cons</vt:lpstr>
      <vt:lpstr>Future/now</vt:lpstr>
      <vt:lpstr>Banning e-mail after work</vt:lpstr>
      <vt:lpstr>No office desks</vt:lpstr>
      <vt:lpstr>Activity Based working</vt:lpstr>
      <vt:lpstr>Into the flow state</vt:lpstr>
      <vt:lpstr>R74</vt:lpstr>
      <vt:lpstr>R74</vt:lpstr>
      <vt:lpstr>G37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Belcher, Emma (STFC,RAL,ISIS)</dc:creator>
  <cp:lastModifiedBy>ajm64</cp:lastModifiedBy>
  <cp:revision>159</cp:revision>
  <cp:lastPrinted>2017-03-22T09:12:24Z</cp:lastPrinted>
  <dcterms:created xsi:type="dcterms:W3CDTF">2007-08-10T08:53:48Z</dcterms:created>
  <dcterms:modified xsi:type="dcterms:W3CDTF">2017-11-03T09:56:48Z</dcterms:modified>
</cp:coreProperties>
</file>