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5" r:id="rId5"/>
    <p:sldId id="261" r:id="rId6"/>
    <p:sldId id="267" r:id="rId7"/>
    <p:sldId id="258" r:id="rId8"/>
    <p:sldId id="270" r:id="rId9"/>
    <p:sldId id="278" r:id="rId10"/>
    <p:sldId id="279" r:id="rId11"/>
    <p:sldId id="280" r:id="rId12"/>
    <p:sldId id="281" r:id="rId13"/>
    <p:sldId id="283" r:id="rId14"/>
    <p:sldId id="285" r:id="rId15"/>
    <p:sldId id="287" r:id="rId16"/>
    <p:sldId id="284" r:id="rId17"/>
    <p:sldId id="282" r:id="rId18"/>
    <p:sldId id="276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A9C6-7F71-4804-A5DB-27087D1C9C09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3106C-EE93-4FA0-A6B5-FD54F6CEF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8313" y="549275"/>
            <a:ext cx="8229600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81FF5B-45CA-4E7E-A958-170AFAF396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88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9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3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E86B-6F0B-4DE9-B4EA-C680F5E30B9D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E767-1D27-4E61-A339-57E066E4F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antidproject.org/nightly/concepts/FittingMinimiz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tidproject/mantid/tree/15952_pseudo_system_test_fitting_benchmarks_nist/Testing/Data/SystemT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tidproject/mantid/tree/15952_pseudo_system_test_fitting_benchmarks_ni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tidproject/mantid/pull/17654/files#diff-ec447cd5742fb3f07b35e9434680a40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tidproject/mantid/issues/1815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ocs.mantidproject.org/nightly/concepts/FittingMinimize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Benchmarking fit minimizers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5250"/>
            <a:ext cx="572452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48680"/>
            <a:ext cx="1654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Measure</a:t>
            </a:r>
          </a:p>
          <a:p>
            <a:r>
              <a:rPr lang="en-GB" sz="3200" dirty="0" smtClean="0"/>
              <a:t>Stability: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144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57" y="95250"/>
            <a:ext cx="570547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548680"/>
            <a:ext cx="24523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Measure</a:t>
            </a:r>
          </a:p>
          <a:p>
            <a:r>
              <a:rPr lang="en-GB" sz="3200" dirty="0" smtClean="0"/>
              <a:t>Performance: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706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to be created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Dear User…… fitting…. Info &amp; recommendations….,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By </a:t>
            </a:r>
            <a:r>
              <a:rPr lang="en-GB" dirty="0" smtClean="0"/>
              <a:t>default </a:t>
            </a:r>
            <a:r>
              <a:rPr lang="en-GB" dirty="0"/>
              <a:t>Mantid uses </a:t>
            </a:r>
            <a:r>
              <a:rPr lang="en-GB" dirty="0" err="1" smtClean="0"/>
              <a:t>Lebenbert-Marquet</a:t>
            </a:r>
            <a:endParaRPr lang="en-GB" dirty="0"/>
          </a:p>
          <a:p>
            <a:pPr lvl="1"/>
            <a:r>
              <a:rPr lang="en-GB" dirty="0" smtClean="0"/>
              <a:t>We </a:t>
            </a:r>
            <a:r>
              <a:rPr lang="en-GB" dirty="0"/>
              <a:t>can also recommend Trust Region for general purpose </a:t>
            </a:r>
            <a:r>
              <a:rPr lang="en-GB" dirty="0" smtClean="0"/>
              <a:t>fitting</a:t>
            </a:r>
          </a:p>
          <a:p>
            <a:r>
              <a:rPr lang="en-GB" dirty="0" smtClean="0"/>
              <a:t>(future) For constrained problems we recommend …</a:t>
            </a:r>
          </a:p>
          <a:p>
            <a:r>
              <a:rPr lang="en-GB" dirty="0" smtClean="0"/>
              <a:t>(also possible future recommendations for other subset of neutron problems)</a:t>
            </a:r>
          </a:p>
          <a:p>
            <a:r>
              <a:rPr lang="en-GB" dirty="0"/>
              <a:t>For Bayesian analysis </a:t>
            </a:r>
            <a:r>
              <a:rPr lang="en-GB" dirty="0" smtClean="0"/>
              <a:t>we currently </a:t>
            </a:r>
            <a:r>
              <a:rPr lang="en-GB" dirty="0"/>
              <a:t>support </a:t>
            </a:r>
            <a:r>
              <a:rPr lang="en-GB" dirty="0" smtClean="0"/>
              <a:t>only one minimizer, </a:t>
            </a:r>
            <a:r>
              <a:rPr lang="en-GB" dirty="0"/>
              <a:t>which is </a:t>
            </a:r>
            <a:r>
              <a:rPr lang="en-GB" dirty="0" err="1" smtClean="0"/>
              <a:t>Fabada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Please let us know if you have a fitting problem where the (recommended) fit minimizers are not giving you the result you expect.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Maybe separate recommendation for </a:t>
            </a:r>
            <a:r>
              <a:rPr lang="en-GB" dirty="0" smtClean="0"/>
              <a:t>stability and performance?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above recommendations are based on these benchmarking results: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docs.mantidproject.org/nightly/concepts/FittingMinimizers.html</a:t>
            </a:r>
            <a:r>
              <a:rPr lang="en-GB" dirty="0" smtClean="0"/>
              <a:t>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Some sentence that benchmarking framework can be used by anyone to test any new ideas for minimizers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30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are the fitting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Fitting </a:t>
            </a:r>
            <a:r>
              <a:rPr lang="en-GB" dirty="0" smtClean="0"/>
              <a:t>problems </a:t>
            </a:r>
            <a:r>
              <a:rPr lang="en-GB" dirty="0"/>
              <a:t>are stored </a:t>
            </a:r>
            <a:r>
              <a:rPr lang="en-GB" dirty="0" smtClean="0"/>
              <a:t>in </a:t>
            </a:r>
            <a:r>
              <a:rPr lang="en-GB" dirty="0"/>
              <a:t>the </a:t>
            </a:r>
            <a:r>
              <a:rPr lang="en-GB" dirty="0" err="1"/>
              <a:t>FittingTestProblems</a:t>
            </a:r>
            <a:r>
              <a:rPr lang="en-GB" dirty="0"/>
              <a:t> </a:t>
            </a:r>
            <a:r>
              <a:rPr lang="en-GB" dirty="0" smtClean="0"/>
              <a:t>directory as follows: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CUTEst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NIST_nonlinear_regression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Neutron_data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github.com/mantidproject/mantid/tree/15952_pseudo_system_test_fitting_benchmarks_nist/Testing/Data/SystemTest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Defining a </a:t>
            </a:r>
            <a:r>
              <a:rPr lang="en-GB" dirty="0"/>
              <a:t>fitting problem</a:t>
            </a:r>
            <a:br>
              <a:rPr lang="en-GB" dirty="0"/>
            </a:br>
            <a:r>
              <a:rPr lang="en-GB" sz="2700" dirty="0" smtClean="0"/>
              <a:t>(take example WISH17701_peak1.txt</a:t>
            </a:r>
            <a:r>
              <a:rPr lang="en-GB" sz="27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name</a:t>
            </a:r>
            <a:r>
              <a:rPr lang="en-GB" dirty="0" smtClean="0"/>
              <a:t> </a:t>
            </a:r>
            <a:r>
              <a:rPr lang="en-GB" dirty="0"/>
              <a:t>= 'WISH17701 panel 103 tube 3 calibration, peak 1'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input_file</a:t>
            </a:r>
            <a:r>
              <a:rPr lang="en-GB" dirty="0"/>
              <a:t> = 'WISH17701_calibration_panel103_tube3.nxs'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function</a:t>
            </a:r>
            <a:r>
              <a:rPr lang="en-GB" dirty="0"/>
              <a:t> = 'name=LinearBackground,A0=5986,A1=0;name=</a:t>
            </a:r>
            <a:r>
              <a:rPr lang="en-GB" dirty="0" err="1"/>
              <a:t>Gaussian,Height</a:t>
            </a:r>
            <a:r>
              <a:rPr lang="en-GB" dirty="0"/>
              <a:t>=22701,PeakCentre=58.953,Sigma=1'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fit_parameters</a:t>
            </a:r>
            <a:r>
              <a:rPr lang="en-GB" dirty="0"/>
              <a:t> = {'</a:t>
            </a:r>
            <a:r>
              <a:rPr lang="en-GB" dirty="0" err="1"/>
              <a:t>StartX</a:t>
            </a:r>
            <a:r>
              <a:rPr lang="en-GB" dirty="0"/>
              <a:t>': 43.952964774599998, '</a:t>
            </a:r>
            <a:r>
              <a:rPr lang="en-GB" dirty="0" err="1"/>
              <a:t>EndX</a:t>
            </a:r>
            <a:r>
              <a:rPr lang="en-GB" dirty="0"/>
              <a:t>': 73.952964774600005</a:t>
            </a:r>
            <a:r>
              <a:rPr lang="en-GB" dirty="0" smtClean="0"/>
              <a:t>}   (</a:t>
            </a:r>
            <a:r>
              <a:rPr lang="en-GB" b="1" dirty="0" err="1" smtClean="0"/>
              <a:t>fit_settings</a:t>
            </a:r>
            <a:r>
              <a:rPr lang="en-GB" b="1" dirty="0" smtClean="0"/>
              <a:t>?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description</a:t>
            </a:r>
            <a:r>
              <a:rPr lang="en-GB" dirty="0"/>
              <a:t> = </a:t>
            </a:r>
            <a:r>
              <a:rPr lang="en-GB" dirty="0" smtClean="0"/>
              <a:t>'‘</a:t>
            </a:r>
          </a:p>
        </p:txBody>
      </p:sp>
    </p:spTree>
    <p:extLst>
      <p:ext uri="{BB962C8B-B14F-4D97-AF65-F5344CB8AC3E}">
        <p14:creationId xmlns:p14="http://schemas.microsoft.com/office/powerpoint/2010/main" val="20861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40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to deal with e.g.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42913"/>
            <a:ext cx="78486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7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are the scripts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github.com/mantidproject/mantid/tree/15952_pseudo_system_test_fitting_benchmarks_nist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FittingBenchmarks</a:t>
            </a:r>
            <a:r>
              <a:rPr lang="en-GB" dirty="0" smtClean="0"/>
              <a:t> systemtest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github.com/mantidproject/mantid/pull/17654/files#diff-ec447cd5742fb3f07b35e9434680a401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5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tables get updated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3.9 </a:t>
            </a:r>
            <a:r>
              <a:rPr lang="en-GB" dirty="0"/>
              <a:t>manual update: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github.com/mantidproject/mantid/issues/18151</a:t>
            </a:r>
            <a:endParaRPr lang="en-GB" dirty="0"/>
          </a:p>
          <a:p>
            <a:r>
              <a:rPr lang="en-GB" dirty="0" smtClean="0"/>
              <a:t>Automatic update of tables in between releases will not work - I believe</a:t>
            </a:r>
          </a:p>
          <a:p>
            <a:pPr lvl="1"/>
            <a:r>
              <a:rPr lang="en-GB" dirty="0" smtClean="0"/>
              <a:t>We can’t have recommendations for which minimizer we recommend on a daily basis</a:t>
            </a:r>
          </a:p>
          <a:p>
            <a:pPr lvl="1"/>
            <a:r>
              <a:rPr lang="en-GB" dirty="0" smtClean="0"/>
              <a:t>Check if subset of problems can form a new table</a:t>
            </a:r>
          </a:p>
          <a:p>
            <a:pPr lvl="1"/>
            <a:r>
              <a:rPr lang="en-GB" smtClean="0"/>
              <a:t>But straightforward to create manually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8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a new problem added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Email me</a:t>
            </a:r>
          </a:p>
          <a:p>
            <a:endParaRPr lang="en-GB" dirty="0" smtClean="0"/>
          </a:p>
          <a:p>
            <a:r>
              <a:rPr lang="en-GB" dirty="0" smtClean="0"/>
              <a:t>Used what I have demoed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Possible reward!</a:t>
            </a:r>
          </a:p>
        </p:txBody>
      </p:sp>
    </p:spTree>
    <p:extLst>
      <p:ext uri="{BB962C8B-B14F-4D97-AF65-F5344CB8AC3E}">
        <p14:creationId xmlns:p14="http://schemas.microsoft.com/office/powerpoint/2010/main" val="5614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global optimisation?</a:t>
            </a:r>
            <a:endParaRPr lang="en-GB" dirty="0"/>
          </a:p>
        </p:txBody>
      </p:sp>
      <p:pic>
        <p:nvPicPr>
          <p:cNvPr id="4" name="Picture 2" descr="surface_plot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602038" y="2533650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878263" y="2897188"/>
            <a:ext cx="217487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716713" y="2871788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6765925" y="3249613"/>
            <a:ext cx="71438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urface_plot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2247900" y="2319338"/>
            <a:ext cx="4784725" cy="1550987"/>
            <a:chOff x="1416" y="1461"/>
            <a:chExt cx="3014" cy="977"/>
          </a:xfrm>
        </p:grpSpPr>
        <p:sp>
          <p:nvSpPr>
            <p:cNvPr id="58375" name="AutoShape 7"/>
            <p:cNvSpPr>
              <a:spLocks noChangeArrowheads="1"/>
            </p:cNvSpPr>
            <p:nvPr/>
          </p:nvSpPr>
          <p:spPr bwMode="auto">
            <a:xfrm rot="21000000">
              <a:off x="1416" y="149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6" name="AutoShape 8"/>
            <p:cNvSpPr>
              <a:spLocks noChangeArrowheads="1"/>
            </p:cNvSpPr>
            <p:nvPr/>
          </p:nvSpPr>
          <p:spPr bwMode="auto">
            <a:xfrm>
              <a:off x="1735" y="146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7" name="AutoShape 9"/>
            <p:cNvSpPr>
              <a:spLocks noChangeArrowheads="1"/>
            </p:cNvSpPr>
            <p:nvPr/>
          </p:nvSpPr>
          <p:spPr bwMode="auto">
            <a:xfrm rot="1200000">
              <a:off x="2063" y="1514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8" name="AutoShape 10"/>
            <p:cNvSpPr>
              <a:spLocks noChangeArrowheads="1"/>
            </p:cNvSpPr>
            <p:nvPr/>
          </p:nvSpPr>
          <p:spPr bwMode="auto">
            <a:xfrm rot="1500000">
              <a:off x="2373" y="1622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79" name="AutoShape 11"/>
            <p:cNvSpPr>
              <a:spLocks noChangeArrowheads="1"/>
            </p:cNvSpPr>
            <p:nvPr/>
          </p:nvSpPr>
          <p:spPr bwMode="auto">
            <a:xfrm rot="1500000">
              <a:off x="2665" y="1749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0" name="AutoShape 12"/>
            <p:cNvSpPr>
              <a:spLocks noChangeArrowheads="1"/>
            </p:cNvSpPr>
            <p:nvPr/>
          </p:nvSpPr>
          <p:spPr bwMode="auto">
            <a:xfrm rot="1200000">
              <a:off x="2966" y="1866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1" name="AutoShape 13"/>
            <p:cNvSpPr>
              <a:spLocks noChangeArrowheads="1"/>
            </p:cNvSpPr>
            <p:nvPr/>
          </p:nvSpPr>
          <p:spPr bwMode="auto">
            <a:xfrm>
              <a:off x="3257" y="1911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2" name="AutoShape 14"/>
            <p:cNvSpPr>
              <a:spLocks noChangeArrowheads="1"/>
            </p:cNvSpPr>
            <p:nvPr/>
          </p:nvSpPr>
          <p:spPr bwMode="auto">
            <a:xfrm rot="21000000">
              <a:off x="3557" y="1883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3" name="AutoShape 15"/>
            <p:cNvSpPr>
              <a:spLocks noChangeArrowheads="1"/>
            </p:cNvSpPr>
            <p:nvPr/>
          </p:nvSpPr>
          <p:spPr bwMode="auto">
            <a:xfrm rot="600000">
              <a:off x="3857" y="1882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4" name="AutoShape 16"/>
            <p:cNvSpPr>
              <a:spLocks noChangeArrowheads="1"/>
            </p:cNvSpPr>
            <p:nvPr/>
          </p:nvSpPr>
          <p:spPr bwMode="auto">
            <a:xfrm rot="2400000">
              <a:off x="4121" y="2000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solidFill>
              <a:srgbClr val="FD1A0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5" name="AutoShape 17"/>
            <p:cNvSpPr>
              <a:spLocks noChangeArrowheads="1"/>
            </p:cNvSpPr>
            <p:nvPr/>
          </p:nvSpPr>
          <p:spPr bwMode="auto">
            <a:xfrm rot="4800000">
              <a:off x="4238" y="2245"/>
              <a:ext cx="276" cy="109"/>
            </a:xfrm>
            <a:prstGeom prst="rightArrow">
              <a:avLst>
                <a:gd name="adj1" fmla="val 49741"/>
                <a:gd name="adj2" fmla="val 135679"/>
              </a:avLst>
            </a:prstGeom>
            <a:gradFill rotWithShape="1">
              <a:gsLst>
                <a:gs pos="0">
                  <a:srgbClr val="FD1A09"/>
                </a:gs>
                <a:gs pos="100000">
                  <a:srgbClr val="FD1A0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1862138" y="2381250"/>
            <a:ext cx="298450" cy="298450"/>
          </a:xfrm>
          <a:prstGeom prst="ellipse">
            <a:avLst/>
          </a:prstGeom>
          <a:solidFill>
            <a:srgbClr val="FD1A0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87" y="1196752"/>
            <a:ext cx="252253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74" y="3125564"/>
            <a:ext cx="25209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7" y="3125564"/>
            <a:ext cx="25209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ent Arrow 5"/>
          <p:cNvSpPr/>
          <p:nvPr/>
        </p:nvSpPr>
        <p:spPr bwMode="auto">
          <a:xfrm rot="5400000">
            <a:off x="6192118" y="1827783"/>
            <a:ext cx="1008062" cy="1365250"/>
          </a:xfrm>
          <a:prstGeom prst="ben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ea typeface="ヒラギノ角ゴ Pro W3" pitchFamily="84" charset="-128"/>
            </a:endParaRPr>
          </a:p>
        </p:txBody>
      </p:sp>
      <p:sp>
        <p:nvSpPr>
          <p:cNvPr id="7" name="Bent Arrow 6"/>
          <p:cNvSpPr/>
          <p:nvPr/>
        </p:nvSpPr>
        <p:spPr bwMode="auto">
          <a:xfrm rot="16200000" flipH="1">
            <a:off x="2228925" y="1826989"/>
            <a:ext cx="1008062" cy="1366837"/>
          </a:xfrm>
          <a:prstGeom prst="ben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ea typeface="ヒラギノ角ゴ Pro W3" pitchFamily="84" charset="-128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190824" y="1597993"/>
            <a:ext cx="1225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GB" altLang="en-US" sz="1600" dirty="0" smtClean="0">
                <a:solidFill>
                  <a:srgbClr val="C00000"/>
                </a:solidFill>
              </a:rPr>
              <a:t>No thanks</a:t>
            </a:r>
            <a:endParaRPr lang="en-GB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TextBox 30"/>
          <p:cNvSpPr txBox="1">
            <a:spLocks noChangeArrowheads="1"/>
          </p:cNvSpPr>
          <p:nvPr/>
        </p:nvSpPr>
        <p:spPr bwMode="auto">
          <a:xfrm>
            <a:off x="6153224" y="1597993"/>
            <a:ext cx="1225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84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GB" altLang="en-US" sz="1600" dirty="0" smtClean="0">
                <a:solidFill>
                  <a:srgbClr val="C00000"/>
                </a:solidFill>
              </a:rPr>
              <a:t>Yes please</a:t>
            </a:r>
            <a:endParaRPr lang="en-GB" altLang="en-US" sz="1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558433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- and are No Thanks cases recorded?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20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care?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GSAS/</a:t>
            </a:r>
            <a:r>
              <a:rPr lang="en-GB" dirty="0" err="1" smtClean="0"/>
              <a:t>SasView</a:t>
            </a:r>
            <a:r>
              <a:rPr lang="en-GB" dirty="0" smtClean="0"/>
              <a:t>/DASH/</a:t>
            </a:r>
            <a:r>
              <a:rPr lang="en-GB" dirty="0" err="1" smtClean="0"/>
              <a:t>TobyFit</a:t>
            </a:r>
            <a:r>
              <a:rPr lang="en-GB" dirty="0" smtClean="0"/>
              <a:t>/Rascal…..</a:t>
            </a:r>
          </a:p>
          <a:p>
            <a:endParaRPr lang="en-GB" dirty="0"/>
          </a:p>
          <a:p>
            <a:r>
              <a:rPr lang="en-GB" dirty="0" smtClean="0"/>
              <a:t>Even Mantid: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3340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43" y="2636912"/>
            <a:ext cx="13287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 smtClean="0"/>
              <a:t>Different minimizers: Powder diffraction software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Mantid – </a:t>
            </a:r>
            <a:r>
              <a:rPr lang="en-GB" dirty="0" err="1" smtClean="0"/>
              <a:t>Levenberg</a:t>
            </a:r>
            <a:r>
              <a:rPr lang="en-GB" dirty="0" smtClean="0"/>
              <a:t>-Marquardt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559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Reality: different types of surfaces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5" y="1765836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53" y="1765836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5" y="4062189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Benchmarking minimizers </a:t>
            </a:r>
            <a:r>
              <a:rPr lang="en-GB" sz="2200" dirty="0">
                <a:hlinkClick r:id="rId2"/>
              </a:rPr>
              <a:t>http://</a:t>
            </a:r>
            <a:r>
              <a:rPr lang="en-GB" sz="2200" dirty="0" smtClean="0">
                <a:hlinkClick r:id="rId2"/>
              </a:rPr>
              <a:t>docs.mantidproject.org/nightly/concepts/FittingMinimizers.html</a:t>
            </a:r>
            <a:r>
              <a:rPr lang="en-GB" sz="2200" dirty="0" smtClean="0"/>
              <a:t>  </a:t>
            </a:r>
            <a:endParaRPr lang="en-GB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46" y="2011461"/>
            <a:ext cx="2705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2" y="2020986"/>
            <a:ext cx="914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70" y="2006699"/>
            <a:ext cx="25336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Brace 8"/>
          <p:cNvSpPr/>
          <p:nvPr/>
        </p:nvSpPr>
        <p:spPr>
          <a:xfrm>
            <a:off x="3131840" y="4850059"/>
            <a:ext cx="189735" cy="1459261"/>
          </a:xfrm>
          <a:prstGeom prst="rightBrace">
            <a:avLst/>
          </a:prstGeom>
          <a:ln w="381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>
            <a:off x="5148064" y="5292824"/>
            <a:ext cx="189735" cy="584448"/>
          </a:xfrm>
          <a:prstGeom prst="rightBrace">
            <a:avLst/>
          </a:prstGeom>
          <a:ln w="381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92280" y="5445224"/>
            <a:ext cx="0" cy="508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90131" y="5430936"/>
            <a:ext cx="0" cy="508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32755" y="5877272"/>
            <a:ext cx="89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Current</a:t>
            </a:r>
          </a:p>
          <a:p>
            <a:r>
              <a:rPr lang="en-GB" dirty="0" smtClean="0"/>
              <a:t>default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23749" y="593998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740352" y="5445224"/>
            <a:ext cx="0" cy="508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96336" y="593998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19035"/>
            <a:ext cx="1785937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Metrics for comparing </a:t>
            </a:r>
            <a:r>
              <a:rPr lang="en-GB" dirty="0" smtClean="0"/>
              <a:t>minimizers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17" y="1556792"/>
            <a:ext cx="4159443" cy="180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2132856"/>
            <a:ext cx="1992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Stability: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52436" y="4077072"/>
            <a:ext cx="4844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Performance:       Time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168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352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Benchmarking fit minimizers</vt:lpstr>
      <vt:lpstr>What is global optimisation?</vt:lpstr>
      <vt:lpstr>PowerPoint Presentation</vt:lpstr>
      <vt:lpstr>PowerPoint Presentation</vt:lpstr>
      <vt:lpstr>Why do we care?</vt:lpstr>
      <vt:lpstr>Perception</vt:lpstr>
      <vt:lpstr>Reality: different types of surfaces</vt:lpstr>
      <vt:lpstr>Benchmarking minimizers http://docs.mantidproject.org/nightly/concepts/FittingMinimizers.html  </vt:lpstr>
      <vt:lpstr>Metrics for comparing minimizers</vt:lpstr>
      <vt:lpstr>PowerPoint Presentation</vt:lpstr>
      <vt:lpstr>PowerPoint Presentation</vt:lpstr>
      <vt:lpstr>Page to be created</vt:lpstr>
      <vt:lpstr>Where are the fitting problems</vt:lpstr>
      <vt:lpstr>Defining a fitting problem (take example WISH17701_peak1.txt)</vt:lpstr>
      <vt:lpstr>How to deal with e.g.</vt:lpstr>
      <vt:lpstr>Where are the scripts</vt:lpstr>
      <vt:lpstr>FittingBenchmarks systemtest</vt:lpstr>
      <vt:lpstr>When tables get updated</vt:lpstr>
      <vt:lpstr>How is a new problem added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ajm64</dc:creator>
  <cp:lastModifiedBy>ajm64</cp:lastModifiedBy>
  <cp:revision>64</cp:revision>
  <dcterms:created xsi:type="dcterms:W3CDTF">2016-11-28T09:00:00Z</dcterms:created>
  <dcterms:modified xsi:type="dcterms:W3CDTF">2016-12-05T13:33:06Z</dcterms:modified>
</cp:coreProperties>
</file>