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1" r:id="rId5"/>
    <p:sldId id="262" r:id="rId6"/>
    <p:sldId id="263" r:id="rId7"/>
    <p:sldId id="264" r:id="rId8"/>
    <p:sldId id="265" r:id="rId9"/>
    <p:sldId id="266" r:id="rId10"/>
    <p:sldId id="272" r:id="rId11"/>
    <p:sldId id="267" r:id="rId12"/>
    <p:sldId id="256" r:id="rId13"/>
    <p:sldId id="258" r:id="rId14"/>
    <p:sldId id="259" r:id="rId15"/>
    <p:sldId id="268" r:id="rId16"/>
    <p:sldId id="269" r:id="rId17"/>
    <p:sldId id="26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718DA01-1D6C-4E7B-B570-A701516254F4}" type="datetimeFigureOut">
              <a:rPr lang="en-GB" smtClean="0"/>
              <a:t>30/07/2020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61331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18DA01-1D6C-4E7B-B570-A701516254F4}" type="datetimeFigureOut">
              <a:rPr lang="en-GB" smtClean="0"/>
              <a:t>30/07/2020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22209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18DA01-1D6C-4E7B-B570-A701516254F4}" type="datetimeFigureOut">
              <a:rPr lang="en-GB" smtClean="0"/>
              <a:t>30/07/2020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81446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18DA01-1D6C-4E7B-B570-A701516254F4}" type="datetimeFigureOut">
              <a:rPr lang="en-GB" smtClean="0"/>
              <a:t>30/07/2020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82464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18DA01-1D6C-4E7B-B570-A701516254F4}" type="datetimeFigureOut">
              <a:rPr lang="en-GB" smtClean="0"/>
              <a:t>30/07/2020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358248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718DA01-1D6C-4E7B-B570-A701516254F4}" type="datetimeFigureOut">
              <a:rPr lang="en-GB" smtClean="0"/>
              <a:t>30/07/2020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48099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718DA01-1D6C-4E7B-B570-A701516254F4}" type="datetimeFigureOut">
              <a:rPr lang="en-GB" smtClean="0"/>
              <a:t>30/07/2020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254193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718DA01-1D6C-4E7B-B570-A701516254F4}" type="datetimeFigureOut">
              <a:rPr lang="en-GB" smtClean="0"/>
              <a:t>30/07/2020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266350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8DA01-1D6C-4E7B-B570-A701516254F4}" type="datetimeFigureOut">
              <a:rPr lang="en-GB" smtClean="0"/>
              <a:t>30/07/2020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165982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18DA01-1D6C-4E7B-B570-A701516254F4}" type="datetimeFigureOut">
              <a:rPr lang="en-GB" smtClean="0"/>
              <a:t>30/07/2020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125392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18DA01-1D6C-4E7B-B570-A701516254F4}" type="datetimeFigureOut">
              <a:rPr lang="en-GB" smtClean="0"/>
              <a:t>30/07/2020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1DA43F-ED19-4B31-A311-F685385EB7BF}" type="slidenum">
              <a:rPr lang="en-GB" smtClean="0"/>
              <a:t>‹#›</a:t>
            </a:fld>
            <a:endParaRPr lang="en-GB"/>
          </a:p>
        </p:txBody>
      </p:sp>
    </p:spTree>
    <p:extLst>
      <p:ext uri="{BB962C8B-B14F-4D97-AF65-F5344CB8AC3E}">
        <p14:creationId xmlns:p14="http://schemas.microsoft.com/office/powerpoint/2010/main" val="3645191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8DA01-1D6C-4E7B-B570-A701516254F4}" type="datetimeFigureOut">
              <a:rPr lang="en-GB" smtClean="0"/>
              <a:t>30/07/2020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DA43F-ED19-4B31-A311-F685385EB7BF}" type="slidenum">
              <a:rPr lang="en-GB" smtClean="0"/>
              <a:t>‹#›</a:t>
            </a:fld>
            <a:endParaRPr lang="en-GB"/>
          </a:p>
        </p:txBody>
      </p:sp>
    </p:spTree>
    <p:extLst>
      <p:ext uri="{BB962C8B-B14F-4D97-AF65-F5344CB8AC3E}">
        <p14:creationId xmlns:p14="http://schemas.microsoft.com/office/powerpoint/2010/main" val="71330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NR Autoreduction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Transmission and corresponding run range must be defined in advance of the reduction taking place</a:t>
            </a:r>
          </a:p>
          <a:p>
            <a:r>
              <a:rPr lang="en-GB" dirty="0" smtClean="0"/>
              <a:t>Flood file must be defined in advance</a:t>
            </a:r>
          </a:p>
          <a:p>
            <a:r>
              <a:rPr lang="en-GB" dirty="0" smtClean="0"/>
              <a:t>Optionally define polarisation correction runs</a:t>
            </a:r>
          </a:p>
          <a:p>
            <a:endParaRPr lang="en-GB" dirty="0" smtClean="0"/>
          </a:p>
          <a:p>
            <a:r>
              <a:rPr lang="en-GB" dirty="0" smtClean="0"/>
              <a:t>Tag each of the above as they are ingested </a:t>
            </a:r>
          </a:p>
          <a:p>
            <a:pPr lvl="1"/>
            <a:r>
              <a:rPr lang="en-GB" dirty="0" smtClean="0"/>
              <a:t>E.g. we ingest INTER1324 and the script says it’s a flood file</a:t>
            </a:r>
          </a:p>
          <a:p>
            <a:pPr lvl="1"/>
            <a:r>
              <a:rPr lang="en-GB" dirty="0" smtClean="0"/>
              <a:t>Add a new record to the database for the run with the tagging of “flood”</a:t>
            </a:r>
          </a:p>
          <a:p>
            <a:endParaRPr lang="en-GB" dirty="0"/>
          </a:p>
          <a:p>
            <a:r>
              <a:rPr lang="en-GB" dirty="0" smtClean="0"/>
              <a:t>If we ingest a run that we do not know anything about e.g. does not exist as a parameter for any of the above, we tag the run as unknown</a:t>
            </a:r>
          </a:p>
          <a:p>
            <a:r>
              <a:rPr lang="en-GB" dirty="0" smtClean="0"/>
              <a:t>For NR instrument we can then display all the above meta data in a web app page (see next slide)</a:t>
            </a:r>
            <a:endParaRPr lang="en-GB" dirty="0"/>
          </a:p>
        </p:txBody>
      </p:sp>
    </p:spTree>
    <p:extLst>
      <p:ext uri="{BB962C8B-B14F-4D97-AF65-F5344CB8AC3E}">
        <p14:creationId xmlns:p14="http://schemas.microsoft.com/office/powerpoint/2010/main" val="1464578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processing: Flood corrections </a:t>
            </a:r>
            <a:endParaRPr lang="en-GB" dirty="0"/>
          </a:p>
        </p:txBody>
      </p:sp>
      <p:sp>
        <p:nvSpPr>
          <p:cNvPr id="3" name="Content Placeholder 2"/>
          <p:cNvSpPr>
            <a:spLocks noGrp="1"/>
          </p:cNvSpPr>
          <p:nvPr>
            <p:ph idx="1"/>
          </p:nvPr>
        </p:nvSpPr>
        <p:spPr>
          <a:xfrm>
            <a:off x="838200" y="3340359"/>
            <a:ext cx="10515600" cy="2836604"/>
          </a:xfrm>
        </p:spPr>
        <p:txBody>
          <a:bodyPr/>
          <a:lstStyle/>
          <a:p>
            <a:r>
              <a:rPr lang="en-GB" dirty="0" smtClean="0"/>
              <a:t>Use the script (or other means) to tag files as flood corrections</a:t>
            </a:r>
          </a:p>
          <a:p>
            <a:r>
              <a:rPr lang="en-GB" dirty="0" smtClean="0"/>
              <a:t>Tag these in the database as flood correction files</a:t>
            </a:r>
          </a:p>
          <a:p>
            <a:r>
              <a:rPr lang="en-GB" dirty="0" smtClean="0"/>
              <a:t>Do not process</a:t>
            </a:r>
          </a:p>
          <a:p>
            <a:r>
              <a:rPr lang="en-GB" dirty="0" smtClean="0"/>
              <a:t>Leave them in ISIS Cache (only processed data gets moved to CEPH) </a:t>
            </a:r>
            <a:endParaRPr lang="en-GB" dirty="0"/>
          </a:p>
        </p:txBody>
      </p:sp>
      <p:sp>
        <p:nvSpPr>
          <p:cNvPr id="4" name="Rectangle 3"/>
          <p:cNvSpPr/>
          <p:nvPr/>
        </p:nvSpPr>
        <p:spPr>
          <a:xfrm>
            <a:off x="838200" y="236916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r>
              <a:rPr lang="en-GB" dirty="0" err="1" smtClean="0"/>
              <a:t>corr</a:t>
            </a:r>
            <a:r>
              <a:rPr lang="en-GB" dirty="0" smtClean="0"/>
              <a:t> …</a:t>
            </a:r>
            <a:endParaRPr lang="en-GB" dirty="0"/>
          </a:p>
        </p:txBody>
      </p:sp>
      <p:sp>
        <p:nvSpPr>
          <p:cNvPr id="5" name="Rectangle 4"/>
          <p:cNvSpPr/>
          <p:nvPr/>
        </p:nvSpPr>
        <p:spPr>
          <a:xfrm>
            <a:off x="838200" y="194834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r>
              <a:rPr lang="en-GB" dirty="0" err="1" smtClean="0"/>
              <a:t>corr</a:t>
            </a:r>
            <a:r>
              <a:rPr lang="en-GB" dirty="0" smtClean="0"/>
              <a:t> 1</a:t>
            </a:r>
            <a:endParaRPr lang="en-GB" dirty="0"/>
          </a:p>
        </p:txBody>
      </p:sp>
      <p:cxnSp>
        <p:nvCxnSpPr>
          <p:cNvPr id="6" name="Straight Arrow Connector 5"/>
          <p:cNvCxnSpPr>
            <a:stCxn id="5" idx="3"/>
            <a:endCxn id="10" idx="2"/>
          </p:cNvCxnSpPr>
          <p:nvPr/>
        </p:nvCxnSpPr>
        <p:spPr>
          <a:xfrm>
            <a:off x="2460744" y="2157461"/>
            <a:ext cx="1027798" cy="17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p:cNvSpPr/>
          <p:nvPr/>
        </p:nvSpPr>
        <p:spPr>
          <a:xfrm>
            <a:off x="3488542" y="1876144"/>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13" name="Straight Arrow Connector 12"/>
          <p:cNvCxnSpPr>
            <a:stCxn id="4" idx="3"/>
            <a:endCxn id="10" idx="2"/>
          </p:cNvCxnSpPr>
          <p:nvPr/>
        </p:nvCxnSpPr>
        <p:spPr>
          <a:xfrm flipV="1">
            <a:off x="2460744" y="2331128"/>
            <a:ext cx="1027798" cy="24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752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processing: Polarisation corrections </a:t>
            </a:r>
            <a:endParaRPr lang="en-GB" dirty="0"/>
          </a:p>
        </p:txBody>
      </p:sp>
      <p:sp>
        <p:nvSpPr>
          <p:cNvPr id="3" name="Content Placeholder 2"/>
          <p:cNvSpPr>
            <a:spLocks noGrp="1"/>
          </p:cNvSpPr>
          <p:nvPr>
            <p:ph idx="1"/>
          </p:nvPr>
        </p:nvSpPr>
        <p:spPr>
          <a:xfrm>
            <a:off x="838200" y="3340359"/>
            <a:ext cx="10515600" cy="2836604"/>
          </a:xfrm>
        </p:spPr>
        <p:txBody>
          <a:bodyPr/>
          <a:lstStyle/>
          <a:p>
            <a:r>
              <a:rPr lang="en-GB" dirty="0" smtClean="0"/>
              <a:t>Use the script (or other means) to tag files as polarisation corrections</a:t>
            </a:r>
          </a:p>
          <a:p>
            <a:r>
              <a:rPr lang="en-GB" dirty="0" smtClean="0"/>
              <a:t>Tag these in the database as flood correction files</a:t>
            </a:r>
          </a:p>
          <a:p>
            <a:r>
              <a:rPr lang="en-GB" dirty="0" smtClean="0"/>
              <a:t>Do not process</a:t>
            </a:r>
          </a:p>
          <a:p>
            <a:r>
              <a:rPr lang="en-GB" dirty="0" smtClean="0"/>
              <a:t>Leave them in ISIS Cache (only processed data gets moved to CEPH) </a:t>
            </a:r>
            <a:endParaRPr lang="en-GB" dirty="0"/>
          </a:p>
        </p:txBody>
      </p:sp>
      <p:sp>
        <p:nvSpPr>
          <p:cNvPr id="4" name="Rectangle 3"/>
          <p:cNvSpPr/>
          <p:nvPr/>
        </p:nvSpPr>
        <p:spPr>
          <a:xfrm>
            <a:off x="838200" y="236916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corr</a:t>
            </a:r>
            <a:r>
              <a:rPr lang="en-GB" dirty="0" smtClean="0"/>
              <a:t> …</a:t>
            </a:r>
            <a:endParaRPr lang="en-GB" dirty="0"/>
          </a:p>
        </p:txBody>
      </p:sp>
      <p:sp>
        <p:nvSpPr>
          <p:cNvPr id="5" name="Rectangle 4"/>
          <p:cNvSpPr/>
          <p:nvPr/>
        </p:nvSpPr>
        <p:spPr>
          <a:xfrm>
            <a:off x="838200" y="194834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corr</a:t>
            </a:r>
            <a:r>
              <a:rPr lang="en-GB" dirty="0" smtClean="0"/>
              <a:t> 1</a:t>
            </a:r>
            <a:endParaRPr lang="en-GB" dirty="0"/>
          </a:p>
        </p:txBody>
      </p:sp>
      <p:cxnSp>
        <p:nvCxnSpPr>
          <p:cNvPr id="6" name="Straight Arrow Connector 5"/>
          <p:cNvCxnSpPr>
            <a:stCxn id="5" idx="3"/>
            <a:endCxn id="10" idx="2"/>
          </p:cNvCxnSpPr>
          <p:nvPr/>
        </p:nvCxnSpPr>
        <p:spPr>
          <a:xfrm>
            <a:off x="2460744" y="2157461"/>
            <a:ext cx="1027798" cy="17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p:cNvSpPr/>
          <p:nvPr/>
        </p:nvSpPr>
        <p:spPr>
          <a:xfrm>
            <a:off x="3488542" y="1876144"/>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13" name="Straight Arrow Connector 12"/>
          <p:cNvCxnSpPr>
            <a:stCxn id="4" idx="3"/>
            <a:endCxn id="10" idx="2"/>
          </p:cNvCxnSpPr>
          <p:nvPr/>
        </p:nvCxnSpPr>
        <p:spPr>
          <a:xfrm flipV="1">
            <a:off x="2460744" y="2331128"/>
            <a:ext cx="1027798" cy="24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122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Data processing: Transmission </a:t>
            </a:r>
            <a:endParaRPr lang="en-GB" dirty="0"/>
          </a:p>
        </p:txBody>
      </p:sp>
      <p:sp>
        <p:nvSpPr>
          <p:cNvPr id="46" name="Content Placeholder 45"/>
          <p:cNvSpPr>
            <a:spLocks noGrp="1"/>
          </p:cNvSpPr>
          <p:nvPr>
            <p:ph idx="1"/>
          </p:nvPr>
        </p:nvSpPr>
        <p:spPr>
          <a:xfrm>
            <a:off x="838200" y="3757135"/>
            <a:ext cx="10515600" cy="2419828"/>
          </a:xfrm>
        </p:spPr>
        <p:txBody>
          <a:bodyPr>
            <a:normAutofit fontScale="85000" lnSpcReduction="20000"/>
          </a:bodyPr>
          <a:lstStyle/>
          <a:p>
            <a:r>
              <a:rPr lang="en-GB" dirty="0" smtClean="0"/>
              <a:t>Transmission runs are stitched in the autoreduction script</a:t>
            </a:r>
          </a:p>
          <a:p>
            <a:r>
              <a:rPr lang="en-GB" dirty="0" smtClean="0"/>
              <a:t>Stitched transmission data is stored in the database/CEPH</a:t>
            </a:r>
          </a:p>
          <a:p>
            <a:pPr lvl="1"/>
            <a:r>
              <a:rPr lang="en-GB" dirty="0" smtClean="0"/>
              <a:t>RB Number</a:t>
            </a:r>
          </a:p>
          <a:p>
            <a:pPr lvl="1"/>
            <a:r>
              <a:rPr lang="en-GB" dirty="0" smtClean="0"/>
              <a:t>Name (could auto generate if none provided?)</a:t>
            </a:r>
          </a:p>
          <a:p>
            <a:pPr lvl="1"/>
            <a:r>
              <a:rPr lang="en-GB" dirty="0" smtClean="0"/>
              <a:t>Comprised of which transmission runs</a:t>
            </a:r>
          </a:p>
          <a:p>
            <a:r>
              <a:rPr lang="en-GB" dirty="0" smtClean="0"/>
              <a:t>Can visualise transmission runs in the web app</a:t>
            </a:r>
          </a:p>
          <a:p>
            <a:pPr lvl="1"/>
            <a:r>
              <a:rPr lang="en-GB" dirty="0" smtClean="0"/>
              <a:t>Meta data + plot?  </a:t>
            </a:r>
            <a:endParaRPr lang="en-GB" dirty="0"/>
          </a:p>
        </p:txBody>
      </p:sp>
      <p:sp>
        <p:nvSpPr>
          <p:cNvPr id="5" name="Rectangle 4"/>
          <p:cNvSpPr/>
          <p:nvPr/>
        </p:nvSpPr>
        <p:spPr>
          <a:xfrm>
            <a:off x="838200" y="191244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1</a:t>
            </a:r>
            <a:endParaRPr lang="en-GB" dirty="0"/>
          </a:p>
        </p:txBody>
      </p:sp>
      <p:sp>
        <p:nvSpPr>
          <p:cNvPr id="6" name="Rectangle 5"/>
          <p:cNvSpPr/>
          <p:nvPr/>
        </p:nvSpPr>
        <p:spPr>
          <a:xfrm>
            <a:off x="838200" y="233068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2</a:t>
            </a:r>
            <a:endParaRPr lang="en-GB" dirty="0"/>
          </a:p>
        </p:txBody>
      </p:sp>
      <p:sp>
        <p:nvSpPr>
          <p:cNvPr id="7" name="Rectangle 6"/>
          <p:cNvSpPr/>
          <p:nvPr/>
        </p:nvSpPr>
        <p:spPr>
          <a:xfrm>
            <a:off x="838200" y="274892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3</a:t>
            </a:r>
            <a:endParaRPr lang="en-GB" dirty="0"/>
          </a:p>
        </p:txBody>
      </p:sp>
      <p:sp>
        <p:nvSpPr>
          <p:cNvPr id="21" name="Rectangle 20"/>
          <p:cNvSpPr/>
          <p:nvPr/>
        </p:nvSpPr>
        <p:spPr>
          <a:xfrm>
            <a:off x="3500043" y="2219808"/>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1</a:t>
            </a:r>
            <a:endParaRPr lang="en-GB" dirty="0"/>
          </a:p>
        </p:txBody>
      </p:sp>
      <p:sp>
        <p:nvSpPr>
          <p:cNvPr id="22" name="Rectangle 21"/>
          <p:cNvSpPr/>
          <p:nvPr/>
        </p:nvSpPr>
        <p:spPr>
          <a:xfrm>
            <a:off x="838200" y="316716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a:t>
            </a:r>
            <a:endParaRPr lang="en-GB" dirty="0"/>
          </a:p>
        </p:txBody>
      </p:sp>
      <p:cxnSp>
        <p:nvCxnSpPr>
          <p:cNvPr id="24" name="Straight Arrow Connector 23"/>
          <p:cNvCxnSpPr>
            <a:stCxn id="5" idx="3"/>
            <a:endCxn id="21" idx="1"/>
          </p:cNvCxnSpPr>
          <p:nvPr/>
        </p:nvCxnSpPr>
        <p:spPr>
          <a:xfrm>
            <a:off x="2460744" y="2121569"/>
            <a:ext cx="1039299" cy="30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21" idx="1"/>
          </p:cNvCxnSpPr>
          <p:nvPr/>
        </p:nvCxnSpPr>
        <p:spPr>
          <a:xfrm flipV="1">
            <a:off x="2460744" y="2428928"/>
            <a:ext cx="1039299" cy="52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00043" y="288326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2</a:t>
            </a:r>
            <a:endParaRPr lang="en-GB" dirty="0"/>
          </a:p>
        </p:txBody>
      </p:sp>
      <p:cxnSp>
        <p:nvCxnSpPr>
          <p:cNvPr id="31" name="Straight Arrow Connector 30"/>
          <p:cNvCxnSpPr>
            <a:stCxn id="6" idx="3"/>
            <a:endCxn id="29" idx="1"/>
          </p:cNvCxnSpPr>
          <p:nvPr/>
        </p:nvCxnSpPr>
        <p:spPr>
          <a:xfrm>
            <a:off x="2460744" y="2539809"/>
            <a:ext cx="1039299" cy="55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a:endCxn id="29" idx="1"/>
          </p:cNvCxnSpPr>
          <p:nvPr/>
        </p:nvCxnSpPr>
        <p:spPr>
          <a:xfrm flipV="1">
            <a:off x="2460744" y="3092381"/>
            <a:ext cx="1039299" cy="28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6185090" y="2638047"/>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41" name="Straight Arrow Connector 40"/>
          <p:cNvCxnSpPr>
            <a:stCxn id="21" idx="3"/>
            <a:endCxn id="36" idx="2"/>
          </p:cNvCxnSpPr>
          <p:nvPr/>
        </p:nvCxnSpPr>
        <p:spPr>
          <a:xfrm>
            <a:off x="5122587" y="2428928"/>
            <a:ext cx="1062503" cy="66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9" idx="3"/>
            <a:endCxn id="36" idx="2"/>
          </p:cNvCxnSpPr>
          <p:nvPr/>
        </p:nvCxnSpPr>
        <p:spPr>
          <a:xfrm>
            <a:off x="5122587" y="3092381"/>
            <a:ext cx="106250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846933" y="2741307"/>
            <a:ext cx="1622544" cy="70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Web app</a:t>
            </a:r>
            <a:endParaRPr lang="en-GB" dirty="0"/>
          </a:p>
        </p:txBody>
      </p:sp>
      <p:cxnSp>
        <p:nvCxnSpPr>
          <p:cNvPr id="48" name="Straight Arrow Connector 47"/>
          <p:cNvCxnSpPr>
            <a:stCxn id="47" idx="1"/>
            <a:endCxn id="36" idx="4"/>
          </p:cNvCxnSpPr>
          <p:nvPr/>
        </p:nvCxnSpPr>
        <p:spPr>
          <a:xfrm flipH="1">
            <a:off x="7828260" y="3092381"/>
            <a:ext cx="101867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1" idx="3"/>
            <a:endCxn id="60" idx="2"/>
          </p:cNvCxnSpPr>
          <p:nvPr/>
        </p:nvCxnSpPr>
        <p:spPr>
          <a:xfrm flipV="1">
            <a:off x="5122587" y="2138727"/>
            <a:ext cx="1062503" cy="29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Magnetic Disk 59"/>
          <p:cNvSpPr/>
          <p:nvPr/>
        </p:nvSpPr>
        <p:spPr>
          <a:xfrm>
            <a:off x="6185090" y="1683743"/>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CEPH</a:t>
            </a:r>
            <a:endParaRPr lang="en-GB" dirty="0"/>
          </a:p>
        </p:txBody>
      </p:sp>
      <p:cxnSp>
        <p:nvCxnSpPr>
          <p:cNvPr id="62" name="Straight Arrow Connector 61"/>
          <p:cNvCxnSpPr>
            <a:stCxn id="29" idx="3"/>
            <a:endCxn id="60" idx="2"/>
          </p:cNvCxnSpPr>
          <p:nvPr/>
        </p:nvCxnSpPr>
        <p:spPr>
          <a:xfrm flipV="1">
            <a:off x="5122587" y="2138727"/>
            <a:ext cx="1062503" cy="95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560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processing: Transmission </a:t>
            </a:r>
            <a:endParaRPr lang="en-GB" dirty="0"/>
          </a:p>
        </p:txBody>
      </p:sp>
      <p:sp>
        <p:nvSpPr>
          <p:cNvPr id="46" name="Content Placeholder 45"/>
          <p:cNvSpPr>
            <a:spLocks noGrp="1"/>
          </p:cNvSpPr>
          <p:nvPr>
            <p:ph idx="1"/>
          </p:nvPr>
        </p:nvSpPr>
        <p:spPr>
          <a:xfrm>
            <a:off x="838200" y="3757135"/>
            <a:ext cx="10515600" cy="2419828"/>
          </a:xfrm>
        </p:spPr>
        <p:txBody>
          <a:bodyPr>
            <a:normAutofit fontScale="85000" lnSpcReduction="20000"/>
          </a:bodyPr>
          <a:lstStyle/>
          <a:p>
            <a:r>
              <a:rPr lang="en-GB" dirty="0" smtClean="0"/>
              <a:t>Transmission runs are stitched in the autoreduction script</a:t>
            </a:r>
          </a:p>
          <a:p>
            <a:r>
              <a:rPr lang="en-GB" dirty="0" smtClean="0"/>
              <a:t>Stitched transmission data is stored in the database/CEPH</a:t>
            </a:r>
          </a:p>
          <a:p>
            <a:pPr lvl="1"/>
            <a:r>
              <a:rPr lang="en-GB" dirty="0" smtClean="0"/>
              <a:t>RB Number</a:t>
            </a:r>
          </a:p>
          <a:p>
            <a:pPr lvl="1"/>
            <a:r>
              <a:rPr lang="en-GB" dirty="0" smtClean="0"/>
              <a:t>Name (could auto generate if none provided?)</a:t>
            </a:r>
          </a:p>
          <a:p>
            <a:pPr lvl="1"/>
            <a:r>
              <a:rPr lang="en-GB" dirty="0" smtClean="0"/>
              <a:t>Comprised of which transmission runs</a:t>
            </a:r>
          </a:p>
          <a:p>
            <a:r>
              <a:rPr lang="en-GB" dirty="0" smtClean="0"/>
              <a:t>Can visualise transmission runs in the web app</a:t>
            </a:r>
          </a:p>
          <a:p>
            <a:pPr lvl="1"/>
            <a:r>
              <a:rPr lang="en-GB" dirty="0" smtClean="0"/>
              <a:t>Meta data + plot?  </a:t>
            </a:r>
            <a:endParaRPr lang="en-GB" dirty="0"/>
          </a:p>
        </p:txBody>
      </p:sp>
      <p:sp>
        <p:nvSpPr>
          <p:cNvPr id="5" name="Rectangle 4"/>
          <p:cNvSpPr/>
          <p:nvPr/>
        </p:nvSpPr>
        <p:spPr>
          <a:xfrm>
            <a:off x="838200" y="191244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1</a:t>
            </a:r>
            <a:endParaRPr lang="en-GB" dirty="0"/>
          </a:p>
        </p:txBody>
      </p:sp>
      <p:sp>
        <p:nvSpPr>
          <p:cNvPr id="6" name="Rectangle 5"/>
          <p:cNvSpPr/>
          <p:nvPr/>
        </p:nvSpPr>
        <p:spPr>
          <a:xfrm>
            <a:off x="838200" y="233068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2</a:t>
            </a:r>
            <a:endParaRPr lang="en-GB" dirty="0"/>
          </a:p>
        </p:txBody>
      </p:sp>
      <p:sp>
        <p:nvSpPr>
          <p:cNvPr id="7" name="Rectangle 6"/>
          <p:cNvSpPr/>
          <p:nvPr/>
        </p:nvSpPr>
        <p:spPr>
          <a:xfrm>
            <a:off x="838200" y="274892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3</a:t>
            </a:r>
            <a:endParaRPr lang="en-GB" dirty="0"/>
          </a:p>
        </p:txBody>
      </p:sp>
      <p:sp>
        <p:nvSpPr>
          <p:cNvPr id="21" name="Rectangle 20"/>
          <p:cNvSpPr/>
          <p:nvPr/>
        </p:nvSpPr>
        <p:spPr>
          <a:xfrm>
            <a:off x="3500043" y="2219808"/>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1</a:t>
            </a:r>
            <a:endParaRPr lang="en-GB" dirty="0"/>
          </a:p>
        </p:txBody>
      </p:sp>
      <p:sp>
        <p:nvSpPr>
          <p:cNvPr id="22" name="Rectangle 21"/>
          <p:cNvSpPr/>
          <p:nvPr/>
        </p:nvSpPr>
        <p:spPr>
          <a:xfrm>
            <a:off x="838200" y="316716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a:t>
            </a:r>
            <a:endParaRPr lang="en-GB" dirty="0"/>
          </a:p>
        </p:txBody>
      </p:sp>
      <p:cxnSp>
        <p:nvCxnSpPr>
          <p:cNvPr id="24" name="Straight Arrow Connector 23"/>
          <p:cNvCxnSpPr>
            <a:stCxn id="5" idx="3"/>
            <a:endCxn id="21" idx="1"/>
          </p:cNvCxnSpPr>
          <p:nvPr/>
        </p:nvCxnSpPr>
        <p:spPr>
          <a:xfrm>
            <a:off x="2460744" y="2121569"/>
            <a:ext cx="1039299" cy="30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21" idx="1"/>
          </p:cNvCxnSpPr>
          <p:nvPr/>
        </p:nvCxnSpPr>
        <p:spPr>
          <a:xfrm flipV="1">
            <a:off x="2460744" y="2428928"/>
            <a:ext cx="1039299" cy="52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00043" y="2883261"/>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2</a:t>
            </a:r>
            <a:endParaRPr lang="en-GB" dirty="0"/>
          </a:p>
        </p:txBody>
      </p:sp>
      <p:cxnSp>
        <p:nvCxnSpPr>
          <p:cNvPr id="31" name="Straight Arrow Connector 30"/>
          <p:cNvCxnSpPr>
            <a:stCxn id="6" idx="3"/>
            <a:endCxn id="29" idx="1"/>
          </p:cNvCxnSpPr>
          <p:nvPr/>
        </p:nvCxnSpPr>
        <p:spPr>
          <a:xfrm>
            <a:off x="2460744" y="2539809"/>
            <a:ext cx="1039299" cy="55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3"/>
            <a:endCxn id="29" idx="1"/>
          </p:cNvCxnSpPr>
          <p:nvPr/>
        </p:nvCxnSpPr>
        <p:spPr>
          <a:xfrm flipV="1">
            <a:off x="2460744" y="3092381"/>
            <a:ext cx="1039299" cy="28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6185090" y="2638047"/>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41" name="Straight Arrow Connector 40"/>
          <p:cNvCxnSpPr>
            <a:stCxn id="21" idx="3"/>
            <a:endCxn id="36" idx="2"/>
          </p:cNvCxnSpPr>
          <p:nvPr/>
        </p:nvCxnSpPr>
        <p:spPr>
          <a:xfrm>
            <a:off x="5122587" y="2428928"/>
            <a:ext cx="1062503" cy="66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9" idx="3"/>
            <a:endCxn id="36" idx="2"/>
          </p:cNvCxnSpPr>
          <p:nvPr/>
        </p:nvCxnSpPr>
        <p:spPr>
          <a:xfrm>
            <a:off x="5122587" y="3092381"/>
            <a:ext cx="106250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846933" y="2741307"/>
            <a:ext cx="1622544" cy="70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Web app</a:t>
            </a:r>
            <a:endParaRPr lang="en-GB" dirty="0"/>
          </a:p>
        </p:txBody>
      </p:sp>
      <p:cxnSp>
        <p:nvCxnSpPr>
          <p:cNvPr id="48" name="Straight Arrow Connector 47"/>
          <p:cNvCxnSpPr>
            <a:stCxn id="47" idx="1"/>
            <a:endCxn id="36" idx="4"/>
          </p:cNvCxnSpPr>
          <p:nvPr/>
        </p:nvCxnSpPr>
        <p:spPr>
          <a:xfrm flipH="1">
            <a:off x="7828260" y="3092381"/>
            <a:ext cx="101867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1" idx="3"/>
            <a:endCxn id="60" idx="2"/>
          </p:cNvCxnSpPr>
          <p:nvPr/>
        </p:nvCxnSpPr>
        <p:spPr>
          <a:xfrm flipV="1">
            <a:off x="5122587" y="2138727"/>
            <a:ext cx="1062503" cy="29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Magnetic Disk 59"/>
          <p:cNvSpPr/>
          <p:nvPr/>
        </p:nvSpPr>
        <p:spPr>
          <a:xfrm>
            <a:off x="6185090" y="1683743"/>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CEPH</a:t>
            </a:r>
            <a:endParaRPr lang="en-GB" dirty="0"/>
          </a:p>
        </p:txBody>
      </p:sp>
      <p:cxnSp>
        <p:nvCxnSpPr>
          <p:cNvPr id="62" name="Straight Arrow Connector 61"/>
          <p:cNvCxnSpPr>
            <a:stCxn id="29" idx="3"/>
            <a:endCxn id="60" idx="2"/>
          </p:cNvCxnSpPr>
          <p:nvPr/>
        </p:nvCxnSpPr>
        <p:spPr>
          <a:xfrm flipV="1">
            <a:off x="5122587" y="2138727"/>
            <a:ext cx="1062503" cy="95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Callout 65"/>
          <p:cNvSpPr/>
          <p:nvPr/>
        </p:nvSpPr>
        <p:spPr>
          <a:xfrm>
            <a:off x="2241312" y="413172"/>
            <a:ext cx="4406995" cy="1616213"/>
          </a:xfrm>
          <a:prstGeom prst="wedgeEllipseCallout">
            <a:avLst>
              <a:gd name="adj1" fmla="val -35498"/>
              <a:gd name="adj2" fmla="val 637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Information of which transmissions get stitched will be passed to the reduction script via autoreduction configuration.</a:t>
            </a:r>
            <a:endParaRPr lang="en-GB" dirty="0"/>
          </a:p>
        </p:txBody>
      </p:sp>
    </p:spTree>
    <p:extLst>
      <p:ext uri="{BB962C8B-B14F-4D97-AF65-F5344CB8AC3E}">
        <p14:creationId xmlns:p14="http://schemas.microsoft.com/office/powerpoint/2010/main" val="1559079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processing: Runs </a:t>
            </a:r>
            <a:endParaRPr lang="en-GB" dirty="0"/>
          </a:p>
        </p:txBody>
      </p:sp>
      <p:sp>
        <p:nvSpPr>
          <p:cNvPr id="46" name="Content Placeholder 45"/>
          <p:cNvSpPr>
            <a:spLocks noGrp="1"/>
          </p:cNvSpPr>
          <p:nvPr>
            <p:ph idx="1"/>
          </p:nvPr>
        </p:nvSpPr>
        <p:spPr>
          <a:xfrm>
            <a:off x="838200" y="3757135"/>
            <a:ext cx="10515600" cy="2419828"/>
          </a:xfrm>
        </p:spPr>
        <p:txBody>
          <a:bodyPr>
            <a:normAutofit fontScale="85000" lnSpcReduction="20000"/>
          </a:bodyPr>
          <a:lstStyle/>
          <a:p>
            <a:r>
              <a:rPr lang="en-GB" dirty="0" smtClean="0"/>
              <a:t>Find associated </a:t>
            </a:r>
            <a:r>
              <a:rPr lang="en-GB" dirty="0" err="1" smtClean="0"/>
              <a:t>run_list</a:t>
            </a:r>
            <a:r>
              <a:rPr lang="en-GB" dirty="0" smtClean="0"/>
              <a:t> / transmission file mapping in autoreduction database (should already be defined)</a:t>
            </a:r>
          </a:p>
          <a:p>
            <a:pPr lvl="1"/>
            <a:r>
              <a:rPr lang="en-GB" dirty="0" smtClean="0"/>
              <a:t>If not then we should NOT run the NR run)</a:t>
            </a:r>
          </a:p>
          <a:p>
            <a:r>
              <a:rPr lang="en-GB" dirty="0" smtClean="0"/>
              <a:t>Fetch transmission stitch from CEPH, flood and Pol </a:t>
            </a:r>
            <a:r>
              <a:rPr lang="en-GB" dirty="0" err="1" smtClean="0"/>
              <a:t>corr</a:t>
            </a:r>
            <a:r>
              <a:rPr lang="en-GB" dirty="0" smtClean="0"/>
              <a:t> from data archive</a:t>
            </a:r>
          </a:p>
          <a:p>
            <a:pPr lvl="1"/>
            <a:r>
              <a:rPr lang="en-GB" dirty="0" smtClean="0"/>
              <a:t>If does not exist stop</a:t>
            </a:r>
          </a:p>
          <a:p>
            <a:r>
              <a:rPr lang="en-GB" dirty="0" smtClean="0"/>
              <a:t>Use reduction script to create processed NR </a:t>
            </a:r>
          </a:p>
          <a:p>
            <a:r>
              <a:rPr lang="en-GB" dirty="0" smtClean="0"/>
              <a:t>Save processed NR data to CEPH and update database</a:t>
            </a:r>
          </a:p>
          <a:p>
            <a:endParaRPr lang="en-GB" dirty="0" smtClean="0"/>
          </a:p>
          <a:p>
            <a:pPr lvl="1"/>
            <a:endParaRPr lang="en-GB" dirty="0" smtClean="0"/>
          </a:p>
          <a:p>
            <a:endParaRPr lang="en-GB" dirty="0" smtClean="0"/>
          </a:p>
          <a:p>
            <a:endParaRPr lang="en-GB" dirty="0" smtClean="0"/>
          </a:p>
        </p:txBody>
      </p:sp>
      <p:sp>
        <p:nvSpPr>
          <p:cNvPr id="5" name="Rectangle 4"/>
          <p:cNvSpPr/>
          <p:nvPr/>
        </p:nvSpPr>
        <p:spPr>
          <a:xfrm>
            <a:off x="838200" y="1870320"/>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NR run 1</a:t>
            </a:r>
            <a:endParaRPr lang="en-GB" dirty="0"/>
          </a:p>
        </p:txBody>
      </p:sp>
      <p:sp>
        <p:nvSpPr>
          <p:cNvPr id="21" name="Rectangle 20"/>
          <p:cNvSpPr/>
          <p:nvPr/>
        </p:nvSpPr>
        <p:spPr>
          <a:xfrm>
            <a:off x="3575670" y="1856569"/>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 trans 1</a:t>
            </a:r>
            <a:endParaRPr lang="en-GB" dirty="0"/>
          </a:p>
        </p:txBody>
      </p:sp>
      <p:cxnSp>
        <p:nvCxnSpPr>
          <p:cNvPr id="24" name="Straight Arrow Connector 23"/>
          <p:cNvCxnSpPr>
            <a:stCxn id="5" idx="3"/>
            <a:endCxn id="28" idx="1"/>
          </p:cNvCxnSpPr>
          <p:nvPr/>
        </p:nvCxnSpPr>
        <p:spPr>
          <a:xfrm>
            <a:off x="2460744" y="2079440"/>
            <a:ext cx="1114926" cy="82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6185090" y="2638047"/>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Autoreduction DB</a:t>
            </a:r>
            <a:endParaRPr lang="en-GB" dirty="0"/>
          </a:p>
        </p:txBody>
      </p:sp>
      <p:cxnSp>
        <p:nvCxnSpPr>
          <p:cNvPr id="41" name="Straight Arrow Connector 40"/>
          <p:cNvCxnSpPr>
            <a:stCxn id="28" idx="3"/>
            <a:endCxn id="60" idx="2"/>
          </p:cNvCxnSpPr>
          <p:nvPr/>
        </p:nvCxnSpPr>
        <p:spPr>
          <a:xfrm flipV="1">
            <a:off x="5198214" y="2138727"/>
            <a:ext cx="986876" cy="763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846933" y="2741307"/>
            <a:ext cx="1622544" cy="70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Web app</a:t>
            </a:r>
            <a:endParaRPr lang="en-GB" dirty="0"/>
          </a:p>
        </p:txBody>
      </p:sp>
      <p:cxnSp>
        <p:nvCxnSpPr>
          <p:cNvPr id="48" name="Straight Arrow Connector 47"/>
          <p:cNvCxnSpPr>
            <a:stCxn id="47" idx="1"/>
            <a:endCxn id="36" idx="4"/>
          </p:cNvCxnSpPr>
          <p:nvPr/>
        </p:nvCxnSpPr>
        <p:spPr>
          <a:xfrm flipH="1">
            <a:off x="7828260" y="3092381"/>
            <a:ext cx="1018673" cy="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0" idx="2"/>
            <a:endCxn id="21" idx="3"/>
          </p:cNvCxnSpPr>
          <p:nvPr/>
        </p:nvCxnSpPr>
        <p:spPr>
          <a:xfrm flipH="1" flipV="1">
            <a:off x="5198214" y="2065689"/>
            <a:ext cx="986876" cy="7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Magnetic Disk 59"/>
          <p:cNvSpPr/>
          <p:nvPr/>
        </p:nvSpPr>
        <p:spPr>
          <a:xfrm>
            <a:off x="6185090" y="1683743"/>
            <a:ext cx="1643170" cy="9099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CEPH</a:t>
            </a:r>
            <a:endParaRPr lang="en-GB" dirty="0"/>
          </a:p>
        </p:txBody>
      </p:sp>
      <p:sp>
        <p:nvSpPr>
          <p:cNvPr id="28" name="Rectangle 27"/>
          <p:cNvSpPr/>
          <p:nvPr/>
        </p:nvSpPr>
        <p:spPr>
          <a:xfrm>
            <a:off x="3575670" y="2693162"/>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Processed NR 1</a:t>
            </a:r>
            <a:endParaRPr lang="en-GB" dirty="0"/>
          </a:p>
        </p:txBody>
      </p:sp>
      <p:cxnSp>
        <p:nvCxnSpPr>
          <p:cNvPr id="30" name="Straight Arrow Connector 29"/>
          <p:cNvCxnSpPr>
            <a:stCxn id="21" idx="2"/>
            <a:endCxn id="28" idx="0"/>
          </p:cNvCxnSpPr>
          <p:nvPr/>
        </p:nvCxnSpPr>
        <p:spPr>
          <a:xfrm>
            <a:off x="4386942" y="2274809"/>
            <a:ext cx="0" cy="418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3"/>
            <a:endCxn id="36" idx="2"/>
          </p:cNvCxnSpPr>
          <p:nvPr/>
        </p:nvCxnSpPr>
        <p:spPr>
          <a:xfrm>
            <a:off x="5198214" y="2902282"/>
            <a:ext cx="986876" cy="19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40776" y="2574494"/>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endParaRPr lang="en-GB" dirty="0"/>
          </a:p>
        </p:txBody>
      </p:sp>
      <p:sp>
        <p:nvSpPr>
          <p:cNvPr id="42" name="Rectangle 41"/>
          <p:cNvSpPr/>
          <p:nvPr/>
        </p:nvSpPr>
        <p:spPr>
          <a:xfrm>
            <a:off x="838200" y="3188216"/>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a:t>
            </a:r>
            <a:endParaRPr lang="en-GB" dirty="0"/>
          </a:p>
        </p:txBody>
      </p:sp>
      <p:cxnSp>
        <p:nvCxnSpPr>
          <p:cNvPr id="43" name="Straight Arrow Connector 42"/>
          <p:cNvCxnSpPr>
            <a:stCxn id="40" idx="3"/>
            <a:endCxn id="28" idx="1"/>
          </p:cNvCxnSpPr>
          <p:nvPr/>
        </p:nvCxnSpPr>
        <p:spPr>
          <a:xfrm>
            <a:off x="2463320" y="2783614"/>
            <a:ext cx="1112350" cy="11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2" idx="3"/>
            <a:endCxn id="28" idx="1"/>
          </p:cNvCxnSpPr>
          <p:nvPr/>
        </p:nvCxnSpPr>
        <p:spPr>
          <a:xfrm flipV="1">
            <a:off x="2460744" y="2902282"/>
            <a:ext cx="1114926" cy="495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295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NR Workflow</a:t>
            </a:r>
            <a:endParaRPr lang="en-GB" dirty="0"/>
          </a:p>
        </p:txBody>
      </p:sp>
      <p:sp>
        <p:nvSpPr>
          <p:cNvPr id="5" name="Rectangle 4"/>
          <p:cNvSpPr/>
          <p:nvPr/>
        </p:nvSpPr>
        <p:spPr>
          <a:xfrm>
            <a:off x="3831199" y="1897551"/>
            <a:ext cx="2185164" cy="715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On run ingestion, lookup file type in configuration set in (START)</a:t>
            </a:r>
            <a:endParaRPr lang="en-GB" sz="1400" dirty="0"/>
          </a:p>
        </p:txBody>
      </p:sp>
      <p:cxnSp>
        <p:nvCxnSpPr>
          <p:cNvPr id="14" name="Straight Arrow Connector 13"/>
          <p:cNvCxnSpPr>
            <a:stCxn id="5" idx="2"/>
            <a:endCxn id="29" idx="0"/>
          </p:cNvCxnSpPr>
          <p:nvPr/>
        </p:nvCxnSpPr>
        <p:spPr>
          <a:xfrm>
            <a:off x="4923781" y="2612571"/>
            <a:ext cx="0" cy="357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6" idx="6"/>
            <a:endCxn id="5" idx="1"/>
          </p:cNvCxnSpPr>
          <p:nvPr/>
        </p:nvCxnSpPr>
        <p:spPr>
          <a:xfrm>
            <a:off x="3009279" y="2255061"/>
            <a:ext cx="821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5" idx="2"/>
            <a:endCxn id="77" idx="0"/>
          </p:cNvCxnSpPr>
          <p:nvPr/>
        </p:nvCxnSpPr>
        <p:spPr>
          <a:xfrm>
            <a:off x="8179037" y="4055926"/>
            <a:ext cx="0" cy="44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32723" y="3158118"/>
            <a:ext cx="666893" cy="338554"/>
          </a:xfrm>
          <a:prstGeom prst="rect">
            <a:avLst/>
          </a:prstGeom>
          <a:noFill/>
        </p:spPr>
        <p:txBody>
          <a:bodyPr wrap="square" rtlCol="0">
            <a:spAutoFit/>
          </a:bodyPr>
          <a:lstStyle/>
          <a:p>
            <a:r>
              <a:rPr lang="en-GB" sz="1600" dirty="0" smtClean="0"/>
              <a:t>No</a:t>
            </a:r>
            <a:endParaRPr lang="en-GB" dirty="0"/>
          </a:p>
        </p:txBody>
      </p:sp>
      <p:sp>
        <p:nvSpPr>
          <p:cNvPr id="20" name="TextBox 19"/>
          <p:cNvSpPr txBox="1"/>
          <p:nvPr/>
        </p:nvSpPr>
        <p:spPr>
          <a:xfrm>
            <a:off x="7758077" y="4074882"/>
            <a:ext cx="811272" cy="338554"/>
          </a:xfrm>
          <a:prstGeom prst="rect">
            <a:avLst/>
          </a:prstGeom>
          <a:noFill/>
        </p:spPr>
        <p:txBody>
          <a:bodyPr wrap="square" rtlCol="0">
            <a:spAutoFit/>
          </a:bodyPr>
          <a:lstStyle/>
          <a:p>
            <a:r>
              <a:rPr lang="en-GB" sz="1600" dirty="0" smtClean="0"/>
              <a:t>Yes</a:t>
            </a:r>
            <a:endParaRPr lang="en-GB" sz="1600" dirty="0"/>
          </a:p>
        </p:txBody>
      </p:sp>
      <p:sp>
        <p:nvSpPr>
          <p:cNvPr id="29" name="Diamond 28"/>
          <p:cNvSpPr/>
          <p:nvPr/>
        </p:nvSpPr>
        <p:spPr>
          <a:xfrm>
            <a:off x="3734947" y="2970081"/>
            <a:ext cx="2377668" cy="10794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What type of file is it?</a:t>
            </a:r>
            <a:endParaRPr lang="en-GB" sz="1600" dirty="0"/>
          </a:p>
        </p:txBody>
      </p:sp>
      <p:cxnSp>
        <p:nvCxnSpPr>
          <p:cNvPr id="43" name="Straight Arrow Connector 42"/>
          <p:cNvCxnSpPr>
            <a:stCxn id="29" idx="1"/>
            <a:endCxn id="47" idx="6"/>
          </p:cNvCxnSpPr>
          <p:nvPr/>
        </p:nvCxnSpPr>
        <p:spPr>
          <a:xfrm flipH="1" flipV="1">
            <a:off x="2872683" y="3509783"/>
            <a:ext cx="8622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87519" y="3152273"/>
            <a:ext cx="2185164"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END: Tag </a:t>
            </a:r>
            <a:r>
              <a:rPr lang="en-GB" sz="1600" dirty="0"/>
              <a:t>data in the </a:t>
            </a:r>
            <a:r>
              <a:rPr lang="en-GB" sz="1600" dirty="0" smtClean="0"/>
              <a:t>database</a:t>
            </a:r>
            <a:endParaRPr lang="en-GB" sz="1600" dirty="0"/>
          </a:p>
        </p:txBody>
      </p:sp>
      <p:sp>
        <p:nvSpPr>
          <p:cNvPr id="50" name="TextBox 49"/>
          <p:cNvSpPr txBox="1"/>
          <p:nvPr/>
        </p:nvSpPr>
        <p:spPr>
          <a:xfrm>
            <a:off x="2761955" y="2895568"/>
            <a:ext cx="1654349" cy="584775"/>
          </a:xfrm>
          <a:prstGeom prst="rect">
            <a:avLst/>
          </a:prstGeom>
          <a:noFill/>
        </p:spPr>
        <p:txBody>
          <a:bodyPr wrap="square" rtlCol="0">
            <a:spAutoFit/>
          </a:bodyPr>
          <a:lstStyle/>
          <a:p>
            <a:r>
              <a:rPr lang="en-GB" sz="1600" dirty="0" smtClean="0"/>
              <a:t>Flood / pol </a:t>
            </a:r>
            <a:r>
              <a:rPr lang="en-GB" sz="1600" dirty="0" err="1" smtClean="0"/>
              <a:t>corr</a:t>
            </a:r>
            <a:r>
              <a:rPr lang="en-GB" sz="1600" dirty="0" smtClean="0"/>
              <a:t> / unknown</a:t>
            </a:r>
            <a:endParaRPr lang="en-GB" dirty="0"/>
          </a:p>
        </p:txBody>
      </p:sp>
      <p:sp>
        <p:nvSpPr>
          <p:cNvPr id="52" name="Diamond 51"/>
          <p:cNvSpPr/>
          <p:nvPr/>
        </p:nvSpPr>
        <p:spPr>
          <a:xfrm>
            <a:off x="3734947" y="4440044"/>
            <a:ext cx="2377668" cy="10794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All other transmission files ingested?</a:t>
            </a:r>
            <a:endParaRPr lang="en-GB" sz="1400" dirty="0"/>
          </a:p>
        </p:txBody>
      </p:sp>
      <p:cxnSp>
        <p:nvCxnSpPr>
          <p:cNvPr id="53" name="Straight Arrow Connector 52"/>
          <p:cNvCxnSpPr>
            <a:stCxn id="29" idx="2"/>
            <a:endCxn id="52" idx="0"/>
          </p:cNvCxnSpPr>
          <p:nvPr/>
        </p:nvCxnSpPr>
        <p:spPr>
          <a:xfrm>
            <a:off x="4923781" y="4049486"/>
            <a:ext cx="0" cy="39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3831199" y="5810680"/>
            <a:ext cx="2185164"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Stitch </a:t>
            </a:r>
            <a:r>
              <a:rPr lang="en-GB" sz="1400" dirty="0" smtClean="0"/>
              <a:t>transmission and store in </a:t>
            </a:r>
            <a:r>
              <a:rPr lang="en-GB" sz="1400" dirty="0" err="1" smtClean="0"/>
              <a:t>db</a:t>
            </a:r>
            <a:r>
              <a:rPr lang="en-GB" sz="1400" dirty="0" smtClean="0"/>
              <a:t> / CEPH</a:t>
            </a:r>
            <a:endParaRPr lang="en-GB" sz="1400" dirty="0"/>
          </a:p>
        </p:txBody>
      </p:sp>
      <p:cxnSp>
        <p:nvCxnSpPr>
          <p:cNvPr id="58" name="Straight Arrow Connector 57"/>
          <p:cNvCxnSpPr>
            <a:stCxn id="52" idx="2"/>
            <a:endCxn id="57" idx="0"/>
          </p:cNvCxnSpPr>
          <p:nvPr/>
        </p:nvCxnSpPr>
        <p:spPr>
          <a:xfrm>
            <a:off x="4923781" y="5519449"/>
            <a:ext cx="0" cy="29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157483" y="4064700"/>
            <a:ext cx="696973" cy="338554"/>
          </a:xfrm>
          <a:prstGeom prst="rect">
            <a:avLst/>
          </a:prstGeom>
          <a:noFill/>
        </p:spPr>
        <p:txBody>
          <a:bodyPr wrap="square" rtlCol="0">
            <a:spAutoFit/>
          </a:bodyPr>
          <a:lstStyle/>
          <a:p>
            <a:r>
              <a:rPr lang="en-GB" sz="1600" dirty="0" smtClean="0"/>
              <a:t>Trans</a:t>
            </a:r>
            <a:endParaRPr lang="en-GB" dirty="0"/>
          </a:p>
        </p:txBody>
      </p:sp>
      <p:sp>
        <p:nvSpPr>
          <p:cNvPr id="63" name="TextBox 62"/>
          <p:cNvSpPr txBox="1"/>
          <p:nvPr/>
        </p:nvSpPr>
        <p:spPr>
          <a:xfrm>
            <a:off x="4349272" y="5472126"/>
            <a:ext cx="696973" cy="338554"/>
          </a:xfrm>
          <a:prstGeom prst="rect">
            <a:avLst/>
          </a:prstGeom>
          <a:noFill/>
        </p:spPr>
        <p:txBody>
          <a:bodyPr wrap="square" rtlCol="0">
            <a:spAutoFit/>
          </a:bodyPr>
          <a:lstStyle/>
          <a:p>
            <a:r>
              <a:rPr lang="en-GB" sz="1600" dirty="0" smtClean="0"/>
              <a:t>Yes</a:t>
            </a:r>
            <a:endParaRPr lang="en-GB" dirty="0"/>
          </a:p>
        </p:txBody>
      </p:sp>
      <p:sp>
        <p:nvSpPr>
          <p:cNvPr id="65" name="Diamond 64"/>
          <p:cNvSpPr/>
          <p:nvPr/>
        </p:nvSpPr>
        <p:spPr>
          <a:xfrm>
            <a:off x="6990203" y="2976521"/>
            <a:ext cx="2377668" cy="10794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All other data ingested?</a:t>
            </a:r>
            <a:endParaRPr lang="en-GB" sz="1600" dirty="0"/>
          </a:p>
        </p:txBody>
      </p:sp>
      <p:cxnSp>
        <p:nvCxnSpPr>
          <p:cNvPr id="71" name="Elbow Connector 70"/>
          <p:cNvCxnSpPr>
            <a:stCxn id="52" idx="1"/>
            <a:endCxn id="47" idx="4"/>
          </p:cNvCxnSpPr>
          <p:nvPr/>
        </p:nvCxnSpPr>
        <p:spPr>
          <a:xfrm rot="10800000">
            <a:off x="1780101" y="3867293"/>
            <a:ext cx="1954846" cy="1112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312306" y="4641192"/>
            <a:ext cx="696973" cy="338554"/>
          </a:xfrm>
          <a:prstGeom prst="rect">
            <a:avLst/>
          </a:prstGeom>
          <a:noFill/>
        </p:spPr>
        <p:txBody>
          <a:bodyPr wrap="square" rtlCol="0">
            <a:spAutoFit/>
          </a:bodyPr>
          <a:lstStyle/>
          <a:p>
            <a:r>
              <a:rPr lang="en-GB" sz="1600" dirty="0" smtClean="0"/>
              <a:t>No</a:t>
            </a:r>
            <a:endParaRPr lang="en-GB" dirty="0"/>
          </a:p>
        </p:txBody>
      </p:sp>
      <p:cxnSp>
        <p:nvCxnSpPr>
          <p:cNvPr id="73" name="Straight Arrow Connector 72"/>
          <p:cNvCxnSpPr>
            <a:stCxn id="29" idx="3"/>
            <a:endCxn id="65" idx="1"/>
          </p:cNvCxnSpPr>
          <p:nvPr/>
        </p:nvCxnSpPr>
        <p:spPr>
          <a:xfrm>
            <a:off x="6112615" y="3509784"/>
            <a:ext cx="877588" cy="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019804" y="3076651"/>
            <a:ext cx="1513687" cy="338554"/>
          </a:xfrm>
          <a:prstGeom prst="rect">
            <a:avLst/>
          </a:prstGeom>
          <a:noFill/>
        </p:spPr>
        <p:txBody>
          <a:bodyPr wrap="square" rtlCol="0">
            <a:spAutoFit/>
          </a:bodyPr>
          <a:lstStyle/>
          <a:p>
            <a:r>
              <a:rPr lang="en-GB" sz="1600" dirty="0" smtClean="0"/>
              <a:t>NR run</a:t>
            </a:r>
            <a:endParaRPr lang="en-GB" dirty="0"/>
          </a:p>
        </p:txBody>
      </p:sp>
      <p:sp>
        <p:nvSpPr>
          <p:cNvPr id="77" name="Oval 76"/>
          <p:cNvSpPr/>
          <p:nvPr/>
        </p:nvSpPr>
        <p:spPr>
          <a:xfrm>
            <a:off x="7086455" y="4497946"/>
            <a:ext cx="2185164"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END: perform NR run reduction</a:t>
            </a:r>
            <a:endParaRPr lang="en-GB" sz="1400" dirty="0"/>
          </a:p>
        </p:txBody>
      </p:sp>
      <p:sp>
        <p:nvSpPr>
          <p:cNvPr id="81" name="Oval 80"/>
          <p:cNvSpPr/>
          <p:nvPr/>
        </p:nvSpPr>
        <p:spPr>
          <a:xfrm>
            <a:off x="10167044" y="3152273"/>
            <a:ext cx="1690862"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END: Tag data in the database</a:t>
            </a:r>
            <a:endParaRPr lang="en-GB" sz="1400" dirty="0"/>
          </a:p>
        </p:txBody>
      </p:sp>
      <p:cxnSp>
        <p:nvCxnSpPr>
          <p:cNvPr id="82" name="Straight Arrow Connector 81"/>
          <p:cNvCxnSpPr>
            <a:stCxn id="65" idx="3"/>
            <a:endCxn id="81" idx="2"/>
          </p:cNvCxnSpPr>
          <p:nvPr/>
        </p:nvCxnSpPr>
        <p:spPr>
          <a:xfrm flipV="1">
            <a:off x="9367871" y="3509783"/>
            <a:ext cx="799173" cy="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34696" y="1839001"/>
            <a:ext cx="2674583" cy="832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START: </a:t>
            </a:r>
            <a:r>
              <a:rPr lang="en-GB" sz="1200" dirty="0"/>
              <a:t>Set up experiment configuration on autoreduction web app</a:t>
            </a:r>
          </a:p>
        </p:txBody>
      </p:sp>
      <p:sp>
        <p:nvSpPr>
          <p:cNvPr id="28" name="Oval 27"/>
          <p:cNvSpPr/>
          <p:nvPr/>
        </p:nvSpPr>
        <p:spPr>
          <a:xfrm>
            <a:off x="10401300" y="5810680"/>
            <a:ext cx="1222350" cy="715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END</a:t>
            </a:r>
            <a:endParaRPr lang="en-GB" sz="1400" dirty="0"/>
          </a:p>
        </p:txBody>
      </p:sp>
      <p:sp>
        <p:nvSpPr>
          <p:cNvPr id="30" name="Diamond 29"/>
          <p:cNvSpPr/>
          <p:nvPr/>
        </p:nvSpPr>
        <p:spPr>
          <a:xfrm>
            <a:off x="6731667" y="5624097"/>
            <a:ext cx="2894740" cy="10794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Check </a:t>
            </a:r>
            <a:r>
              <a:rPr lang="en-GB" sz="1400" dirty="0" err="1" smtClean="0"/>
              <a:t>db</a:t>
            </a:r>
            <a:r>
              <a:rPr lang="en-GB" sz="1400" dirty="0" smtClean="0"/>
              <a:t> for existing NR run for completed transmission</a:t>
            </a:r>
            <a:endParaRPr lang="en-GB" sz="1400" dirty="0"/>
          </a:p>
        </p:txBody>
      </p:sp>
      <p:cxnSp>
        <p:nvCxnSpPr>
          <p:cNvPr id="31" name="Straight Arrow Connector 30"/>
          <p:cNvCxnSpPr>
            <a:stCxn id="57" idx="6"/>
            <a:endCxn id="30" idx="1"/>
          </p:cNvCxnSpPr>
          <p:nvPr/>
        </p:nvCxnSpPr>
        <p:spPr>
          <a:xfrm flipV="1">
            <a:off x="6016363" y="6163800"/>
            <a:ext cx="715304" cy="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8" idx="2"/>
          </p:cNvCxnSpPr>
          <p:nvPr/>
        </p:nvCxnSpPr>
        <p:spPr>
          <a:xfrm>
            <a:off x="9626407" y="6163800"/>
            <a:ext cx="774893" cy="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0" idx="0"/>
            <a:endCxn id="77" idx="4"/>
          </p:cNvCxnSpPr>
          <p:nvPr/>
        </p:nvCxnSpPr>
        <p:spPr>
          <a:xfrm flipV="1">
            <a:off x="8179037" y="5212966"/>
            <a:ext cx="0" cy="411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41011" y="5337256"/>
            <a:ext cx="1444360" cy="338554"/>
          </a:xfrm>
          <a:prstGeom prst="rect">
            <a:avLst/>
          </a:prstGeom>
          <a:noFill/>
        </p:spPr>
        <p:txBody>
          <a:bodyPr wrap="square" rtlCol="0">
            <a:spAutoFit/>
          </a:bodyPr>
          <a:lstStyle/>
          <a:p>
            <a:r>
              <a:rPr lang="en-GB" sz="1600" dirty="0" smtClean="0"/>
              <a:t>Found runs </a:t>
            </a:r>
            <a:endParaRPr lang="en-GB" sz="1600" dirty="0"/>
          </a:p>
        </p:txBody>
      </p:sp>
      <p:sp>
        <p:nvSpPr>
          <p:cNvPr id="48" name="TextBox 47"/>
          <p:cNvSpPr txBox="1"/>
          <p:nvPr/>
        </p:nvSpPr>
        <p:spPr>
          <a:xfrm>
            <a:off x="9664153" y="5628487"/>
            <a:ext cx="811272" cy="830997"/>
          </a:xfrm>
          <a:prstGeom prst="rect">
            <a:avLst/>
          </a:prstGeom>
          <a:noFill/>
        </p:spPr>
        <p:txBody>
          <a:bodyPr wrap="square" rtlCol="0">
            <a:spAutoFit/>
          </a:bodyPr>
          <a:lstStyle/>
          <a:p>
            <a:r>
              <a:rPr lang="en-GB" sz="1600" dirty="0" smtClean="0"/>
              <a:t>No runs found</a:t>
            </a:r>
            <a:endParaRPr lang="en-GB" sz="1600" dirty="0"/>
          </a:p>
        </p:txBody>
      </p:sp>
    </p:spTree>
    <p:extLst>
      <p:ext uri="{BB962C8B-B14F-4D97-AF65-F5344CB8AC3E}">
        <p14:creationId xmlns:p14="http://schemas.microsoft.com/office/powerpoint/2010/main" val="229039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3" name="Rectangle 2"/>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0" name="Rectangle 49"/>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TextBox 50"/>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249442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2" name="Oval Callout 1"/>
          <p:cNvSpPr/>
          <p:nvPr/>
        </p:nvSpPr>
        <p:spPr>
          <a:xfrm>
            <a:off x="5659430" y="900988"/>
            <a:ext cx="5010862" cy="1134067"/>
          </a:xfrm>
          <a:prstGeom prst="wedgeEllipseCallout">
            <a:avLst>
              <a:gd name="adj1" fmla="val -51646"/>
              <a:gd name="adj2" fmla="val 73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Drop down of known flood corrections and ‘other…’ which allows to enter any Inter run number. If ‘other’ is used then that file will be tagged at flood correction for future use.</a:t>
            </a:r>
            <a:endParaRPr lang="en-GB" sz="1400" dirty="0"/>
          </a:p>
        </p:txBody>
      </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3393731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2" name="Oval Callout 1"/>
          <p:cNvSpPr/>
          <p:nvPr/>
        </p:nvSpPr>
        <p:spPr>
          <a:xfrm>
            <a:off x="5659430" y="1132478"/>
            <a:ext cx="5547126" cy="1393397"/>
          </a:xfrm>
          <a:prstGeom prst="wedgeEllipseCallout">
            <a:avLst>
              <a:gd name="adj1" fmla="val -51646"/>
              <a:gd name="adj2" fmla="val 73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Drop down of known </a:t>
            </a:r>
            <a:br>
              <a:rPr lang="en-GB" sz="1400" dirty="0" smtClean="0"/>
            </a:br>
            <a:r>
              <a:rPr lang="en-GB" sz="1400" dirty="0" smtClean="0"/>
              <a:t>Polarisation corrections from the RB / Run range specified  in the first field. Also ‘other…’ option which allows entry of any Inter run number. If ‘other’ is used then that file will be tagged at Polarisation correction for future use.</a:t>
            </a:r>
            <a:endParaRPr lang="en-GB" sz="1400" dirty="0"/>
          </a:p>
        </p:txBody>
      </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3298580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2" name="Oval Callout 1"/>
          <p:cNvSpPr/>
          <p:nvPr/>
        </p:nvSpPr>
        <p:spPr>
          <a:xfrm>
            <a:off x="5659430" y="1753173"/>
            <a:ext cx="5547126" cy="1323210"/>
          </a:xfrm>
          <a:prstGeom prst="wedgeEllipseCallout">
            <a:avLst>
              <a:gd name="adj1" fmla="val -85111"/>
              <a:gd name="adj2" fmla="val 145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Allow for additional transmission runs to be defined. </a:t>
            </a:r>
            <a:r>
              <a:rPr lang="en-GB" sz="1400" dirty="0"/>
              <a:t>D</a:t>
            </a:r>
            <a:r>
              <a:rPr lang="en-GB" sz="1400" dirty="0" smtClean="0"/>
              <a:t>efault (when page loads for the first time) will be one transmission input.</a:t>
            </a:r>
            <a:endParaRPr lang="en-GB" sz="1400" dirty="0"/>
          </a:p>
        </p:txBody>
      </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153842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2" name="Oval Callout 1"/>
          <p:cNvSpPr/>
          <p:nvPr/>
        </p:nvSpPr>
        <p:spPr>
          <a:xfrm>
            <a:off x="5387000" y="3546503"/>
            <a:ext cx="5547126" cy="948228"/>
          </a:xfrm>
          <a:prstGeom prst="wedgeEllipseCallout">
            <a:avLst>
              <a:gd name="adj1" fmla="val -57967"/>
              <a:gd name="adj2" fmla="val 69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Drop down box is automatically populated from the transmission runs defined on this page.</a:t>
            </a:r>
            <a:endParaRPr lang="en-GB" sz="1400" dirty="0"/>
          </a:p>
        </p:txBody>
      </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3265644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Angle</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0.2</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1" name="Rounded Rectangular Callout 50"/>
          <p:cNvSpPr/>
          <p:nvPr/>
        </p:nvSpPr>
        <p:spPr>
          <a:xfrm>
            <a:off x="5534530" y="3135090"/>
            <a:ext cx="3581478" cy="1299406"/>
          </a:xfrm>
          <a:prstGeom prst="wedgeRoundRectCallout">
            <a:avLst>
              <a:gd name="adj1" fmla="val -37448"/>
              <a:gd name="adj2" fmla="val 625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Both optional fields, but if they are left blank then assume transmission is default for all </a:t>
            </a:r>
            <a:endParaRPr lang="en-GB" dirty="0"/>
          </a:p>
        </p:txBody>
      </p:sp>
      <p:sp>
        <p:nvSpPr>
          <p:cNvPr id="52" name="Rectangle 51"/>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4" name="TextBox 53"/>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
        <p:nvSpPr>
          <p:cNvPr id="55" name="Rounded Rectangular Callout 54"/>
          <p:cNvSpPr/>
          <p:nvPr/>
        </p:nvSpPr>
        <p:spPr>
          <a:xfrm>
            <a:off x="8782050" y="5194614"/>
            <a:ext cx="2714410" cy="1577661"/>
          </a:xfrm>
          <a:prstGeom prst="wedgeRoundRectCallout">
            <a:avLst>
              <a:gd name="adj1" fmla="val 33443"/>
              <a:gd name="adj2" fmla="val -659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Check box to define which transmission is default (radio button so only one can be selected at a time</a:t>
            </a:r>
            <a:endParaRPr lang="en-GB" dirty="0"/>
          </a:p>
        </p:txBody>
      </p:sp>
    </p:spTree>
    <p:extLst>
      <p:ext uri="{BB962C8B-B14F-4D97-AF65-F5344CB8AC3E}">
        <p14:creationId xmlns:p14="http://schemas.microsoft.com/office/powerpoint/2010/main" val="2294655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093154" y="426262"/>
            <a:ext cx="10285282" cy="5953913"/>
            <a:chOff x="1093154" y="426262"/>
            <a:chExt cx="10285282" cy="5953913"/>
          </a:xfrm>
        </p:grpSpPr>
        <p:sp>
          <p:nvSpPr>
            <p:cNvPr id="4" name="Rectangle 3"/>
            <p:cNvSpPr/>
            <p:nvPr/>
          </p:nvSpPr>
          <p:spPr>
            <a:xfrm>
              <a:off x="1093154" y="426262"/>
              <a:ext cx="10285282" cy="595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3251968" y="1656920"/>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RB12345</a:t>
              </a:r>
              <a:endParaRPr lang="en-GB" i="1" dirty="0">
                <a:solidFill>
                  <a:schemeClr val="bg2">
                    <a:lumMod val="75000"/>
                  </a:schemeClr>
                </a:solidFill>
              </a:endParaRPr>
            </a:p>
          </p:txBody>
        </p:sp>
        <p:sp>
          <p:nvSpPr>
            <p:cNvPr id="7" name="TextBox 6"/>
            <p:cNvSpPr txBox="1"/>
            <p:nvPr/>
          </p:nvSpPr>
          <p:spPr>
            <a:xfrm>
              <a:off x="5046388" y="653143"/>
              <a:ext cx="2365065" cy="369332"/>
            </a:xfrm>
            <a:prstGeom prst="rect">
              <a:avLst/>
            </a:prstGeom>
            <a:noFill/>
          </p:spPr>
          <p:txBody>
            <a:bodyPr wrap="square" rtlCol="0">
              <a:spAutoFit/>
            </a:bodyPr>
            <a:lstStyle/>
            <a:p>
              <a:r>
                <a:rPr lang="en-GB" dirty="0" smtClean="0"/>
                <a:t>INTER - Configure runs</a:t>
              </a:r>
              <a:endParaRPr lang="en-GB" dirty="0"/>
            </a:p>
          </p:txBody>
        </p:sp>
        <p:sp>
          <p:nvSpPr>
            <p:cNvPr id="8" name="TextBox 7"/>
            <p:cNvSpPr txBox="1"/>
            <p:nvPr/>
          </p:nvSpPr>
          <p:spPr>
            <a:xfrm>
              <a:off x="1362433" y="1656921"/>
              <a:ext cx="2068286" cy="378135"/>
            </a:xfrm>
            <a:prstGeom prst="rect">
              <a:avLst/>
            </a:prstGeom>
            <a:noFill/>
          </p:spPr>
          <p:txBody>
            <a:bodyPr wrap="square" rtlCol="0">
              <a:spAutoFit/>
            </a:bodyPr>
            <a:lstStyle/>
            <a:p>
              <a:r>
                <a:rPr lang="en-GB" dirty="0" smtClean="0"/>
                <a:t>Runs / RB</a:t>
              </a:r>
              <a:endParaRPr lang="en-GB" dirty="0"/>
            </a:p>
          </p:txBody>
        </p:sp>
        <p:sp>
          <p:nvSpPr>
            <p:cNvPr id="23" name="Rectangle 22"/>
            <p:cNvSpPr/>
            <p:nvPr/>
          </p:nvSpPr>
          <p:spPr>
            <a:xfrm>
              <a:off x="3252542" y="213172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1000.nxs</a:t>
              </a:r>
              <a:endParaRPr lang="en-GB" i="1" dirty="0">
                <a:solidFill>
                  <a:schemeClr val="bg2">
                    <a:lumMod val="75000"/>
                  </a:schemeClr>
                </a:solidFill>
              </a:endParaRPr>
            </a:p>
          </p:txBody>
        </p:sp>
        <p:sp>
          <p:nvSpPr>
            <p:cNvPr id="24" name="TextBox 23"/>
            <p:cNvSpPr txBox="1"/>
            <p:nvPr/>
          </p:nvSpPr>
          <p:spPr>
            <a:xfrm>
              <a:off x="1362433" y="2131728"/>
              <a:ext cx="2068286" cy="378135"/>
            </a:xfrm>
            <a:prstGeom prst="rect">
              <a:avLst/>
            </a:prstGeom>
            <a:noFill/>
          </p:spPr>
          <p:txBody>
            <a:bodyPr wrap="square" rtlCol="0">
              <a:spAutoFit/>
            </a:bodyPr>
            <a:lstStyle/>
            <a:p>
              <a:r>
                <a:rPr lang="en-GB" dirty="0" smtClean="0"/>
                <a:t>Flood correction</a:t>
              </a:r>
              <a:endParaRPr lang="en-GB" dirty="0"/>
            </a:p>
          </p:txBody>
        </p:sp>
        <p:sp>
          <p:nvSpPr>
            <p:cNvPr id="25" name="Rectangle 24"/>
            <p:cNvSpPr/>
            <p:nvPr/>
          </p:nvSpPr>
          <p:spPr>
            <a:xfrm>
              <a:off x="5190771" y="2127875"/>
              <a:ext cx="351208" cy="381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26" name="TextBox 25"/>
            <p:cNvSpPr txBox="1"/>
            <p:nvPr/>
          </p:nvSpPr>
          <p:spPr>
            <a:xfrm>
              <a:off x="1362433" y="4639240"/>
              <a:ext cx="2068286" cy="369332"/>
            </a:xfrm>
            <a:prstGeom prst="rect">
              <a:avLst/>
            </a:prstGeom>
            <a:noFill/>
          </p:spPr>
          <p:txBody>
            <a:bodyPr wrap="square" rtlCol="0">
              <a:spAutoFit/>
            </a:bodyPr>
            <a:lstStyle/>
            <a:p>
              <a:r>
                <a:rPr lang="en-GB" dirty="0" smtClean="0"/>
                <a:t>Run list </a:t>
              </a:r>
              <a:endParaRPr lang="en-GB" dirty="0"/>
            </a:p>
          </p:txBody>
        </p:sp>
        <p:sp>
          <p:nvSpPr>
            <p:cNvPr id="27" name="Rectangle 26"/>
            <p:cNvSpPr/>
            <p:nvPr/>
          </p:nvSpPr>
          <p:spPr>
            <a:xfrm>
              <a:off x="3265718" y="4625489"/>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a:t>
              </a:r>
              <a:endParaRPr lang="en-GB" i="1" dirty="0">
                <a:solidFill>
                  <a:schemeClr val="bg2">
                    <a:lumMod val="75000"/>
                  </a:schemeClr>
                </a:solidFill>
              </a:endParaRPr>
            </a:p>
          </p:txBody>
        </p:sp>
        <p:sp>
          <p:nvSpPr>
            <p:cNvPr id="28" name="Rectangle 27"/>
            <p:cNvSpPr/>
            <p:nvPr/>
          </p:nvSpPr>
          <p:spPr>
            <a:xfrm>
              <a:off x="5673180" y="462548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List of runs</a:t>
              </a:r>
              <a:endParaRPr lang="en-GB" i="1" dirty="0">
                <a:solidFill>
                  <a:schemeClr val="bg2">
                    <a:lumMod val="75000"/>
                  </a:schemeClr>
                </a:solidFill>
              </a:endParaRPr>
            </a:p>
          </p:txBody>
        </p:sp>
        <p:sp>
          <p:nvSpPr>
            <p:cNvPr id="29" name="TextBox 28"/>
            <p:cNvSpPr txBox="1"/>
            <p:nvPr/>
          </p:nvSpPr>
          <p:spPr>
            <a:xfrm>
              <a:off x="1362433" y="2636242"/>
              <a:ext cx="2068286" cy="369332"/>
            </a:xfrm>
            <a:prstGeom prst="rect">
              <a:avLst/>
            </a:prstGeom>
            <a:noFill/>
          </p:spPr>
          <p:txBody>
            <a:bodyPr wrap="square" rtlCol="0">
              <a:spAutoFit/>
            </a:bodyPr>
            <a:lstStyle/>
            <a:p>
              <a:r>
                <a:rPr lang="en-GB" dirty="0" smtClean="0"/>
                <a:t>Polarisation </a:t>
              </a:r>
              <a:r>
                <a:rPr lang="en-GB" dirty="0" err="1" smtClean="0"/>
                <a:t>corr</a:t>
              </a:r>
              <a:endParaRPr lang="en-GB" dirty="0"/>
            </a:p>
          </p:txBody>
        </p:sp>
        <p:sp>
          <p:nvSpPr>
            <p:cNvPr id="30" name="Rectangle 29"/>
            <p:cNvSpPr/>
            <p:nvPr/>
          </p:nvSpPr>
          <p:spPr>
            <a:xfrm>
              <a:off x="3245093" y="263361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Other…</a:t>
              </a:r>
              <a:endParaRPr lang="en-GB" i="1" dirty="0">
                <a:solidFill>
                  <a:schemeClr val="bg2">
                    <a:lumMod val="75000"/>
                  </a:schemeClr>
                </a:solidFill>
              </a:endParaRPr>
            </a:p>
          </p:txBody>
        </p:sp>
        <p:sp>
          <p:nvSpPr>
            <p:cNvPr id="31" name="Rectangle 30"/>
            <p:cNvSpPr/>
            <p:nvPr/>
          </p:nvSpPr>
          <p:spPr>
            <a:xfrm>
              <a:off x="5183322" y="2633202"/>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2" name="Rectangle 31"/>
            <p:cNvSpPr/>
            <p:nvPr/>
          </p:nvSpPr>
          <p:spPr>
            <a:xfrm>
              <a:off x="5211396" y="4627831"/>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3" name="TextBox 32"/>
            <p:cNvSpPr txBox="1"/>
            <p:nvPr/>
          </p:nvSpPr>
          <p:spPr>
            <a:xfrm>
              <a:off x="1362433" y="5127378"/>
              <a:ext cx="2068286" cy="369332"/>
            </a:xfrm>
            <a:prstGeom prst="rect">
              <a:avLst/>
            </a:prstGeom>
            <a:noFill/>
          </p:spPr>
          <p:txBody>
            <a:bodyPr wrap="square" rtlCol="0">
              <a:spAutoFit/>
            </a:bodyPr>
            <a:lstStyle/>
            <a:p>
              <a:r>
                <a:rPr lang="en-GB" dirty="0" smtClean="0"/>
                <a:t>Run list </a:t>
              </a:r>
              <a:endParaRPr lang="en-GB" dirty="0"/>
            </a:p>
          </p:txBody>
        </p:sp>
        <p:sp>
          <p:nvSpPr>
            <p:cNvPr id="34" name="Rectangle 33"/>
            <p:cNvSpPr/>
            <p:nvPr/>
          </p:nvSpPr>
          <p:spPr>
            <a:xfrm>
              <a:off x="3265718" y="5113627"/>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35" name="Rectangle 34"/>
            <p:cNvSpPr/>
            <p:nvPr/>
          </p:nvSpPr>
          <p:spPr>
            <a:xfrm>
              <a:off x="5673180" y="5113626"/>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1250-1255,1257</a:t>
              </a:r>
              <a:endParaRPr lang="en-GB" i="1" dirty="0">
                <a:solidFill>
                  <a:schemeClr val="bg2">
                    <a:lumMod val="75000"/>
                  </a:schemeClr>
                </a:solidFill>
              </a:endParaRPr>
            </a:p>
          </p:txBody>
        </p:sp>
        <p:sp>
          <p:nvSpPr>
            <p:cNvPr id="36" name="Rectangle 35"/>
            <p:cNvSpPr/>
            <p:nvPr/>
          </p:nvSpPr>
          <p:spPr>
            <a:xfrm>
              <a:off x="5211396" y="5115969"/>
              <a:ext cx="351208" cy="378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V</a:t>
              </a:r>
              <a:endParaRPr lang="en-GB" sz="1200" dirty="0">
                <a:solidFill>
                  <a:schemeClr val="tx1"/>
                </a:solidFill>
              </a:endParaRPr>
            </a:p>
          </p:txBody>
        </p:sp>
        <p:sp>
          <p:nvSpPr>
            <p:cNvPr id="37" name="TextBox 36"/>
            <p:cNvSpPr txBox="1"/>
            <p:nvPr/>
          </p:nvSpPr>
          <p:spPr>
            <a:xfrm>
              <a:off x="1726249" y="5594059"/>
              <a:ext cx="3051438" cy="369332"/>
            </a:xfrm>
            <a:prstGeom prst="rect">
              <a:avLst/>
            </a:prstGeom>
            <a:noFill/>
          </p:spPr>
          <p:txBody>
            <a:bodyPr wrap="square" rtlCol="0">
              <a:spAutoFit/>
            </a:bodyPr>
            <a:lstStyle/>
            <a:p>
              <a:r>
                <a:rPr lang="en-GB" dirty="0" smtClean="0"/>
                <a:t> + Add Run list </a:t>
              </a:r>
              <a:endParaRPr lang="en-GB" dirty="0"/>
            </a:p>
          </p:txBody>
        </p:sp>
        <p:sp>
          <p:nvSpPr>
            <p:cNvPr id="38" name="TextBox 37"/>
            <p:cNvSpPr txBox="1"/>
            <p:nvPr/>
          </p:nvSpPr>
          <p:spPr>
            <a:xfrm>
              <a:off x="1362433" y="3204669"/>
              <a:ext cx="2068286" cy="369332"/>
            </a:xfrm>
            <a:prstGeom prst="rect">
              <a:avLst/>
            </a:prstGeom>
            <a:noFill/>
          </p:spPr>
          <p:txBody>
            <a:bodyPr wrap="square" rtlCol="0">
              <a:spAutoFit/>
            </a:bodyPr>
            <a:lstStyle/>
            <a:p>
              <a:r>
                <a:rPr lang="en-GB" dirty="0" smtClean="0"/>
                <a:t>Transmission </a:t>
              </a:r>
              <a:endParaRPr lang="en-GB" dirty="0"/>
            </a:p>
          </p:txBody>
        </p:sp>
        <p:sp>
          <p:nvSpPr>
            <p:cNvPr id="39" name="Rectangle 38"/>
            <p:cNvSpPr/>
            <p:nvPr/>
          </p:nvSpPr>
          <p:spPr>
            <a:xfrm>
              <a:off x="3251968" y="3190918"/>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Name of transmission</a:t>
              </a:r>
              <a:endParaRPr lang="en-GB" i="1" dirty="0">
                <a:solidFill>
                  <a:schemeClr val="bg2">
                    <a:lumMod val="75000"/>
                  </a:schemeClr>
                </a:solidFill>
              </a:endParaRPr>
            </a:p>
          </p:txBody>
        </p:sp>
        <p:sp>
          <p:nvSpPr>
            <p:cNvPr id="40" name="Rectangle 39"/>
            <p:cNvSpPr/>
            <p:nvPr/>
          </p:nvSpPr>
          <p:spPr>
            <a:xfrm>
              <a:off x="5659430" y="319091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Low wavelength</a:t>
              </a:r>
              <a:endParaRPr lang="en-GB" i="1" dirty="0">
                <a:solidFill>
                  <a:schemeClr val="bg2">
                    <a:lumMod val="75000"/>
                  </a:schemeClr>
                </a:solidFill>
              </a:endParaRPr>
            </a:p>
          </p:txBody>
        </p:sp>
        <p:sp>
          <p:nvSpPr>
            <p:cNvPr id="41" name="TextBox 40"/>
            <p:cNvSpPr txBox="1"/>
            <p:nvPr/>
          </p:nvSpPr>
          <p:spPr>
            <a:xfrm>
              <a:off x="1362433" y="3679057"/>
              <a:ext cx="2068286" cy="369332"/>
            </a:xfrm>
            <a:prstGeom prst="rect">
              <a:avLst/>
            </a:prstGeom>
            <a:noFill/>
          </p:spPr>
          <p:txBody>
            <a:bodyPr wrap="square" rtlCol="0">
              <a:spAutoFit/>
            </a:bodyPr>
            <a:lstStyle/>
            <a:p>
              <a:r>
                <a:rPr lang="en-GB" dirty="0" smtClean="0"/>
                <a:t>Transmission </a:t>
              </a:r>
              <a:endParaRPr lang="en-GB" dirty="0"/>
            </a:p>
          </p:txBody>
        </p:sp>
        <p:sp>
          <p:nvSpPr>
            <p:cNvPr id="42" name="Rectangle 41"/>
            <p:cNvSpPr/>
            <p:nvPr/>
          </p:nvSpPr>
          <p:spPr>
            <a:xfrm>
              <a:off x="3251968" y="3665306"/>
              <a:ext cx="2289437"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TRANS2</a:t>
              </a:r>
              <a:endParaRPr lang="en-GB" i="1" dirty="0">
                <a:solidFill>
                  <a:schemeClr val="bg2">
                    <a:lumMod val="75000"/>
                  </a:schemeClr>
                </a:solidFill>
              </a:endParaRPr>
            </a:p>
          </p:txBody>
        </p:sp>
        <p:sp>
          <p:nvSpPr>
            <p:cNvPr id="43" name="Rectangle 42"/>
            <p:cNvSpPr/>
            <p:nvPr/>
          </p:nvSpPr>
          <p:spPr>
            <a:xfrm>
              <a:off x="5659430" y="3665305"/>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1237, 1239</a:t>
              </a:r>
              <a:endParaRPr lang="en-GB" i="1" dirty="0">
                <a:solidFill>
                  <a:schemeClr val="bg2">
                    <a:lumMod val="75000"/>
                  </a:schemeClr>
                </a:solidFill>
              </a:endParaRPr>
            </a:p>
          </p:txBody>
        </p:sp>
        <p:sp>
          <p:nvSpPr>
            <p:cNvPr id="44" name="Rectangle 43"/>
            <p:cNvSpPr/>
            <p:nvPr/>
          </p:nvSpPr>
          <p:spPr>
            <a:xfrm>
              <a:off x="8141373" y="320026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High wavelength</a:t>
              </a:r>
              <a:endParaRPr lang="en-GB" i="1" dirty="0">
                <a:solidFill>
                  <a:schemeClr val="bg2">
                    <a:lumMod val="75000"/>
                  </a:schemeClr>
                </a:solidFill>
              </a:endParaRPr>
            </a:p>
          </p:txBody>
        </p:sp>
        <p:sp>
          <p:nvSpPr>
            <p:cNvPr id="45" name="Rectangle 44"/>
            <p:cNvSpPr/>
            <p:nvPr/>
          </p:nvSpPr>
          <p:spPr>
            <a:xfrm>
              <a:off x="8141373" y="3658431"/>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1234-1236</a:t>
              </a:r>
              <a:endParaRPr lang="en-GB" i="1" dirty="0">
                <a:solidFill>
                  <a:schemeClr val="bg2">
                    <a:lumMod val="75000"/>
                  </a:schemeClr>
                </a:solidFill>
              </a:endParaRPr>
            </a:p>
          </p:txBody>
        </p:sp>
        <p:sp>
          <p:nvSpPr>
            <p:cNvPr id="46" name="TextBox 45"/>
            <p:cNvSpPr txBox="1"/>
            <p:nvPr/>
          </p:nvSpPr>
          <p:spPr>
            <a:xfrm>
              <a:off x="1651191" y="4148496"/>
              <a:ext cx="3051438" cy="369332"/>
            </a:xfrm>
            <a:prstGeom prst="rect">
              <a:avLst/>
            </a:prstGeom>
            <a:noFill/>
          </p:spPr>
          <p:txBody>
            <a:bodyPr wrap="square" rtlCol="0">
              <a:spAutoFit/>
            </a:bodyPr>
            <a:lstStyle/>
            <a:p>
              <a:r>
                <a:rPr lang="en-GB" dirty="0" smtClean="0"/>
                <a:t> + Add Transmission </a:t>
              </a:r>
              <a:endParaRPr lang="en-GB" dirty="0"/>
            </a:p>
          </p:txBody>
        </p:sp>
      </p:grpSp>
      <p:sp>
        <p:nvSpPr>
          <p:cNvPr id="48" name="Rectangle 47"/>
          <p:cNvSpPr/>
          <p:nvPr/>
        </p:nvSpPr>
        <p:spPr>
          <a:xfrm>
            <a:off x="8155123" y="4625487"/>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Sample </a:t>
            </a:r>
            <a:r>
              <a:rPr lang="en-GB" i="1" dirty="0" err="1" smtClean="0">
                <a:solidFill>
                  <a:schemeClr val="bg2">
                    <a:lumMod val="75000"/>
                  </a:schemeClr>
                </a:solidFill>
              </a:rPr>
              <a:t>str</a:t>
            </a:r>
            <a:r>
              <a:rPr lang="en-GB" i="1" dirty="0" smtClean="0">
                <a:solidFill>
                  <a:schemeClr val="bg2">
                    <a:lumMod val="75000"/>
                  </a:schemeClr>
                </a:solidFill>
              </a:rPr>
              <a:t> from title</a:t>
            </a:r>
            <a:endParaRPr lang="en-GB" i="1" dirty="0">
              <a:solidFill>
                <a:schemeClr val="bg2">
                  <a:lumMod val="75000"/>
                </a:schemeClr>
              </a:solidFill>
            </a:endParaRPr>
          </a:p>
        </p:txBody>
      </p:sp>
      <p:sp>
        <p:nvSpPr>
          <p:cNvPr id="49" name="Rectangle 48"/>
          <p:cNvSpPr/>
          <p:nvPr/>
        </p:nvSpPr>
        <p:spPr>
          <a:xfrm>
            <a:off x="8155123" y="5127378"/>
            <a:ext cx="2363918"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i="1" dirty="0" smtClean="0">
                <a:solidFill>
                  <a:schemeClr val="bg2">
                    <a:lumMod val="75000"/>
                  </a:schemeClr>
                </a:solidFill>
              </a:rPr>
              <a:t>carbon</a:t>
            </a:r>
            <a:endParaRPr lang="en-GB" i="1" dirty="0">
              <a:solidFill>
                <a:schemeClr val="bg2">
                  <a:lumMod val="75000"/>
                </a:schemeClr>
              </a:solidFill>
            </a:endParaRPr>
          </a:p>
        </p:txBody>
      </p:sp>
      <p:sp>
        <p:nvSpPr>
          <p:cNvPr id="50" name="Rectangle 49"/>
          <p:cNvSpPr/>
          <p:nvPr/>
        </p:nvSpPr>
        <p:spPr>
          <a:xfrm>
            <a:off x="10718418" y="4625487"/>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 name="Oval Callout 1"/>
          <p:cNvSpPr/>
          <p:nvPr/>
        </p:nvSpPr>
        <p:spPr>
          <a:xfrm>
            <a:off x="3776206" y="4626036"/>
            <a:ext cx="5547126" cy="948228"/>
          </a:xfrm>
          <a:prstGeom prst="wedgeEllipseCallout">
            <a:avLst>
              <a:gd name="adj1" fmla="val -57967"/>
              <a:gd name="adj2" fmla="val 69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Allow for additional run lists to be defined. Default (when page loads for the first time) will be one run list input field .</a:t>
            </a:r>
            <a:endParaRPr lang="en-GB" sz="1400" dirty="0"/>
          </a:p>
        </p:txBody>
      </p:sp>
      <p:sp>
        <p:nvSpPr>
          <p:cNvPr id="51" name="Rectangle 50"/>
          <p:cNvSpPr/>
          <p:nvPr/>
        </p:nvSpPr>
        <p:spPr>
          <a:xfrm>
            <a:off x="10718418" y="5127378"/>
            <a:ext cx="405636" cy="378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2" name="TextBox 51"/>
          <p:cNvSpPr txBox="1"/>
          <p:nvPr/>
        </p:nvSpPr>
        <p:spPr>
          <a:xfrm>
            <a:off x="10420707" y="4212640"/>
            <a:ext cx="1075753" cy="369332"/>
          </a:xfrm>
          <a:prstGeom prst="rect">
            <a:avLst/>
          </a:prstGeom>
          <a:noFill/>
        </p:spPr>
        <p:txBody>
          <a:bodyPr wrap="square" rtlCol="0">
            <a:spAutoFit/>
          </a:bodyPr>
          <a:lstStyle/>
          <a:p>
            <a:r>
              <a:rPr lang="en-GB" dirty="0" smtClean="0"/>
              <a:t>Default?</a:t>
            </a:r>
            <a:endParaRPr lang="en-GB" dirty="0"/>
          </a:p>
        </p:txBody>
      </p:sp>
    </p:spTree>
    <p:extLst>
      <p:ext uri="{BB962C8B-B14F-4D97-AF65-F5344CB8AC3E}">
        <p14:creationId xmlns:p14="http://schemas.microsoft.com/office/powerpoint/2010/main" val="3062941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8294" y="3018209"/>
            <a:ext cx="1622544" cy="983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RB12345</a:t>
            </a:r>
            <a:endParaRPr lang="en-GB" dirty="0"/>
          </a:p>
        </p:txBody>
      </p:sp>
      <p:sp>
        <p:nvSpPr>
          <p:cNvPr id="6" name="Rectangle 5"/>
          <p:cNvSpPr/>
          <p:nvPr/>
        </p:nvSpPr>
        <p:spPr>
          <a:xfrm>
            <a:off x="6098294" y="4779403"/>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1</a:t>
            </a:r>
            <a:endParaRPr lang="en-GB" dirty="0"/>
          </a:p>
        </p:txBody>
      </p:sp>
      <p:sp>
        <p:nvSpPr>
          <p:cNvPr id="7" name="Rectangle 6"/>
          <p:cNvSpPr/>
          <p:nvPr/>
        </p:nvSpPr>
        <p:spPr>
          <a:xfrm>
            <a:off x="6098294" y="5197643"/>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2</a:t>
            </a:r>
            <a:endParaRPr lang="en-GB" dirty="0"/>
          </a:p>
        </p:txBody>
      </p:sp>
      <p:sp>
        <p:nvSpPr>
          <p:cNvPr id="8" name="Rectangle 7"/>
          <p:cNvSpPr/>
          <p:nvPr/>
        </p:nvSpPr>
        <p:spPr>
          <a:xfrm>
            <a:off x="6098294" y="5615883"/>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Transmission …</a:t>
            </a:r>
            <a:endParaRPr lang="en-GB" dirty="0"/>
          </a:p>
        </p:txBody>
      </p:sp>
      <p:cxnSp>
        <p:nvCxnSpPr>
          <p:cNvPr id="10" name="Straight Arrow Connector 9"/>
          <p:cNvCxnSpPr>
            <a:stCxn id="4" idx="2"/>
            <a:endCxn id="6" idx="0"/>
          </p:cNvCxnSpPr>
          <p:nvPr/>
        </p:nvCxnSpPr>
        <p:spPr>
          <a:xfrm>
            <a:off x="6909566" y="4001361"/>
            <a:ext cx="0" cy="77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614613" y="2878987"/>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NR run 1</a:t>
            </a:r>
            <a:endParaRPr lang="en-GB" dirty="0"/>
          </a:p>
        </p:txBody>
      </p:sp>
      <p:sp>
        <p:nvSpPr>
          <p:cNvPr id="12" name="Rectangle 11"/>
          <p:cNvSpPr/>
          <p:nvPr/>
        </p:nvSpPr>
        <p:spPr>
          <a:xfrm>
            <a:off x="8614613" y="3300665"/>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NR run 2</a:t>
            </a:r>
            <a:endParaRPr lang="en-GB" dirty="0"/>
          </a:p>
        </p:txBody>
      </p:sp>
      <p:sp>
        <p:nvSpPr>
          <p:cNvPr id="13" name="Rectangle 12"/>
          <p:cNvSpPr/>
          <p:nvPr/>
        </p:nvSpPr>
        <p:spPr>
          <a:xfrm>
            <a:off x="8614613" y="3718905"/>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NR run …</a:t>
            </a:r>
            <a:endParaRPr lang="en-GB" dirty="0"/>
          </a:p>
        </p:txBody>
      </p:sp>
      <p:cxnSp>
        <p:nvCxnSpPr>
          <p:cNvPr id="15" name="Straight Arrow Connector 14"/>
          <p:cNvCxnSpPr>
            <a:stCxn id="4" idx="3"/>
            <a:endCxn id="12" idx="1"/>
          </p:cNvCxnSpPr>
          <p:nvPr/>
        </p:nvCxnSpPr>
        <p:spPr>
          <a:xfrm>
            <a:off x="7720838" y="3509785"/>
            <a:ext cx="89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98294" y="1908156"/>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r>
              <a:rPr lang="en-GB" dirty="0" err="1" smtClean="0"/>
              <a:t>corr</a:t>
            </a:r>
            <a:r>
              <a:rPr lang="en-GB" dirty="0" smtClean="0"/>
              <a:t> …</a:t>
            </a:r>
            <a:endParaRPr lang="en-GB" dirty="0"/>
          </a:p>
        </p:txBody>
      </p:sp>
      <p:cxnSp>
        <p:nvCxnSpPr>
          <p:cNvPr id="19" name="Straight Arrow Connector 18"/>
          <p:cNvCxnSpPr>
            <a:stCxn id="4" idx="0"/>
            <a:endCxn id="17" idx="2"/>
          </p:cNvCxnSpPr>
          <p:nvPr/>
        </p:nvCxnSpPr>
        <p:spPr>
          <a:xfrm flipV="1">
            <a:off x="6909566" y="2326396"/>
            <a:ext cx="0" cy="69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81975" y="3094982"/>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corr</a:t>
            </a:r>
            <a:r>
              <a:rPr lang="en-GB" dirty="0" smtClean="0"/>
              <a:t> 1</a:t>
            </a:r>
            <a:endParaRPr lang="en-GB" dirty="0"/>
          </a:p>
        </p:txBody>
      </p:sp>
      <p:cxnSp>
        <p:nvCxnSpPr>
          <p:cNvPr id="21" name="Straight Arrow Connector 20"/>
          <p:cNvCxnSpPr>
            <a:stCxn id="4" idx="1"/>
          </p:cNvCxnSpPr>
          <p:nvPr/>
        </p:nvCxnSpPr>
        <p:spPr>
          <a:xfrm flipH="1">
            <a:off x="5204519" y="3509785"/>
            <a:ext cx="893775" cy="7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838200" y="365125"/>
            <a:ext cx="10515600" cy="12442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smtClean="0"/>
              <a:t>Data from an experiment</a:t>
            </a:r>
            <a:endParaRPr lang="en-GB" dirty="0"/>
          </a:p>
        </p:txBody>
      </p:sp>
      <p:sp>
        <p:nvSpPr>
          <p:cNvPr id="31" name="Rectangle 30"/>
          <p:cNvSpPr/>
          <p:nvPr/>
        </p:nvSpPr>
        <p:spPr>
          <a:xfrm>
            <a:off x="6098294" y="1487336"/>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Flood </a:t>
            </a:r>
            <a:r>
              <a:rPr lang="en-GB" dirty="0" err="1" smtClean="0"/>
              <a:t>corr</a:t>
            </a:r>
            <a:r>
              <a:rPr lang="en-GB" dirty="0" smtClean="0"/>
              <a:t> 1</a:t>
            </a:r>
            <a:endParaRPr lang="en-GB" dirty="0"/>
          </a:p>
        </p:txBody>
      </p:sp>
      <p:sp>
        <p:nvSpPr>
          <p:cNvPr id="32" name="Rectangle 31"/>
          <p:cNvSpPr/>
          <p:nvPr/>
        </p:nvSpPr>
        <p:spPr>
          <a:xfrm>
            <a:off x="3581975" y="3517234"/>
            <a:ext cx="1622544"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Pol </a:t>
            </a:r>
            <a:r>
              <a:rPr lang="en-GB" dirty="0" err="1" smtClean="0"/>
              <a:t>corr</a:t>
            </a:r>
            <a:r>
              <a:rPr lang="en-GB" dirty="0" smtClean="0"/>
              <a:t> …</a:t>
            </a:r>
            <a:endParaRPr lang="en-GB" dirty="0"/>
          </a:p>
        </p:txBody>
      </p:sp>
      <p:sp>
        <p:nvSpPr>
          <p:cNvPr id="35" name="TextBox 34"/>
          <p:cNvSpPr txBox="1"/>
          <p:nvPr/>
        </p:nvSpPr>
        <p:spPr>
          <a:xfrm>
            <a:off x="7720838" y="1371001"/>
            <a:ext cx="2557570" cy="646331"/>
          </a:xfrm>
          <a:prstGeom prst="rect">
            <a:avLst/>
          </a:prstGeom>
          <a:noFill/>
        </p:spPr>
        <p:txBody>
          <a:bodyPr wrap="square" rtlCol="0">
            <a:spAutoFit/>
          </a:bodyPr>
          <a:lstStyle/>
          <a:p>
            <a:r>
              <a:rPr lang="en-GB" dirty="0" smtClean="0"/>
              <a:t>Relates to multiple experiments</a:t>
            </a:r>
            <a:endParaRPr lang="en-GB" dirty="0"/>
          </a:p>
        </p:txBody>
      </p:sp>
      <p:sp>
        <p:nvSpPr>
          <p:cNvPr id="36" name="TextBox 35"/>
          <p:cNvSpPr txBox="1"/>
          <p:nvPr/>
        </p:nvSpPr>
        <p:spPr>
          <a:xfrm>
            <a:off x="2303190" y="2695043"/>
            <a:ext cx="2557570" cy="646331"/>
          </a:xfrm>
          <a:prstGeom prst="rect">
            <a:avLst/>
          </a:prstGeom>
          <a:noFill/>
        </p:spPr>
        <p:txBody>
          <a:bodyPr wrap="square" rtlCol="0">
            <a:spAutoFit/>
          </a:bodyPr>
          <a:lstStyle/>
          <a:p>
            <a:r>
              <a:rPr lang="en-GB" dirty="0" smtClean="0"/>
              <a:t>Relates only to this experiment</a:t>
            </a:r>
            <a:endParaRPr lang="en-GB" dirty="0"/>
          </a:p>
        </p:txBody>
      </p:sp>
      <p:sp>
        <p:nvSpPr>
          <p:cNvPr id="37" name="TextBox 36"/>
          <p:cNvSpPr txBox="1"/>
          <p:nvPr/>
        </p:nvSpPr>
        <p:spPr>
          <a:xfrm>
            <a:off x="4198450" y="4840642"/>
            <a:ext cx="2012138" cy="646331"/>
          </a:xfrm>
          <a:prstGeom prst="rect">
            <a:avLst/>
          </a:prstGeom>
          <a:noFill/>
        </p:spPr>
        <p:txBody>
          <a:bodyPr wrap="square" rtlCol="0">
            <a:spAutoFit/>
          </a:bodyPr>
          <a:lstStyle/>
          <a:p>
            <a:r>
              <a:rPr lang="en-GB" dirty="0" smtClean="0"/>
              <a:t>Relates only to this experiment</a:t>
            </a:r>
            <a:endParaRPr lang="en-GB" dirty="0"/>
          </a:p>
        </p:txBody>
      </p:sp>
      <p:sp>
        <p:nvSpPr>
          <p:cNvPr id="38" name="TextBox 37"/>
          <p:cNvSpPr txBox="1"/>
          <p:nvPr/>
        </p:nvSpPr>
        <p:spPr>
          <a:xfrm>
            <a:off x="9229940" y="4146885"/>
            <a:ext cx="2557570" cy="646331"/>
          </a:xfrm>
          <a:prstGeom prst="rect">
            <a:avLst/>
          </a:prstGeom>
          <a:noFill/>
        </p:spPr>
        <p:txBody>
          <a:bodyPr wrap="square" rtlCol="0">
            <a:spAutoFit/>
          </a:bodyPr>
          <a:lstStyle/>
          <a:p>
            <a:r>
              <a:rPr lang="en-GB" dirty="0" smtClean="0"/>
              <a:t>Relates only to this experiment</a:t>
            </a:r>
            <a:endParaRPr lang="en-GB" dirty="0"/>
          </a:p>
        </p:txBody>
      </p:sp>
      <p:sp>
        <p:nvSpPr>
          <p:cNvPr id="39" name="TextBox 38"/>
          <p:cNvSpPr txBox="1"/>
          <p:nvPr/>
        </p:nvSpPr>
        <p:spPr>
          <a:xfrm>
            <a:off x="55002" y="5747148"/>
            <a:ext cx="3595723" cy="830997"/>
          </a:xfrm>
          <a:prstGeom prst="rect">
            <a:avLst/>
          </a:prstGeom>
          <a:noFill/>
        </p:spPr>
        <p:txBody>
          <a:bodyPr wrap="square" rtlCol="0">
            <a:spAutoFit/>
          </a:bodyPr>
          <a:lstStyle/>
          <a:p>
            <a:r>
              <a:rPr lang="en-GB" sz="1600" i="1" dirty="0" smtClean="0"/>
              <a:t>* Labels are assuming that RB numbers for runs are correct - if they are incorrect we can deal with this manually.</a:t>
            </a:r>
            <a:endParaRPr lang="en-GB" sz="1600" i="1" dirty="0"/>
          </a:p>
        </p:txBody>
      </p:sp>
    </p:spTree>
    <p:extLst>
      <p:ext uri="{BB962C8B-B14F-4D97-AF65-F5344CB8AC3E}">
        <p14:creationId xmlns:p14="http://schemas.microsoft.com/office/powerpoint/2010/main" val="2227489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212B0F31F5EE4EB2B8379281353318" ma:contentTypeVersion="11" ma:contentTypeDescription="Create a new document." ma:contentTypeScope="" ma:versionID="ab11068faa3e87c3e7a1ac64b2aece81">
  <xsd:schema xmlns:xsd="http://www.w3.org/2001/XMLSchema" xmlns:xs="http://www.w3.org/2001/XMLSchema" xmlns:p="http://schemas.microsoft.com/office/2006/metadata/properties" xmlns:ns3="79871994-9785-467e-8455-4c131891a602" xmlns:ns4="11c0c790-c135-4ba8-a058-4e25f49cd667" targetNamespace="http://schemas.microsoft.com/office/2006/metadata/properties" ma:root="true" ma:fieldsID="d8f4e81b12e4c4c9b62d15bc5884d34f" ns3:_="" ns4:_="">
    <xsd:import namespace="79871994-9785-467e-8455-4c131891a602"/>
    <xsd:import namespace="11c0c790-c135-4ba8-a058-4e25f49cd66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871994-9785-467e-8455-4c131891a6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c0c790-c135-4ba8-a058-4e25f49cd66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512CA5-97D8-4448-A563-6355D0FB13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871994-9785-467e-8455-4c131891a602"/>
    <ds:schemaRef ds:uri="11c0c790-c135-4ba8-a058-4e25f49c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5D2EDD-E6F9-46E3-8A51-90728638D59B}">
  <ds:schemaRefs>
    <ds:schemaRef ds:uri="http://purl.org/dc/terms/"/>
    <ds:schemaRef ds:uri="79871994-9785-467e-8455-4c131891a602"/>
    <ds:schemaRef ds:uri="http://purl.org/dc/dcmitype/"/>
    <ds:schemaRef ds:uri="http://schemas.microsoft.com/office/2006/documentManagement/types"/>
    <ds:schemaRef ds:uri="http://purl.org/dc/elements/1.1/"/>
    <ds:schemaRef ds:uri="http://schemas.microsoft.com/office/2006/metadata/properties"/>
    <ds:schemaRef ds:uri="11c0c790-c135-4ba8-a058-4e25f49cd667"/>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18DD179-A9B9-48A2-A389-EBFD592168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2561</TotalTime>
  <Words>1198</Words>
  <Application>Microsoft Office PowerPoint</Application>
  <PresentationFormat>Widescreen</PresentationFormat>
  <Paragraphs>334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NR Autoreduction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processing: Flood corrections </vt:lpstr>
      <vt:lpstr>Data processing: Polarisation corrections </vt:lpstr>
      <vt:lpstr>Data processing: Transmission </vt:lpstr>
      <vt:lpstr>Data processing: Transmission </vt:lpstr>
      <vt:lpstr>Data processing: Runs </vt:lpstr>
      <vt:lpstr>NR Workflow</vt:lpstr>
    </vt:vector>
  </TitlesOfParts>
  <Company>STFC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Oram, Elliot (STFC,RAL,ISIS)</dc:creator>
  <cp:lastModifiedBy>Oram, Elliot (STFC,RAL,ISIS)</cp:lastModifiedBy>
  <cp:revision>19</cp:revision>
  <dcterms:created xsi:type="dcterms:W3CDTF">2020-07-14T17:49:31Z</dcterms:created>
  <dcterms:modified xsi:type="dcterms:W3CDTF">2020-07-31T10:51:18Z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0x01010045212B0F31F5EE4EB2B8379281353318</vt:lpwstr>
  </property>
</Properties>
</file>