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EFBBE8-F938-47A8-878F-E5F9043D6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685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BE30F8-C4C5-4454-805E-D0441EB12C74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E7574B-E813-42FB-835D-053458B114DD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7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96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50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EF1AC-63F9-4DBF-8295-E61A448B8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85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8BAEC-9E67-42B9-935E-D4AF9A93E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81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380E3-2CB4-41DA-9D31-E5440FFA3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7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76DC-E7FD-4807-84BD-C797130E7F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429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F637-948B-412E-A767-72494A33E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273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63396-060B-4543-8B65-B36EE8079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64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1FF7E-3A2C-44BD-8119-7F9C9AF27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14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7BE07-487A-49C7-834B-2ECEB9C3E6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7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22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ECBD-EB38-47B1-8E75-709B61603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476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07805-98A3-4AF5-84D1-CCFFED2B6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37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6FFB6-54BD-404B-BDFF-CE6B62502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50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80FC-AC11-44AD-A096-35EA17671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476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CD34A-583B-425A-8858-7B96F2DCB1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015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91616-826F-4295-8A51-B6CDEE521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86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B856E-C756-4E43-8985-7E005B364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25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E87E0-2D84-462B-8F8A-3C8C0064E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46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AA3F-200A-4EDE-AB5B-5C7EC27E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40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C91CA-D07F-4BE3-AC26-2D28393C4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29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7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2D09F-D58B-4E39-B57A-6B2CB1C9C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713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25171-8427-4934-BFEC-EBA5BF73D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173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5B97C-89D7-4843-9102-D768ADF4C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071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25C7-D5D5-4731-97C8-2B7B6D774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93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87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22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1521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173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453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4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365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02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77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86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491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3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2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3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18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5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4499E1D-408A-42FC-8ECE-8FED27ED0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7718507-0380-4D8A-AE1D-33C57006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kern="1200" dirty="0">
                <a:solidFill>
                  <a:prstClr val="black"/>
                </a:solidFill>
                <a:latin typeface="Calibri"/>
              </a:rPr>
              <a:t>Efficiency savings at ISIS Facility using machine learning techniques 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kern="1200" dirty="0">
                <a:solidFill>
                  <a:prstClr val="black">
                    <a:tint val="75000"/>
                  </a:prstClr>
                </a:solidFill>
                <a:latin typeface="Calibri"/>
              </a:rPr>
              <a:t>Anders Markvardsen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kern="1200" dirty="0">
                <a:solidFill>
                  <a:prstClr val="black">
                    <a:tint val="75000"/>
                  </a:prstClr>
                </a:solidFill>
                <a:latin typeface="Calibri"/>
              </a:rPr>
              <a:t>ISIS Facility, March 2017</a:t>
            </a: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1"/>
          <p:cNvSpPr txBox="1">
            <a:spLocks noChangeArrowheads="1"/>
          </p:cNvSpPr>
          <p:nvPr/>
        </p:nvSpPr>
        <p:spPr bwMode="auto">
          <a:xfrm>
            <a:off x="5765800" y="2514600"/>
            <a:ext cx="125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Verification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7450" y="1312863"/>
            <a:ext cx="208915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CIF 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19700" y="1312863"/>
            <a:ext cx="277336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Raw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6238" y="3019425"/>
            <a:ext cx="2771775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Q-space file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6238" y="4602163"/>
            <a:ext cx="2771775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Ground truth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Feature list file</a:t>
            </a:r>
          </a:p>
        </p:txBody>
      </p:sp>
      <p:cxnSp>
        <p:nvCxnSpPr>
          <p:cNvPr id="7" name="Straight Arrow Connector 6"/>
          <p:cNvCxnSpPr>
            <a:stCxn id="14" idx="2"/>
            <a:endCxn id="20" idx="0"/>
          </p:cNvCxnSpPr>
          <p:nvPr/>
        </p:nvCxnSpPr>
        <p:spPr>
          <a:xfrm>
            <a:off x="2232025" y="2227263"/>
            <a:ext cx="2070100" cy="7921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2"/>
            <a:endCxn id="24" idx="1"/>
          </p:cNvCxnSpPr>
          <p:nvPr/>
        </p:nvCxnSpPr>
        <p:spPr>
          <a:xfrm rot="16200000" flipH="1">
            <a:off x="1158082" y="3301206"/>
            <a:ext cx="2832100" cy="68421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0" idx="0"/>
          </p:cNvCxnSpPr>
          <p:nvPr/>
        </p:nvCxnSpPr>
        <p:spPr>
          <a:xfrm flipH="1">
            <a:off x="4302125" y="2227263"/>
            <a:ext cx="2357438" cy="7921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20" idx="3"/>
            <a:endCxn id="24" idx="1"/>
          </p:cNvCxnSpPr>
          <p:nvPr/>
        </p:nvCxnSpPr>
        <p:spPr>
          <a:xfrm>
            <a:off x="3590925" y="2035175"/>
            <a:ext cx="18907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63950" y="4459288"/>
            <a:ext cx="208756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ML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Feature list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47813" y="1577975"/>
            <a:ext cx="2043112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Q-space file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1638" y="1577975"/>
            <a:ext cx="2043112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Non ML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Feature list file</a:t>
            </a:r>
          </a:p>
        </p:txBody>
      </p:sp>
      <p:cxnSp>
        <p:nvCxnSpPr>
          <p:cNvPr id="7" name="Straight Arrow Connector 6"/>
          <p:cNvCxnSpPr>
            <a:stCxn id="20" idx="2"/>
            <a:endCxn id="14" idx="0"/>
          </p:cNvCxnSpPr>
          <p:nvPr/>
        </p:nvCxnSpPr>
        <p:spPr>
          <a:xfrm>
            <a:off x="2568575" y="2492375"/>
            <a:ext cx="2138363" cy="19669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17"/>
          <p:cNvSpPr txBox="1">
            <a:spLocks noChangeArrowheads="1"/>
          </p:cNvSpPr>
          <p:nvPr/>
        </p:nvSpPr>
        <p:spPr bwMode="auto">
          <a:xfrm>
            <a:off x="3924300" y="1651000"/>
            <a:ext cx="1308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Non ML alg.</a:t>
            </a:r>
          </a:p>
        </p:txBody>
      </p:sp>
      <p:sp>
        <p:nvSpPr>
          <p:cNvPr id="19464" name="TextBox 20"/>
          <p:cNvSpPr txBox="1">
            <a:spLocks noChangeArrowheads="1"/>
          </p:cNvSpPr>
          <p:nvPr/>
        </p:nvSpPr>
        <p:spPr bwMode="auto">
          <a:xfrm>
            <a:off x="5922963" y="3068638"/>
            <a:ext cx="881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Trained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ML alg.</a:t>
            </a:r>
          </a:p>
        </p:txBody>
      </p:sp>
      <p:cxnSp>
        <p:nvCxnSpPr>
          <p:cNvPr id="22" name="Straight Arrow Connector 21"/>
          <p:cNvCxnSpPr>
            <a:stCxn id="24" idx="2"/>
            <a:endCxn id="14" idx="0"/>
          </p:cNvCxnSpPr>
          <p:nvPr/>
        </p:nvCxnSpPr>
        <p:spPr>
          <a:xfrm flipH="1">
            <a:off x="4706938" y="2492375"/>
            <a:ext cx="1795462" cy="19669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24"/>
          <p:cNvSpPr txBox="1">
            <a:spLocks noChangeArrowheads="1"/>
          </p:cNvSpPr>
          <p:nvPr/>
        </p:nvSpPr>
        <p:spPr bwMode="auto">
          <a:xfrm>
            <a:off x="3779838" y="3068638"/>
            <a:ext cx="881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Trained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charset="0"/>
              </a:rPr>
              <a:t>ML alg.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dirty="0" smtClean="0"/>
              <a:t>Bottom up approach </a:t>
            </a:r>
          </a:p>
          <a:p>
            <a:pPr>
              <a:defRPr/>
            </a:pPr>
            <a:r>
              <a:rPr lang="en-GB" dirty="0" smtClean="0"/>
              <a:t>Since there is a risk that machine learning will not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90550" y="9906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4800" smtClean="0"/>
              <a:t>I currently believe machine learning can provide huge savings at ISIS</a:t>
            </a:r>
          </a:p>
          <a:p>
            <a:pPr marL="0" indent="0">
              <a:buFontTx/>
              <a:buNone/>
            </a:pPr>
            <a:endParaRPr lang="en-GB" altLang="en-US" sz="2800" smtClean="0"/>
          </a:p>
          <a:p>
            <a:pPr marL="0" indent="0">
              <a:buFontTx/>
              <a:buNone/>
            </a:pPr>
            <a:endParaRPr lang="en-GB" altLang="en-US" sz="2800" smtClean="0"/>
          </a:p>
          <a:p>
            <a:pPr marL="0" indent="0">
              <a:buFontTx/>
              <a:buNone/>
            </a:pPr>
            <a:r>
              <a:rPr lang="en-GB" altLang="en-US" sz="2800" smtClean="0"/>
              <a:t>Acknowledgements:	Samuel Jackson</a:t>
            </a:r>
          </a:p>
          <a:p>
            <a:pPr marL="0" indent="0">
              <a:buFontTx/>
              <a:buNone/>
            </a:pPr>
            <a:r>
              <a:rPr lang="en-GB" altLang="en-US" sz="2800" smtClean="0"/>
              <a:t>				Michael Hart</a:t>
            </a:r>
          </a:p>
          <a:p>
            <a:pPr marL="0" indent="0">
              <a:buFontTx/>
              <a:buNone/>
            </a:pPr>
            <a:endParaRPr lang="en-GB" alt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620713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Simulated data: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Loop over a set of crystal structures:</a:t>
            </a:r>
          </a:p>
          <a:p>
            <a:pPr marL="400050" lvl="1" indent="0">
              <a:buFontTx/>
              <a:buNone/>
              <a:defRPr/>
            </a:pPr>
            <a:r>
              <a:rPr lang="en-GB" dirty="0" smtClean="0"/>
              <a:t>Convolute predicted peak positions with sample resolution to get first output in q-space</a:t>
            </a:r>
          </a:p>
          <a:p>
            <a:pPr marL="400050" lvl="1" indent="0">
              <a:buFontTx/>
              <a:buNone/>
              <a:defRPr/>
            </a:pPr>
            <a:r>
              <a:rPr lang="en-GB" dirty="0" smtClean="0"/>
              <a:t>Add instrument resolution and instrument view of q-space</a:t>
            </a:r>
          </a:p>
          <a:p>
            <a:pPr marL="400050" lvl="1" indent="0">
              <a:buFontTx/>
              <a:buNone/>
              <a:defRPr/>
            </a:pPr>
            <a:r>
              <a:rPr lang="en-GB" dirty="0"/>
              <a:t>Add noise (counting statistics</a:t>
            </a:r>
            <a:r>
              <a:rPr lang="en-GB" dirty="0" smtClean="0"/>
              <a:t>)</a:t>
            </a:r>
          </a:p>
          <a:p>
            <a:pPr marL="400050" lvl="1" indent="0">
              <a:buFontTx/>
              <a:buNone/>
              <a:defRPr/>
            </a:pPr>
            <a:r>
              <a:rPr lang="en-GB" dirty="0" smtClean="0"/>
              <a:t>Loop over sample environment:</a:t>
            </a:r>
          </a:p>
          <a:p>
            <a:pPr marL="400050" lvl="1" indent="0">
              <a:buFontTx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Add artefact for each sample container environment</a:t>
            </a:r>
            <a:endParaRPr lang="en-GB" dirty="0"/>
          </a:p>
          <a:p>
            <a:pPr marL="400050" lvl="1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75"/>
            <a:ext cx="8429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Two ways machine learning can help</a:t>
            </a:r>
            <a:endParaRPr lang="en-GB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35013" y="1773238"/>
            <a:ext cx="8229600" cy="4525962"/>
          </a:xfrm>
        </p:spPr>
        <p:txBody>
          <a:bodyPr/>
          <a:lstStyle/>
          <a:p>
            <a:r>
              <a:rPr lang="en-GB" altLang="en-US" smtClean="0"/>
              <a:t>More from less</a:t>
            </a:r>
          </a:p>
          <a:p>
            <a:endParaRPr lang="en-GB" altLang="en-US" smtClean="0"/>
          </a:p>
          <a:p>
            <a:r>
              <a:rPr lang="en-GB" altLang="en-US" smtClean="0"/>
              <a:t>Efficiency savings: less time and/or less manual time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Manual intensive tasks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Feature finding in data</a:t>
            </a:r>
          </a:p>
          <a:p>
            <a:pPr lvl="1"/>
            <a:r>
              <a:rPr lang="en-GB" altLang="en-US" smtClean="0"/>
              <a:t>4D inelastic data</a:t>
            </a:r>
          </a:p>
          <a:p>
            <a:pPr lvl="1"/>
            <a:r>
              <a:rPr lang="en-GB" altLang="en-US" smtClean="0"/>
              <a:t>3D elastic data</a:t>
            </a:r>
          </a:p>
          <a:p>
            <a:pPr lvl="1"/>
            <a:r>
              <a:rPr lang="en-GB" altLang="en-US" smtClean="0"/>
              <a:t>(1D spectra)</a:t>
            </a:r>
          </a:p>
          <a:p>
            <a:r>
              <a:rPr lang="en-GB" altLang="en-US" smtClean="0"/>
              <a:t>Calibrating instrument</a:t>
            </a:r>
          </a:p>
          <a:p>
            <a:r>
              <a:rPr lang="en-GB" altLang="en-US" smtClean="0"/>
              <a:t>Crystal structure analysis tasks</a:t>
            </a:r>
          </a:p>
          <a:p>
            <a:pPr lvl="1"/>
            <a:endParaRPr lang="en-GB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84213" y="2636838"/>
            <a:ext cx="3240087" cy="5762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D</a:t>
            </a:r>
            <a:r>
              <a:rPr lang="en-GB" dirty="0" smtClean="0"/>
              <a:t>ata processing time wasting on WISH</a:t>
            </a:r>
            <a:endParaRPr lang="en-GB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419225"/>
            <a:ext cx="847407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WISH case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Runs ~60 SCD experiments a year</a:t>
            </a:r>
          </a:p>
          <a:p>
            <a:pPr>
              <a:defRPr/>
            </a:pPr>
            <a:r>
              <a:rPr lang="en-GB" dirty="0" smtClean="0"/>
              <a:t>Instrument scientists manually adjust output: from a few hours to weeks (on average at least a day). And this does not account for the time the users spend on this.</a:t>
            </a:r>
          </a:p>
          <a:p>
            <a:pPr>
              <a:defRPr/>
            </a:pPr>
            <a:r>
              <a:rPr lang="en-GB" dirty="0" smtClean="0"/>
              <a:t>This is why some experimental data does not get processed</a:t>
            </a:r>
          </a:p>
          <a:p>
            <a:pPr>
              <a:defRPr/>
            </a:pPr>
            <a:r>
              <a:rPr lang="en-GB" dirty="0"/>
              <a:t>C</a:t>
            </a:r>
            <a:r>
              <a:rPr lang="en-GB" dirty="0" smtClean="0"/>
              <a:t>ost in FEC £ to ISIS per year: ~60 working days ~= 60/(12*20) * 100000 = £25000</a:t>
            </a:r>
          </a:p>
          <a:p>
            <a:pPr>
              <a:defRPr/>
            </a:pPr>
            <a:r>
              <a:rPr lang="en-GB" dirty="0" smtClean="0"/>
              <a:t>Other important costs: fewer scientific publications and cost to users</a:t>
            </a:r>
          </a:p>
          <a:p>
            <a:pPr>
              <a:defRPr/>
            </a:pPr>
            <a:r>
              <a:rPr lang="en-GB" dirty="0" smtClean="0"/>
              <a:t>Hence the total cost to ISIS considerably higher than £25000 per year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WISH feasibility study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~10 working days spread over 3 staff over ~3 months</a:t>
            </a:r>
          </a:p>
          <a:p>
            <a:r>
              <a:rPr lang="en-GB" altLang="en-US" smtClean="0"/>
              <a:t>Samuel Jackson and Michael Hart</a:t>
            </a:r>
          </a:p>
          <a:p>
            <a:r>
              <a:rPr lang="en-GB" altLang="en-US" smtClean="0"/>
              <a:t>Cost ~£6000, where proportion counts towards Samual’s/Michael’s L&amp;D to better understanding ISIS neutron data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Feasibility “approved” and is receiving feedback to it this week</a:t>
            </a:r>
          </a:p>
          <a:p>
            <a:pPr>
              <a:defRPr/>
            </a:pPr>
            <a:r>
              <a:rPr lang="en-GB" dirty="0" smtClean="0"/>
              <a:t>From next week to start implement in 3-month stages with evaluation points, where 1</a:t>
            </a:r>
            <a:r>
              <a:rPr lang="en-GB" baseline="30000" dirty="0" smtClean="0"/>
              <a:t>st</a:t>
            </a:r>
            <a:r>
              <a:rPr lang="en-GB" dirty="0" smtClean="0"/>
              <a:t> stage at the same resource level</a:t>
            </a:r>
          </a:p>
          <a:p>
            <a:pPr>
              <a:defRPr/>
            </a:pPr>
            <a:r>
              <a:rPr lang="en-GB" dirty="0"/>
              <a:t>I</a:t>
            </a:r>
            <a:r>
              <a:rPr lang="en-GB" dirty="0" smtClean="0"/>
              <a:t>n parallel continue to seek further input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Data acquisition, understanding and preparation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66950" y="5084763"/>
            <a:ext cx="165735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HKL file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95625" y="2830513"/>
            <a:ext cx="0" cy="5254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3095625" y="4270375"/>
            <a:ext cx="0" cy="8143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11"/>
          <p:cNvSpPr txBox="1">
            <a:spLocks noChangeArrowheads="1"/>
          </p:cNvSpPr>
          <p:nvPr/>
        </p:nvSpPr>
        <p:spPr bwMode="auto">
          <a:xfrm>
            <a:off x="1042988" y="2903538"/>
            <a:ext cx="2003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" charset="0"/>
              </a:rPr>
              <a:t>Transfer to Q-space</a:t>
            </a:r>
          </a:p>
        </p:txBody>
      </p:sp>
      <p:sp>
        <p:nvSpPr>
          <p:cNvPr id="17415" name="TextBox 12"/>
          <p:cNvSpPr txBox="1">
            <a:spLocks noChangeArrowheads="1"/>
          </p:cNvSpPr>
          <p:nvPr/>
        </p:nvSpPr>
        <p:spPr bwMode="auto">
          <a:xfrm>
            <a:off x="323850" y="4343400"/>
            <a:ext cx="274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" charset="0"/>
              </a:rPr>
              <a:t>Non machine learning alg.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" charset="0"/>
              </a:rPr>
              <a:t>Instrument scientist pain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663" y="5084763"/>
            <a:ext cx="180022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CIF file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(new science)</a:t>
            </a:r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>
            <a:off x="3924300" y="5541963"/>
            <a:ext cx="36036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90688" y="1916113"/>
            <a:ext cx="27733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Raw data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~1GB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0688" y="3355975"/>
            <a:ext cx="27733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Q-space file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100MB per dataset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52713" y="2830513"/>
            <a:ext cx="7175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9600">
                <a:solidFill>
                  <a:srgbClr val="FF0000"/>
                </a:solidFill>
                <a:latin typeface="Arial" charset="0"/>
              </a:rPr>
              <a:t>x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4938" y="3709988"/>
            <a:ext cx="7191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9600">
                <a:solidFill>
                  <a:srgbClr val="FF0000"/>
                </a:solidFill>
                <a:latin typeface="Arial" charset="0"/>
              </a:rPr>
              <a:t>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91138" y="3551238"/>
            <a:ext cx="3241675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Ground truth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Feature list in Q-space: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x y z , good yes/no? </a:t>
            </a:r>
            <a:r>
              <a:rPr lang="en-GB" dirty="0" err="1">
                <a:solidFill>
                  <a:schemeClr val="tx1"/>
                </a:solidFill>
              </a:rPr>
              <a:t>etc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 flipV="1">
            <a:off x="2771775" y="4008438"/>
            <a:ext cx="2519363" cy="66992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408</Words>
  <Application>Microsoft Office PowerPoint</Application>
  <PresentationFormat>On-screen Show (4:3)</PresentationFormat>
  <Paragraphs>81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Lucida Sans</vt:lpstr>
      <vt:lpstr>Calibri</vt:lpstr>
      <vt:lpstr>ISIS Small Bottom Banner</vt:lpstr>
      <vt:lpstr>ISIS Large Top Banner</vt:lpstr>
      <vt:lpstr>ISIS Small Top Banner</vt:lpstr>
      <vt:lpstr>ISIS Large Bottom Banner</vt:lpstr>
      <vt:lpstr>Efficiency savings at ISIS Facility using machine learning techniques </vt:lpstr>
      <vt:lpstr>PowerPoint Presentation</vt:lpstr>
      <vt:lpstr>Two ways machine learning can help</vt:lpstr>
      <vt:lpstr>Manual intensive tasks</vt:lpstr>
      <vt:lpstr>Data processing time wasting on WISH</vt:lpstr>
      <vt:lpstr>WISH case in more detail</vt:lpstr>
      <vt:lpstr>WISH feasibility study</vt:lpstr>
      <vt:lpstr>What next</vt:lpstr>
      <vt:lpstr>Data acquisition, understanding and preparation</vt:lpstr>
      <vt:lpstr>PowerPoint Presentation</vt:lpstr>
      <vt:lpstr>PowerPoint Presentation</vt:lpstr>
      <vt:lpstr>Strategy</vt:lpstr>
      <vt:lpstr>PowerPoint Presentation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Belcher, Emma (STFC,RAL,ISIS)</dc:creator>
  <cp:lastModifiedBy>ajm64</cp:lastModifiedBy>
  <cp:revision>4</cp:revision>
  <dcterms:created xsi:type="dcterms:W3CDTF">2007-08-10T08:53:48Z</dcterms:created>
  <dcterms:modified xsi:type="dcterms:W3CDTF">2017-03-15T09:47:01Z</dcterms:modified>
</cp:coreProperties>
</file>