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3" r:id="rId4"/>
    <p:sldId id="264" r:id="rId5"/>
    <p:sldId id="262" r:id="rId6"/>
    <p:sldId id="258" r:id="rId7"/>
    <p:sldId id="259" r:id="rId8"/>
    <p:sldId id="261" r:id="rId9"/>
    <p:sldId id="269" r:id="rId10"/>
    <p:sldId id="270" r:id="rId11"/>
    <p:sldId id="271" r:id="rId12"/>
    <p:sldId id="260" r:id="rId13"/>
    <p:sldId id="268" r:id="rId14"/>
    <p:sldId id="266" r:id="rId15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2E87B-DF4D-4B05-B2A9-70EA933B2F6C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AE7D0-2AB5-4C6F-8953-0BCA1E333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124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931C5-1589-46D6-9416-EDBB414DAD2C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4CED0-7E5D-456F-B6B2-517E1B0D70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20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4CED0-7E5D-456F-B6B2-517E1B0D70A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02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930-811B-4759-A56F-A94C1C4F40CD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4E-4450-4A51-8D5E-C0AFBA7E0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74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930-811B-4759-A56F-A94C1C4F40CD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4E-4450-4A51-8D5E-C0AFBA7E0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0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930-811B-4759-A56F-A94C1C4F40CD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4E-4450-4A51-8D5E-C0AFBA7E0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5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930-811B-4759-A56F-A94C1C4F40CD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4E-4450-4A51-8D5E-C0AFBA7E0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6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930-811B-4759-A56F-A94C1C4F40CD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4E-4450-4A51-8D5E-C0AFBA7E0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930-811B-4759-A56F-A94C1C4F40CD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4E-4450-4A51-8D5E-C0AFBA7E0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7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930-811B-4759-A56F-A94C1C4F40CD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4E-4450-4A51-8D5E-C0AFBA7E0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1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930-811B-4759-A56F-A94C1C4F40CD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4E-4450-4A51-8D5E-C0AFBA7E0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0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930-811B-4759-A56F-A94C1C4F40CD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4E-4450-4A51-8D5E-C0AFBA7E0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930-811B-4759-A56F-A94C1C4F40CD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4E-4450-4A51-8D5E-C0AFBA7E0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2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930-811B-4759-A56F-A94C1C4F40CD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4E-4450-4A51-8D5E-C0AFBA7E0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98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D5930-811B-4759-A56F-A94C1C4F40CD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8AC4E-4450-4A51-8D5E-C0AFBA7E0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6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Efficiency savings at ISIS Facility using machine learning techniques </a:t>
            </a:r>
            <a:endParaRPr lang="en-GB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dirty="0" smtClean="0"/>
              <a:t>Anders </a:t>
            </a:r>
            <a:r>
              <a:rPr lang="en-GB" dirty="0" smtClean="0"/>
              <a:t>Markvardsen</a:t>
            </a:r>
          </a:p>
          <a:p>
            <a:r>
              <a:rPr lang="en-GB" dirty="0" smtClean="0"/>
              <a:t>ISIS Facility, March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3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65890" y="2514600"/>
            <a:ext cx="12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Verification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187624" y="1312168"/>
            <a:ext cx="208823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CIF 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20072" y="1312168"/>
            <a:ext cx="277230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Raw file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15816" y="3018656"/>
            <a:ext cx="2772308" cy="914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Q-space file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15816" y="4602832"/>
            <a:ext cx="2772308" cy="914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Ground truth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Feature list file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4" idx="2"/>
            <a:endCxn id="20" idx="0"/>
          </p:cNvCxnSpPr>
          <p:nvPr/>
        </p:nvCxnSpPr>
        <p:spPr>
          <a:xfrm>
            <a:off x="2231740" y="2226568"/>
            <a:ext cx="2070230" cy="7920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2"/>
            <a:endCxn id="24" idx="1"/>
          </p:cNvCxnSpPr>
          <p:nvPr/>
        </p:nvCxnSpPr>
        <p:spPr>
          <a:xfrm rot="16200000" flipH="1">
            <a:off x="1157046" y="3301262"/>
            <a:ext cx="2833464" cy="68407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0" idx="0"/>
          </p:cNvCxnSpPr>
          <p:nvPr/>
        </p:nvCxnSpPr>
        <p:spPr>
          <a:xfrm flipH="1">
            <a:off x="4301970" y="2226568"/>
            <a:ext cx="2358262" cy="7920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20" idx="3"/>
            <a:endCxn id="24" idx="1"/>
          </p:cNvCxnSpPr>
          <p:nvPr/>
        </p:nvCxnSpPr>
        <p:spPr>
          <a:xfrm>
            <a:off x="3590251" y="2035696"/>
            <a:ext cx="189149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63381" y="4458816"/>
            <a:ext cx="208823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ML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Feature list file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47664" y="1578496"/>
            <a:ext cx="2042587" cy="914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Q-space file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1741" y="1578496"/>
            <a:ext cx="2042587" cy="914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Non ML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Feature list file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0" idx="2"/>
            <a:endCxn id="14" idx="0"/>
          </p:cNvCxnSpPr>
          <p:nvPr/>
        </p:nvCxnSpPr>
        <p:spPr>
          <a:xfrm>
            <a:off x="2568958" y="2492896"/>
            <a:ext cx="2138539" cy="19659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3928" y="165050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Non ML alg.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923686" y="3068960"/>
            <a:ext cx="880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Trained</a:t>
            </a:r>
          </a:p>
          <a:p>
            <a:r>
              <a:rPr lang="en-GB" dirty="0" smtClean="0"/>
              <a:t>ML alg.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24" idx="2"/>
            <a:endCxn id="14" idx="0"/>
          </p:cNvCxnSpPr>
          <p:nvPr/>
        </p:nvCxnSpPr>
        <p:spPr>
          <a:xfrm flipH="1">
            <a:off x="4707497" y="2492896"/>
            <a:ext cx="1795538" cy="19659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79912" y="3068960"/>
            <a:ext cx="880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Trained</a:t>
            </a:r>
            <a:endParaRPr lang="en-GB" dirty="0"/>
          </a:p>
          <a:p>
            <a:r>
              <a:rPr lang="en-GB" dirty="0" smtClean="0"/>
              <a:t>ML alg.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4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Strategy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Bottom up approach </a:t>
            </a:r>
          </a:p>
          <a:p>
            <a:r>
              <a:rPr lang="en-GB" dirty="0" smtClean="0"/>
              <a:t>Since there is a risk that machine learning will not work</a:t>
            </a:r>
          </a:p>
        </p:txBody>
      </p:sp>
    </p:spTree>
    <p:extLst>
      <p:ext uri="{BB962C8B-B14F-4D97-AF65-F5344CB8AC3E}">
        <p14:creationId xmlns:p14="http://schemas.microsoft.com/office/powerpoint/2010/main" val="3262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99126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 smtClean="0"/>
              <a:t>I currently believe machine learning can provide huge savings at ISIS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Acknowledgements:	Samuel Jackson</a:t>
            </a:r>
          </a:p>
          <a:p>
            <a:pPr marL="0" indent="0">
              <a:buNone/>
            </a:pPr>
            <a:r>
              <a:rPr lang="en-GB" sz="2800" dirty="0" smtClean="0"/>
              <a:t>				Michael Hart</a:t>
            </a:r>
          </a:p>
          <a:p>
            <a:pPr marL="0" indent="0">
              <a:buNone/>
            </a:pP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656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Simulated data: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Loop over a set of crystal structures:</a:t>
            </a:r>
          </a:p>
          <a:p>
            <a:pPr marL="400050" lvl="1" indent="0">
              <a:buNone/>
            </a:pPr>
            <a:r>
              <a:rPr lang="en-GB" dirty="0" smtClean="0"/>
              <a:t>Convolute predicted peak positions with sample resolution to get first output in q-space</a:t>
            </a:r>
          </a:p>
          <a:p>
            <a:pPr marL="400050" lvl="1" indent="0">
              <a:buNone/>
            </a:pPr>
            <a:r>
              <a:rPr lang="en-GB" dirty="0" smtClean="0"/>
              <a:t>Add instrument resolution and instrument view of q-space</a:t>
            </a:r>
          </a:p>
          <a:p>
            <a:pPr marL="400050" lvl="1" indent="0">
              <a:buNone/>
            </a:pPr>
            <a:r>
              <a:rPr lang="en-GB" dirty="0"/>
              <a:t>Add noise (counting statistics</a:t>
            </a:r>
            <a:r>
              <a:rPr lang="en-GB" dirty="0" smtClean="0"/>
              <a:t>)</a:t>
            </a:r>
          </a:p>
          <a:p>
            <a:pPr marL="400050" lvl="1" indent="0">
              <a:buNone/>
            </a:pPr>
            <a:r>
              <a:rPr lang="en-GB" dirty="0" smtClean="0"/>
              <a:t>Loop over sample environment:</a:t>
            </a:r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smtClean="0"/>
              <a:t>Add artefact for each sample container environment</a:t>
            </a:r>
            <a:endParaRPr lang="en-GB" dirty="0"/>
          </a:p>
          <a:p>
            <a:pPr marL="4000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03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47875"/>
            <a:ext cx="84296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1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Two ways machine learning can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88" y="1772816"/>
            <a:ext cx="8229600" cy="4525963"/>
          </a:xfrm>
        </p:spPr>
        <p:txBody>
          <a:bodyPr/>
          <a:lstStyle/>
          <a:p>
            <a:r>
              <a:rPr lang="en-GB" dirty="0" smtClean="0"/>
              <a:t>More from less</a:t>
            </a:r>
          </a:p>
          <a:p>
            <a:endParaRPr lang="en-GB" dirty="0"/>
          </a:p>
          <a:p>
            <a:r>
              <a:rPr lang="en-GB" dirty="0" smtClean="0"/>
              <a:t>Efficiency savings: less time and/or less manual time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7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intensive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 finding in data</a:t>
            </a:r>
          </a:p>
          <a:p>
            <a:pPr lvl="1"/>
            <a:r>
              <a:rPr lang="en-GB" dirty="0" smtClean="0"/>
              <a:t>4D inelastic data</a:t>
            </a:r>
          </a:p>
          <a:p>
            <a:pPr lvl="1"/>
            <a:r>
              <a:rPr lang="en-GB" dirty="0" smtClean="0"/>
              <a:t>3D elastic data</a:t>
            </a:r>
          </a:p>
          <a:p>
            <a:pPr lvl="1"/>
            <a:r>
              <a:rPr lang="en-GB" dirty="0" smtClean="0"/>
              <a:t>(1D spectra)</a:t>
            </a:r>
          </a:p>
          <a:p>
            <a:r>
              <a:rPr lang="en-GB" dirty="0" smtClean="0"/>
              <a:t>Calibrating instrument</a:t>
            </a:r>
          </a:p>
          <a:p>
            <a:r>
              <a:rPr lang="en-GB" dirty="0" smtClean="0"/>
              <a:t>Crystal structure analysis tasks</a:t>
            </a:r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2636912"/>
            <a:ext cx="3240360" cy="57606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16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</a:t>
            </a:r>
            <a:r>
              <a:rPr lang="en-GB" dirty="0" smtClean="0"/>
              <a:t>ata processing time wasting on WISH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2" y="1419969"/>
            <a:ext cx="8473322" cy="460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7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WISH case in more detail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Runs ~60 SCD experiments a year</a:t>
            </a:r>
          </a:p>
          <a:p>
            <a:r>
              <a:rPr lang="en-GB" dirty="0" smtClean="0"/>
              <a:t>Instrument scientists manually adjust output: from a few hours to weeks (on average at least a day). And this does not account for the time the users spend on this.</a:t>
            </a:r>
          </a:p>
          <a:p>
            <a:r>
              <a:rPr lang="en-GB" dirty="0" smtClean="0"/>
              <a:t>This is why some experimental data does not get processed</a:t>
            </a:r>
          </a:p>
          <a:p>
            <a:r>
              <a:rPr lang="en-GB" dirty="0"/>
              <a:t>C</a:t>
            </a:r>
            <a:r>
              <a:rPr lang="en-GB" dirty="0" smtClean="0"/>
              <a:t>ost in FEC £ to ISIS per year: ~60 working days ~= 60/(12*20) * 100000 = £25000</a:t>
            </a:r>
          </a:p>
          <a:p>
            <a:r>
              <a:rPr lang="en-GB" dirty="0" smtClean="0"/>
              <a:t>Other important costs: fewer scientific publications and cost to users</a:t>
            </a:r>
          </a:p>
          <a:p>
            <a:r>
              <a:rPr lang="en-GB" dirty="0" smtClean="0"/>
              <a:t>Hence the total cost to ISIS considerably higher than £25000 per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4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WISH feasibility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~10 working days spread over 3 staff over ~3 months</a:t>
            </a:r>
          </a:p>
          <a:p>
            <a:r>
              <a:rPr lang="en-GB" dirty="0" smtClean="0"/>
              <a:t>Samuel Jackson and Michael Hart</a:t>
            </a:r>
          </a:p>
          <a:p>
            <a:r>
              <a:rPr lang="en-GB" dirty="0" smtClean="0"/>
              <a:t>Cost ~£6000, where proportion counts towards </a:t>
            </a:r>
            <a:r>
              <a:rPr lang="en-GB" dirty="0" err="1" smtClean="0"/>
              <a:t>Samual’s</a:t>
            </a:r>
            <a:r>
              <a:rPr lang="en-GB" dirty="0" smtClean="0"/>
              <a:t>/Michael’s L&amp;D to better understanding ISIS neutron data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0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Feasibility “approved” and is receiving feedback to it this week</a:t>
            </a:r>
          </a:p>
          <a:p>
            <a:r>
              <a:rPr lang="en-GB" dirty="0" smtClean="0"/>
              <a:t>From next week to start implement in 3-month stages with evaluation points, where 1</a:t>
            </a:r>
            <a:r>
              <a:rPr lang="en-GB" baseline="30000" dirty="0" smtClean="0"/>
              <a:t>st</a:t>
            </a:r>
            <a:r>
              <a:rPr lang="en-GB" dirty="0" smtClean="0"/>
              <a:t> stage at the same resource level</a:t>
            </a:r>
          </a:p>
          <a:p>
            <a:r>
              <a:rPr lang="en-GB" dirty="0"/>
              <a:t>I</a:t>
            </a:r>
            <a:r>
              <a:rPr lang="en-GB" dirty="0" smtClean="0"/>
              <a:t>n parallel continue to seek further input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acquisition, understanding and preparation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4" y="5322912"/>
            <a:ext cx="1656184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HKL file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55876" y="3068960"/>
            <a:ext cx="0" cy="5257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3455876" y="4509120"/>
            <a:ext cx="0" cy="8137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3648" y="3140968"/>
            <a:ext cx="200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Transfer to Q-space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4581128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Non machine learning alg. +</a:t>
            </a:r>
          </a:p>
          <a:p>
            <a:r>
              <a:rPr lang="en-GB" dirty="0" smtClean="0"/>
              <a:t>Instrument scientist pain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508104" y="5322912"/>
            <a:ext cx="208823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CIF file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(new science)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6" idx="3"/>
            <a:endCxn id="14" idx="1"/>
          </p:cNvCxnSpPr>
          <p:nvPr/>
        </p:nvCxnSpPr>
        <p:spPr>
          <a:xfrm>
            <a:off x="4283968" y="5780112"/>
            <a:ext cx="12241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051720" y="2153749"/>
            <a:ext cx="277230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Raw data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~1GB </a:t>
            </a:r>
            <a:r>
              <a:rPr lang="en-GB" dirty="0">
                <a:solidFill>
                  <a:schemeClr val="tx1"/>
                </a:solidFill>
              </a:rPr>
              <a:t>on disk per </a:t>
            </a:r>
            <a:r>
              <a:rPr lang="en-GB" dirty="0" smtClean="0">
                <a:solidFill>
                  <a:schemeClr val="tx1"/>
                </a:solidFill>
              </a:rPr>
              <a:t>dataset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51720" y="3594720"/>
            <a:ext cx="277230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Q-space file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~100MB </a:t>
            </a:r>
            <a:r>
              <a:rPr lang="en-GB" dirty="0">
                <a:solidFill>
                  <a:schemeClr val="tx1"/>
                </a:solidFill>
              </a:rPr>
              <a:t>on </a:t>
            </a:r>
            <a:r>
              <a:rPr lang="en-GB" dirty="0" smtClean="0">
                <a:solidFill>
                  <a:schemeClr val="tx1"/>
                </a:solidFill>
              </a:rPr>
              <a:t>disk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12903" y="3068960"/>
            <a:ext cx="718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</a:rPr>
              <a:t>x</a:t>
            </a:r>
            <a:endParaRPr lang="en-GB" sz="9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65302" y="3947572"/>
            <a:ext cx="718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</a:rPr>
              <a:t>x</a:t>
            </a:r>
            <a:endParaRPr lang="en-GB" sz="96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52120" y="3789040"/>
            <a:ext cx="3240360" cy="914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Ground truth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Feature list in Q-space: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x y z , good yes/no? shape? </a:t>
            </a:r>
            <a:r>
              <a:rPr lang="en-GB" dirty="0" err="1" smtClean="0">
                <a:solidFill>
                  <a:schemeClr val="tx1"/>
                </a:solidFill>
              </a:rPr>
              <a:t>etc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3" idx="3"/>
            <a:endCxn id="24" idx="1"/>
          </p:cNvCxnSpPr>
          <p:nvPr/>
        </p:nvCxnSpPr>
        <p:spPr>
          <a:xfrm flipV="1">
            <a:off x="3487541" y="4246240"/>
            <a:ext cx="2164579" cy="65805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7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411</Words>
  <Application>Microsoft Office PowerPoint</Application>
  <PresentationFormat>On-screen Show (4:3)</PresentationFormat>
  <Paragraphs>80</Paragraphs>
  <Slides>14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Efficiency savings at ISIS Facility using machine learning techniques </vt:lpstr>
      <vt:lpstr>PowerPoint Presentation</vt:lpstr>
      <vt:lpstr>Two ways machine learning can help</vt:lpstr>
      <vt:lpstr>Manual intensive tasks</vt:lpstr>
      <vt:lpstr>Data processing time wasting on WISH</vt:lpstr>
      <vt:lpstr>WISH case in more detail</vt:lpstr>
      <vt:lpstr>WISH feasibility study</vt:lpstr>
      <vt:lpstr>What next</vt:lpstr>
      <vt:lpstr>Data acquisition, understanding and preparation</vt:lpstr>
      <vt:lpstr>PowerPoint Presentation</vt:lpstr>
      <vt:lpstr>PowerPoint Presentation</vt:lpstr>
      <vt:lpstr>Strategy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ajm64</dc:creator>
  <cp:lastModifiedBy>ajm64</cp:lastModifiedBy>
  <cp:revision>49</cp:revision>
  <cp:lastPrinted>2017-03-09T13:19:34Z</cp:lastPrinted>
  <dcterms:created xsi:type="dcterms:W3CDTF">2017-03-08T10:26:49Z</dcterms:created>
  <dcterms:modified xsi:type="dcterms:W3CDTF">2017-03-15T09:25:31Z</dcterms:modified>
</cp:coreProperties>
</file>