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PT Sans Narrow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AFCEAA-BD02-4B76-BBE8-D7386C499E23}">
  <a:tblStyle styleId="{86AFCEAA-BD02-4B76-BBE8-D7386C499E2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57" autoAdjust="0"/>
  </p:normalViewPr>
  <p:slideViewPr>
    <p:cSldViewPr snapToGrid="0">
      <p:cViewPr varScale="1">
        <p:scale>
          <a:sx n="79" d="100"/>
          <a:sy n="79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05736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ntoanthongtin.vn/Detail.aspx?NewsID=29d680af-9286-4f19-9c40-4a32db7de523&amp;CatID=e1999c9a-5eeb-418c-9ea8-ae4c5e850d0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77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0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http://antoanthongtin.vn/Detail.aspx?NewsID=29d680af-9286-4f19-9c40-4a32db7de523&amp;CatID=e1999c9a-5eeb-418c-9ea8-ae4c5e850d0c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vi"/>
              <a:t>Theo cuộc khảo sát về “Thực trạng ATTT Việt Nam 2015” của Hiệp hội ATTT VN - VNISA công bố tại “Hội thảo ngày ATTT VN 11/2015”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vi"/>
              <a:t>=&gt; Khảo sát 600 tổ chức - doanh nghiệp trên cả nước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har char="+"/>
            </a:pPr>
            <a:r>
              <a:rPr lang="vi"/>
              <a:t>Nhận thức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har char="+"/>
            </a:pPr>
            <a:r>
              <a:rPr lang="vi"/>
              <a:t>Đào tạo: Không = 53%; Có = 47%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har char="+"/>
            </a:pPr>
            <a:r>
              <a:rPr lang="vi"/>
              <a:t>Tổ chức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har char="+"/>
            </a:pPr>
            <a:r>
              <a:rPr lang="vi"/>
              <a:t>Nhân sự</a:t>
            </a: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buChar char="+"/>
            </a:pPr>
            <a:r>
              <a:rPr lang="vi"/>
              <a:t>Kinh phí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vi"/>
              <a:t>=&gt; 32% không biết có bị tấn công hay không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vi"/>
              <a:t>=&gt; 52% chưa mã hóa dữ liệu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vi"/>
              <a:t>=&gt; 36% chưa có kế hoạch backup dữ liệu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vi"/>
              <a:t>=&gt; Mới chỉ 13% triển khai HA (High-Availability)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23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6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12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+"/>
            </a:pPr>
            <a:r>
              <a:rPr lang="vi" b="1"/>
              <a:t>Xây dựng Hệ CMS - CIA: Hệ thống quản lý nội dung đảm bảo an ninh thông tin cho các đơn vị hành chính công cấp quận-huyện trên cả nước.</a:t>
            </a:r>
          </a:p>
          <a:p>
            <a:pPr marL="457200" lvl="0" indent="-228600" rtl="0">
              <a:spcBef>
                <a:spcPts val="0"/>
              </a:spcBef>
              <a:buChar char="+"/>
            </a:pPr>
            <a:r>
              <a:rPr lang="vi" b="1"/>
              <a:t>Dựa trên Framework Lavalite và các công cụ mã nguồn mở khác.</a:t>
            </a:r>
          </a:p>
          <a:p>
            <a:pPr marL="457200" lvl="0" indent="-228600">
              <a:spcBef>
                <a:spcPts val="0"/>
              </a:spcBef>
              <a:buChar char="+"/>
            </a:pPr>
            <a:r>
              <a:rPr lang="vi" b="1"/>
              <a:t>Hệ thống website đã được kiểm định an ninh thông qua các công cụ pentest như: w3af, Nikto, ...</a:t>
            </a:r>
            <a:r>
              <a:rPr lang="vi"/>
              <a:t/>
            </a:r>
            <a:br>
              <a:rPr lang="vi"/>
            </a:br>
            <a:endParaRPr lang="vi"/>
          </a:p>
        </p:txBody>
      </p:sp>
    </p:spTree>
    <p:extLst>
      <p:ext uri="{BB962C8B-B14F-4D97-AF65-F5344CB8AC3E}">
        <p14:creationId xmlns:p14="http://schemas.microsoft.com/office/powerpoint/2010/main" val="424007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47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87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62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1" y="89395"/>
            <a:ext cx="1323238" cy="1105456"/>
          </a:xfrm>
          <a:prstGeom prst="rect">
            <a:avLst/>
          </a:prstGeom>
        </p:spPr>
      </p:pic>
      <p:cxnSp>
        <p:nvCxnSpPr>
          <p:cNvPr id="12" name="Shape 1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Shape 14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Shape 17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18" name="Shape 18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Georgia"/>
              <a:defRPr sz="48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  <a:endParaRPr lang="vi"/>
          </a:p>
        </p:txBody>
      </p:sp>
      <p:pic>
        <p:nvPicPr>
          <p:cNvPr id="23" name="Shape 23" descr="logoDT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474" y="415324"/>
            <a:ext cx="829575" cy="7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  <a:endParaRPr lang="vi">
              <a:solidFill>
                <a:schemeClr val="lt1"/>
              </a:solidFill>
            </a:endParaRPr>
          </a:p>
        </p:txBody>
      </p:sp>
      <p:pic>
        <p:nvPicPr>
          <p:cNvPr id="29" name="Shape 29" descr="logoDT.gif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3449" y="207590"/>
            <a:ext cx="759550" cy="67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1" y="153900"/>
            <a:ext cx="916838" cy="765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  <a:endParaRPr lang="vi"/>
          </a:p>
        </p:txBody>
      </p:sp>
      <p:pic>
        <p:nvPicPr>
          <p:cNvPr id="36" name="Shape 36" descr="logoDT.gif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3449" y="207590"/>
            <a:ext cx="759550" cy="67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1" y="153900"/>
            <a:ext cx="916838" cy="765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  <a:endParaRPr lang="vi"/>
          </a:p>
        </p:txBody>
      </p:sp>
      <p:pic>
        <p:nvPicPr>
          <p:cNvPr id="43" name="Shape 43" descr="logoDT.gif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3449" y="207590"/>
            <a:ext cx="759550" cy="67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1" y="153900"/>
            <a:ext cx="916838" cy="765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  <a:endParaRPr lang="vi"/>
          </a:p>
        </p:txBody>
      </p:sp>
      <p:pic>
        <p:nvPicPr>
          <p:cNvPr id="48" name="Shape 48" descr="logoDT.gif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3449" y="207590"/>
            <a:ext cx="759550" cy="67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1" y="153900"/>
            <a:ext cx="916838" cy="765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  <a:endParaRPr lang="vi"/>
          </a:p>
        </p:txBody>
      </p:sp>
      <p:pic>
        <p:nvPicPr>
          <p:cNvPr id="54" name="Shape 54" descr="logoDT.gif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3449" y="207590"/>
            <a:ext cx="759550" cy="67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1" y="153900"/>
            <a:ext cx="916838" cy="765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  <a:endParaRPr lang="vi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  <a:endParaRPr lang="v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pen Sans"/>
              <a:defRPr sz="2400"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pen Sans"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b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vi" b="1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281" y="1260900"/>
            <a:ext cx="9144000" cy="7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59125" y="1873000"/>
            <a:ext cx="7704300" cy="129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vi" sz="4400"/>
              <a:t>Xây dựng Hệ an ninh thông tin CMS - CIA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800" b="1"/>
              <a:t>Nhóm: ISITDTU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1</a:t>
            </a:fld>
            <a:endParaRPr lang="vi"/>
          </a:p>
        </p:txBody>
      </p:sp>
      <p:pic>
        <p:nvPicPr>
          <p:cNvPr id="82" name="Shape 82" descr="b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106" y="6140131"/>
            <a:ext cx="1897775" cy="66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10</a:t>
            </a:fld>
            <a:endParaRPr lang="vi"/>
          </a:p>
        </p:txBody>
      </p:sp>
      <p:sp>
        <p:nvSpPr>
          <p:cNvPr id="149" name="Shape 149"/>
          <p:cNvSpPr/>
          <p:nvPr/>
        </p:nvSpPr>
        <p:spPr>
          <a:xfrm>
            <a:off x="476412" y="1350879"/>
            <a:ext cx="8394488" cy="77892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Georgia"/>
              </a:rPr>
              <a:t>Thank you for listening!</a:t>
            </a:r>
          </a:p>
        </p:txBody>
      </p:sp>
      <p:sp>
        <p:nvSpPr>
          <p:cNvPr id="150" name="Shape 150"/>
          <p:cNvSpPr/>
          <p:nvPr/>
        </p:nvSpPr>
        <p:spPr>
          <a:xfrm>
            <a:off x="2334724" y="3413650"/>
            <a:ext cx="4474556" cy="14225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1"/>
                </a:solidFill>
                <a:latin typeface="Georgia"/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Giới thiệu nhóm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27148"/>
            <a:ext cx="8520600" cy="540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➢"/>
            </a:pPr>
            <a:r>
              <a:rPr lang="vi"/>
              <a:t>Tên nhóm: ISITDTU</a:t>
            </a:r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vi"/>
              <a:t>Đến từ: Đại học Duy Tân - TP.Đà Nẵng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➢"/>
            </a:pPr>
            <a:r>
              <a:rPr lang="vi"/>
              <a:t>Thành viên: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vi"/>
              <a:t>2</a:t>
            </a:fld>
            <a:endParaRPr lang="vi"/>
          </a:p>
        </p:txBody>
      </p:sp>
      <p:pic>
        <p:nvPicPr>
          <p:cNvPr id="90" name="Shape 90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300" y="2313724"/>
            <a:ext cx="3195352" cy="9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Shape 91"/>
          <p:cNvGraphicFramePr/>
          <p:nvPr>
            <p:extLst>
              <p:ext uri="{D42A27DB-BD31-4B8C-83A1-F6EECF244321}">
                <p14:modId xmlns:p14="http://schemas.microsoft.com/office/powerpoint/2010/main" val="3502484798"/>
              </p:ext>
            </p:extLst>
          </p:nvPr>
        </p:nvGraphicFramePr>
        <p:xfrm>
          <a:off x="233350" y="3568950"/>
          <a:ext cx="8571300" cy="2922300"/>
        </p:xfrm>
        <a:graphic>
          <a:graphicData uri="http://schemas.openxmlformats.org/drawingml/2006/table">
            <a:tbl>
              <a:tblPr>
                <a:noFill/>
                <a:tableStyleId>{86AFCEAA-BD02-4B76-BBE8-D7386C499E23}</a:tableStyleId>
              </a:tblPr>
              <a:tblGrid>
                <a:gridCol w="2448350"/>
                <a:gridCol w="3523225"/>
                <a:gridCol w="2599725"/>
              </a:tblGrid>
              <a:tr h="487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Họ &amp; Tên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Sở trường chuyên môn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Sở thích cá nhân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Đặng Ngọc Cường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Network Infrastructure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Billard libre, Football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Trần Như Minh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Network Security, PHP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Đọc truyện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Trương Minh Đạt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Infrastructure-security, Pentest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Gym, Football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Võ Viết Tùng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Forensic, Web, Pentest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Football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Nguyễn Oanh Thương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Pwn, Reverse, PHP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vi" sz="1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Xem phim, đọc truyện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Thực trạng</a:t>
            </a:r>
            <a:r>
              <a:rPr lang="vi" baseline="30000"/>
              <a:t>[1]</a:t>
            </a:r>
            <a:r>
              <a:rPr lang="vi"/>
              <a:t>: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536566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➢"/>
            </a:pPr>
            <a:r>
              <a:rPr lang="vi"/>
              <a:t>Tình hình ứng dụng CNTT cho các đơn vị hành chính công cấp quận-huyện là các lo ngại về: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vi"/>
              <a:t>Kinh phí xây dựng </a:t>
            </a:r>
            <a:r>
              <a:rPr lang="en-US" smtClean="0"/>
              <a:t>hệ thống (hạ tầng &amp; ứng dụng)</a:t>
            </a:r>
            <a:endParaRPr lang="vi"/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US"/>
              <a:t>K</a:t>
            </a:r>
            <a:r>
              <a:rPr lang="vi" smtClean="0"/>
              <a:t>inh </a:t>
            </a:r>
            <a:r>
              <a:rPr lang="vi"/>
              <a:t>phí cho việc duy trì sự hoạt động &amp; đảm bảo tính bảo mật cho các thông tin lưu trữ;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vi"/>
              <a:t>Ngoài ra còn chi phí về đào tạo người sử dụng và chuyên viên an ninh.</a:t>
            </a:r>
          </a:p>
          <a:p>
            <a:pPr lvl="0">
              <a:spcBef>
                <a:spcPts val="0"/>
              </a:spcBef>
              <a:buNone/>
            </a:pPr>
            <a:r>
              <a:rPr lang="vi"/>
              <a:t>⇒ Không sử dụng trao đổi thông tin trên mạng hoặc sử dụng nhưng bỏ ngõ vấn đề an ninh.</a:t>
            </a:r>
            <a:br>
              <a:rPr lang="vi"/>
            </a:br>
            <a:endParaRPr lang="vi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3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Suy nghĩ: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Xây dựng hệ thống bảo mật như là một dịch vụ (</a:t>
            </a:r>
            <a:r>
              <a:rPr lang="vi" smtClean="0"/>
              <a:t>SaaS</a:t>
            </a:r>
            <a:r>
              <a:rPr lang="en-US" smtClean="0"/>
              <a:t>: </a:t>
            </a:r>
            <a:r>
              <a:rPr lang="vi" smtClean="0"/>
              <a:t>Security </a:t>
            </a:r>
            <a:r>
              <a:rPr lang="vi"/>
              <a:t>as a </a:t>
            </a:r>
            <a:r>
              <a:rPr lang="vi"/>
              <a:t>Service</a:t>
            </a:r>
            <a:r>
              <a:rPr lang="vi" smtClean="0"/>
              <a:t>)</a:t>
            </a:r>
            <a:r>
              <a:rPr lang="en-US" smtClean="0"/>
              <a:t> để hỗ trợ cộng đồng.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Tìm cách “gói” được </a:t>
            </a:r>
            <a:r>
              <a:rPr lang="vi" smtClean="0"/>
              <a:t>Kiến </a:t>
            </a:r>
            <a:r>
              <a:rPr lang="vi"/>
              <a:t>thức và Kỹ năng của chuyên </a:t>
            </a:r>
            <a:r>
              <a:rPr lang="vi"/>
              <a:t>gia </a:t>
            </a:r>
            <a:r>
              <a:rPr lang="en-US" smtClean="0"/>
              <a:t>an ninh mạng và phát triển mã nguồn mở vào </a:t>
            </a:r>
            <a:r>
              <a:rPr lang="vi" smtClean="0"/>
              <a:t>một </a:t>
            </a:r>
            <a:r>
              <a:rPr lang="vi"/>
              <a:t>dịch </a:t>
            </a:r>
            <a:r>
              <a:rPr lang="vi" smtClean="0"/>
              <a:t>vụ</a:t>
            </a:r>
            <a:r>
              <a:rPr lang="en-US"/>
              <a:t> </a:t>
            </a:r>
            <a:r>
              <a:rPr lang="en-US" smtClean="0"/>
              <a:t>để phục vụ cộng đồng hành chính công</a:t>
            </a:r>
            <a:r>
              <a:rPr lang="vi" smtClean="0"/>
              <a:t>.</a:t>
            </a:r>
            <a:endParaRPr lang="en-US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Ý tưởng về hệ thống: </a:t>
            </a:r>
            <a:r>
              <a:rPr lang="en-US" sz="2800" smtClean="0">
                <a:solidFill>
                  <a:srgbClr val="FF0000"/>
                </a:solidFill>
              </a:rPr>
              <a:t>HAI TRONG MỘT (CMS-CIA)</a:t>
            </a:r>
          </a:p>
          <a:p>
            <a:r>
              <a:rPr lang="en-US" smtClean="0"/>
              <a:t>được hình thành từ đây.</a:t>
            </a:r>
          </a:p>
          <a:p>
            <a:endParaRPr lang="vi"/>
          </a:p>
          <a:p>
            <a:endParaRPr lang="vi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25188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Giải pháp</a:t>
            </a:r>
            <a:endParaRPr lang="vi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vi"/>
              <a:t>Xây dựng Hệ CMS - CIA: Hệ thống quản lý nội dung đảm bảo an ninh thông tin cho các đơn vị hành chính công cấp quận-huyện trên cả nước.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vi"/>
              <a:t>Dựa trên Framework Lavalite và các công cụ mã nguồn mở khác.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➢"/>
            </a:pPr>
            <a:r>
              <a:rPr lang="vi"/>
              <a:t>Hệ thống website đã được kiểm định an ninh thông qua các công cụ pentest như: w3af, Nikto, ...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5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Mô hình của CMS - CIA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74300" y="1977526"/>
            <a:ext cx="7461900" cy="37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88900" lvl="0" rtl="0">
              <a:lnSpc>
                <a:spcPct val="150000"/>
              </a:lnSpc>
              <a:spcBef>
                <a:spcPts val="0"/>
              </a:spcBef>
              <a:buSzPct val="100000"/>
            </a:pPr>
            <a:endParaRPr lang="vi" sz="220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6</a:t>
            </a:fld>
            <a:endParaRPr lang="vi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24" y="1393411"/>
            <a:ext cx="6864483" cy="5348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LỢI ÍCH MANG LẠI (người dùng/cộng đồng)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0" y="1536575"/>
            <a:ext cx="9144000" cy="48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vi"/>
              <a:t>Đảm bảo an ninh (cả về ứng dụng web &amp; máy chủ Web) cho hệ CMS</a:t>
            </a:r>
          </a:p>
          <a:p>
            <a:pPr marL="457200" lvl="0" indent="-3937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vi"/>
              <a:t>Không đòi hỏi người dùng có chuyên môn cao về bảo mật.</a:t>
            </a:r>
          </a:p>
          <a:p>
            <a:pPr marL="457200" lvl="0" indent="-3937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vi"/>
              <a:t>Chi phí triển khai thấp</a:t>
            </a:r>
          </a:p>
          <a:p>
            <a:pPr marL="457200" lvl="0" indent="-39370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vi"/>
              <a:t>Chi phí cho mỗi lần hỗ trợ, tư vấn , bảo trì sản phẩm là khá thấp</a:t>
            </a:r>
            <a:r>
              <a:rPr lang="vi" smtClean="0"/>
              <a:t>.</a:t>
            </a:r>
            <a:endParaRPr lang="en-US" smtClean="0"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7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Mô hình kinh doanh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vi"/>
              <a:t>Hỗ trợ, tư vấn và bảo dưỡng sản phẩm.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vi"/>
              <a:t>Phát triển tính năng theo yêu cầu của khách hàng.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vi"/>
              <a:t>Triển khai đào tạo về nhận thức ATTT, đào tạo về việc triển khai giải Hệ CMS - CIA.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8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 smtClean="0"/>
              <a:t>9</a:t>
            </a:fld>
            <a:endParaRPr lang="vi"/>
          </a:p>
        </p:txBody>
      </p:sp>
      <p:pic>
        <p:nvPicPr>
          <p:cNvPr id="5" name="ISITDTU_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328535"/>
            <a:ext cx="9144000" cy="51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649</Words>
  <Application>Microsoft Office PowerPoint</Application>
  <PresentationFormat>On-screen Show (4:3)</PresentationFormat>
  <Paragraphs>79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Georgia</vt:lpstr>
      <vt:lpstr>Open Sans</vt:lpstr>
      <vt:lpstr>PT Sans Narrow</vt:lpstr>
      <vt:lpstr>Arial</vt:lpstr>
      <vt:lpstr>tropic</vt:lpstr>
      <vt:lpstr>Xây dựng Hệ an ninh thông tin CMS - CIA</vt:lpstr>
      <vt:lpstr>Giới thiệu nhóm</vt:lpstr>
      <vt:lpstr>Thực trạng[1]:</vt:lpstr>
      <vt:lpstr>Suy nghĩ:</vt:lpstr>
      <vt:lpstr>Giải pháp</vt:lpstr>
      <vt:lpstr>Mô hình của CMS - CIA</vt:lpstr>
      <vt:lpstr>LỢI ÍCH MANG LẠI (người dùng/cộng đồng)</vt:lpstr>
      <vt:lpstr>Mô hình kinh doanh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an ninh thông tin CMS - CIA</dc:title>
  <dc:creator>Sori</dc:creator>
  <cp:lastModifiedBy>Sori</cp:lastModifiedBy>
  <cp:revision>11</cp:revision>
  <dcterms:modified xsi:type="dcterms:W3CDTF">2016-09-25T07:21:35Z</dcterms:modified>
</cp:coreProperties>
</file>