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381" r:id="rId2"/>
    <p:sldId id="666" r:id="rId3"/>
    <p:sldId id="705" r:id="rId4"/>
    <p:sldId id="718" r:id="rId5"/>
    <p:sldId id="358" r:id="rId6"/>
    <p:sldId id="706" r:id="rId7"/>
    <p:sldId id="374" r:id="rId8"/>
    <p:sldId id="719" r:id="rId9"/>
    <p:sldId id="375" r:id="rId10"/>
    <p:sldId id="377" r:id="rId11"/>
    <p:sldId id="380" r:id="rId12"/>
    <p:sldId id="382" r:id="rId13"/>
    <p:sldId id="708" r:id="rId14"/>
    <p:sldId id="387" r:id="rId15"/>
    <p:sldId id="383" r:id="rId16"/>
    <p:sldId id="710" r:id="rId17"/>
    <p:sldId id="386" r:id="rId18"/>
    <p:sldId id="389" r:id="rId19"/>
    <p:sldId id="709" r:id="rId20"/>
    <p:sldId id="390" r:id="rId21"/>
    <p:sldId id="393" r:id="rId22"/>
    <p:sldId id="394" r:id="rId23"/>
    <p:sldId id="395" r:id="rId24"/>
    <p:sldId id="396" r:id="rId25"/>
    <p:sldId id="712" r:id="rId26"/>
    <p:sldId id="639" r:id="rId27"/>
    <p:sldId id="720" r:id="rId28"/>
    <p:sldId id="713" r:id="rId29"/>
    <p:sldId id="716" r:id="rId30"/>
    <p:sldId id="714" r:id="rId31"/>
    <p:sldId id="721" r:id="rId32"/>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5E5E"/>
    <a:srgbClr val="FA2743"/>
    <a:srgbClr val="E8EBE4"/>
    <a:srgbClr val="02FF00"/>
    <a:srgbClr val="00A2FF"/>
    <a:srgbClr val="1E77B4"/>
    <a:srgbClr val="FF7F0F"/>
    <a:srgbClr val="F5AE00"/>
    <a:srgbClr val="9B5222"/>
    <a:srgbClr val="FF87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94800"/>
  </p:normalViewPr>
  <p:slideViewPr>
    <p:cSldViewPr snapToGrid="0" snapToObjects="1">
      <p:cViewPr varScale="1">
        <p:scale>
          <a:sx n="102" d="100"/>
          <a:sy n="102" d="100"/>
        </p:scale>
        <p:origin x="1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FE6C1-AB26-3F44-9C87-C500B9817AF1}" type="datetimeFigureOut">
              <a:rPr lang="en-FR" smtClean="0"/>
              <a:t>24/04/2023</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39096-BE51-9C45-B82B-FA0E89D45848}" type="slidenum">
              <a:rPr lang="en-FR" smtClean="0"/>
              <a:t>‹#›</a:t>
            </a:fld>
            <a:endParaRPr lang="en-FR"/>
          </a:p>
        </p:txBody>
      </p:sp>
    </p:spTree>
    <p:extLst>
      <p:ext uri="{BB962C8B-B14F-4D97-AF65-F5344CB8AC3E}">
        <p14:creationId xmlns:p14="http://schemas.microsoft.com/office/powerpoint/2010/main" val="85374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BAD39096-BE51-9C45-B82B-FA0E89D45848}" type="slidenum">
              <a:rPr lang="en-FR" smtClean="0"/>
              <a:t>1</a:t>
            </a:fld>
            <a:endParaRPr lang="en-FR"/>
          </a:p>
        </p:txBody>
      </p:sp>
    </p:spTree>
    <p:extLst>
      <p:ext uri="{BB962C8B-B14F-4D97-AF65-F5344CB8AC3E}">
        <p14:creationId xmlns:p14="http://schemas.microsoft.com/office/powerpoint/2010/main" val="149930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BAD39096-BE51-9C45-B82B-FA0E89D45848}" type="slidenum">
              <a:rPr lang="en-FR" smtClean="0"/>
              <a:t>3</a:t>
            </a:fld>
            <a:endParaRPr lang="en-FR"/>
          </a:p>
        </p:txBody>
      </p:sp>
    </p:spTree>
    <p:extLst>
      <p:ext uri="{BB962C8B-B14F-4D97-AF65-F5344CB8AC3E}">
        <p14:creationId xmlns:p14="http://schemas.microsoft.com/office/powerpoint/2010/main" val="1290822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BAD39096-BE51-9C45-B82B-FA0E89D45848}" type="slidenum">
              <a:rPr lang="en-FR" smtClean="0"/>
              <a:t>10</a:t>
            </a:fld>
            <a:endParaRPr lang="en-FR"/>
          </a:p>
        </p:txBody>
      </p:sp>
    </p:spTree>
    <p:extLst>
      <p:ext uri="{BB962C8B-B14F-4D97-AF65-F5344CB8AC3E}">
        <p14:creationId xmlns:p14="http://schemas.microsoft.com/office/powerpoint/2010/main" val="209117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BAD39096-BE51-9C45-B82B-FA0E89D45848}" type="slidenum">
              <a:rPr lang="en-FR" smtClean="0"/>
              <a:t>19</a:t>
            </a:fld>
            <a:endParaRPr lang="en-FR"/>
          </a:p>
        </p:txBody>
      </p:sp>
    </p:spTree>
    <p:extLst>
      <p:ext uri="{BB962C8B-B14F-4D97-AF65-F5344CB8AC3E}">
        <p14:creationId xmlns:p14="http://schemas.microsoft.com/office/powerpoint/2010/main" val="1611686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BAD39096-BE51-9C45-B82B-FA0E89D45848}" type="slidenum">
              <a:rPr lang="en-FR" smtClean="0"/>
              <a:t>29</a:t>
            </a:fld>
            <a:endParaRPr lang="en-FR"/>
          </a:p>
        </p:txBody>
      </p:sp>
    </p:spTree>
    <p:extLst>
      <p:ext uri="{BB962C8B-B14F-4D97-AF65-F5344CB8AC3E}">
        <p14:creationId xmlns:p14="http://schemas.microsoft.com/office/powerpoint/2010/main" val="4067439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BAD39096-BE51-9C45-B82B-FA0E89D45848}" type="slidenum">
              <a:rPr lang="en-FR" smtClean="0"/>
              <a:t>31</a:t>
            </a:fld>
            <a:endParaRPr lang="en-FR"/>
          </a:p>
        </p:txBody>
      </p:sp>
    </p:spTree>
    <p:extLst>
      <p:ext uri="{BB962C8B-B14F-4D97-AF65-F5344CB8AC3E}">
        <p14:creationId xmlns:p14="http://schemas.microsoft.com/office/powerpoint/2010/main" val="1372999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3EC9B-787C-824C-894C-857B659FBDB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1D1034B8-C425-C946-83B5-386EB7480D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8C538366-FA73-7C40-9D66-F01278D975BB}"/>
              </a:ext>
            </a:extLst>
          </p:cNvPr>
          <p:cNvSpPr>
            <a:spLocks noGrp="1"/>
          </p:cNvSpPr>
          <p:nvPr>
            <p:ph type="dt" sz="half" idx="10"/>
          </p:nvPr>
        </p:nvSpPr>
        <p:spPr/>
        <p:txBody>
          <a:bodyPr/>
          <a:lstStyle/>
          <a:p>
            <a:fld id="{A8D05F58-0AA8-724B-8DBF-E28AC2D343FC}" type="datetimeFigureOut">
              <a:rPr lang="en-FR" smtClean="0"/>
              <a:t>24/04/2023</a:t>
            </a:fld>
            <a:endParaRPr lang="en-FR"/>
          </a:p>
        </p:txBody>
      </p:sp>
      <p:sp>
        <p:nvSpPr>
          <p:cNvPr id="5" name="Footer Placeholder 4">
            <a:extLst>
              <a:ext uri="{FF2B5EF4-FFF2-40B4-BE49-F238E27FC236}">
                <a16:creationId xmlns:a16="http://schemas.microsoft.com/office/drawing/2014/main" id="{4C9613DA-3627-824F-B630-E29488734FB6}"/>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1535195-A057-A740-ABFD-A4428E7E0D17}"/>
              </a:ext>
            </a:extLst>
          </p:cNvPr>
          <p:cNvSpPr>
            <a:spLocks noGrp="1"/>
          </p:cNvSpPr>
          <p:nvPr>
            <p:ph type="sldNum" sz="quarter" idx="12"/>
          </p:nvPr>
        </p:nvSpPr>
        <p:spPr/>
        <p:txBody>
          <a:bodyPr/>
          <a:lstStyle/>
          <a:p>
            <a:fld id="{730D13FD-52B6-3A43-8809-9B737C0501F5}" type="slidenum">
              <a:rPr lang="en-FR" smtClean="0"/>
              <a:t>‹#›</a:t>
            </a:fld>
            <a:endParaRPr lang="en-FR"/>
          </a:p>
        </p:txBody>
      </p:sp>
    </p:spTree>
    <p:extLst>
      <p:ext uri="{BB962C8B-B14F-4D97-AF65-F5344CB8AC3E}">
        <p14:creationId xmlns:p14="http://schemas.microsoft.com/office/powerpoint/2010/main" val="211446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F93D-B2C2-7048-94E6-5B0A39376E82}"/>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55B1939D-3520-5A4E-AC60-F1060FE9B4D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2CE3D6DC-E506-5049-B0CD-01E32D7383CB}"/>
              </a:ext>
            </a:extLst>
          </p:cNvPr>
          <p:cNvSpPr>
            <a:spLocks noGrp="1"/>
          </p:cNvSpPr>
          <p:nvPr>
            <p:ph type="dt" sz="half" idx="10"/>
          </p:nvPr>
        </p:nvSpPr>
        <p:spPr/>
        <p:txBody>
          <a:bodyPr/>
          <a:lstStyle/>
          <a:p>
            <a:fld id="{A8D05F58-0AA8-724B-8DBF-E28AC2D343FC}" type="datetimeFigureOut">
              <a:rPr lang="en-FR" smtClean="0"/>
              <a:t>24/04/2023</a:t>
            </a:fld>
            <a:endParaRPr lang="en-FR"/>
          </a:p>
        </p:txBody>
      </p:sp>
      <p:sp>
        <p:nvSpPr>
          <p:cNvPr id="5" name="Footer Placeholder 4">
            <a:extLst>
              <a:ext uri="{FF2B5EF4-FFF2-40B4-BE49-F238E27FC236}">
                <a16:creationId xmlns:a16="http://schemas.microsoft.com/office/drawing/2014/main" id="{6A669E02-B2EF-CC4E-A982-1A0F31306703}"/>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50BDBA1F-361D-CF4C-A4FB-8D2BD09746AA}"/>
              </a:ext>
            </a:extLst>
          </p:cNvPr>
          <p:cNvSpPr>
            <a:spLocks noGrp="1"/>
          </p:cNvSpPr>
          <p:nvPr>
            <p:ph type="sldNum" sz="quarter" idx="12"/>
          </p:nvPr>
        </p:nvSpPr>
        <p:spPr/>
        <p:txBody>
          <a:bodyPr/>
          <a:lstStyle/>
          <a:p>
            <a:fld id="{730D13FD-52B6-3A43-8809-9B737C0501F5}" type="slidenum">
              <a:rPr lang="en-FR" smtClean="0"/>
              <a:t>‹#›</a:t>
            </a:fld>
            <a:endParaRPr lang="en-FR"/>
          </a:p>
        </p:txBody>
      </p:sp>
    </p:spTree>
    <p:extLst>
      <p:ext uri="{BB962C8B-B14F-4D97-AF65-F5344CB8AC3E}">
        <p14:creationId xmlns:p14="http://schemas.microsoft.com/office/powerpoint/2010/main" val="1910766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58988E-5C51-134D-8C79-867D4445378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841D2FE0-5CF2-8544-A5E3-F37FBDD3520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6F776C2-05A5-5A4B-9AA6-732FC73A5E7A}"/>
              </a:ext>
            </a:extLst>
          </p:cNvPr>
          <p:cNvSpPr>
            <a:spLocks noGrp="1"/>
          </p:cNvSpPr>
          <p:nvPr>
            <p:ph type="dt" sz="half" idx="10"/>
          </p:nvPr>
        </p:nvSpPr>
        <p:spPr/>
        <p:txBody>
          <a:bodyPr/>
          <a:lstStyle/>
          <a:p>
            <a:fld id="{A8D05F58-0AA8-724B-8DBF-E28AC2D343FC}" type="datetimeFigureOut">
              <a:rPr lang="en-FR" smtClean="0"/>
              <a:t>24/04/2023</a:t>
            </a:fld>
            <a:endParaRPr lang="en-FR"/>
          </a:p>
        </p:txBody>
      </p:sp>
      <p:sp>
        <p:nvSpPr>
          <p:cNvPr id="5" name="Footer Placeholder 4">
            <a:extLst>
              <a:ext uri="{FF2B5EF4-FFF2-40B4-BE49-F238E27FC236}">
                <a16:creationId xmlns:a16="http://schemas.microsoft.com/office/drawing/2014/main" id="{C3824220-F883-2A4C-82CA-C524A70A321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6EF0F099-3857-6B40-AE2C-2127FDED9739}"/>
              </a:ext>
            </a:extLst>
          </p:cNvPr>
          <p:cNvSpPr>
            <a:spLocks noGrp="1"/>
          </p:cNvSpPr>
          <p:nvPr>
            <p:ph type="sldNum" sz="quarter" idx="12"/>
          </p:nvPr>
        </p:nvSpPr>
        <p:spPr/>
        <p:txBody>
          <a:bodyPr/>
          <a:lstStyle/>
          <a:p>
            <a:fld id="{730D13FD-52B6-3A43-8809-9B737C0501F5}" type="slidenum">
              <a:rPr lang="en-FR" smtClean="0"/>
              <a:t>‹#›</a:t>
            </a:fld>
            <a:endParaRPr lang="en-FR"/>
          </a:p>
        </p:txBody>
      </p:sp>
    </p:spTree>
    <p:extLst>
      <p:ext uri="{BB962C8B-B14F-4D97-AF65-F5344CB8AC3E}">
        <p14:creationId xmlns:p14="http://schemas.microsoft.com/office/powerpoint/2010/main" val="2472570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7FAB-44BF-AB48-8D73-DA1AEA67DC02}"/>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DF55A5C9-E435-904F-9A50-ED9242E2877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93FB2556-21DE-C043-BE7B-9E2A549734E1}"/>
              </a:ext>
            </a:extLst>
          </p:cNvPr>
          <p:cNvSpPr>
            <a:spLocks noGrp="1"/>
          </p:cNvSpPr>
          <p:nvPr>
            <p:ph type="dt" sz="half" idx="10"/>
          </p:nvPr>
        </p:nvSpPr>
        <p:spPr/>
        <p:txBody>
          <a:bodyPr/>
          <a:lstStyle/>
          <a:p>
            <a:fld id="{A8D05F58-0AA8-724B-8DBF-E28AC2D343FC}" type="datetimeFigureOut">
              <a:rPr lang="en-FR" smtClean="0"/>
              <a:t>24/04/2023</a:t>
            </a:fld>
            <a:endParaRPr lang="en-FR"/>
          </a:p>
        </p:txBody>
      </p:sp>
      <p:sp>
        <p:nvSpPr>
          <p:cNvPr id="5" name="Footer Placeholder 4">
            <a:extLst>
              <a:ext uri="{FF2B5EF4-FFF2-40B4-BE49-F238E27FC236}">
                <a16:creationId xmlns:a16="http://schemas.microsoft.com/office/drawing/2014/main" id="{27EDE1C2-7A56-054D-A23E-DD2241BED1FB}"/>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E648906-A5FE-FF4D-A27E-550C599041A7}"/>
              </a:ext>
            </a:extLst>
          </p:cNvPr>
          <p:cNvSpPr>
            <a:spLocks noGrp="1"/>
          </p:cNvSpPr>
          <p:nvPr>
            <p:ph type="sldNum" sz="quarter" idx="12"/>
          </p:nvPr>
        </p:nvSpPr>
        <p:spPr/>
        <p:txBody>
          <a:bodyPr/>
          <a:lstStyle/>
          <a:p>
            <a:fld id="{730D13FD-52B6-3A43-8809-9B737C0501F5}" type="slidenum">
              <a:rPr lang="en-FR" smtClean="0"/>
              <a:t>‹#›</a:t>
            </a:fld>
            <a:endParaRPr lang="en-FR"/>
          </a:p>
        </p:txBody>
      </p:sp>
    </p:spTree>
    <p:extLst>
      <p:ext uri="{BB962C8B-B14F-4D97-AF65-F5344CB8AC3E}">
        <p14:creationId xmlns:p14="http://schemas.microsoft.com/office/powerpoint/2010/main" val="172565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4E8A-2B0D-EB42-A978-1FE768A3FA8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EF5DEB75-EBFD-8E42-82F0-A331F604D0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6C81795-369A-C94E-9F66-0A208AF18284}"/>
              </a:ext>
            </a:extLst>
          </p:cNvPr>
          <p:cNvSpPr>
            <a:spLocks noGrp="1"/>
          </p:cNvSpPr>
          <p:nvPr>
            <p:ph type="dt" sz="half" idx="10"/>
          </p:nvPr>
        </p:nvSpPr>
        <p:spPr/>
        <p:txBody>
          <a:bodyPr/>
          <a:lstStyle/>
          <a:p>
            <a:fld id="{A8D05F58-0AA8-724B-8DBF-E28AC2D343FC}" type="datetimeFigureOut">
              <a:rPr lang="en-FR" smtClean="0"/>
              <a:t>24/04/2023</a:t>
            </a:fld>
            <a:endParaRPr lang="en-FR"/>
          </a:p>
        </p:txBody>
      </p:sp>
      <p:sp>
        <p:nvSpPr>
          <p:cNvPr id="5" name="Footer Placeholder 4">
            <a:extLst>
              <a:ext uri="{FF2B5EF4-FFF2-40B4-BE49-F238E27FC236}">
                <a16:creationId xmlns:a16="http://schemas.microsoft.com/office/drawing/2014/main" id="{A64FBA02-0FCB-EA44-B7B5-968611166905}"/>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B3FCF71C-9EF7-0C4B-BDDD-FB6BA96406E1}"/>
              </a:ext>
            </a:extLst>
          </p:cNvPr>
          <p:cNvSpPr>
            <a:spLocks noGrp="1"/>
          </p:cNvSpPr>
          <p:nvPr>
            <p:ph type="sldNum" sz="quarter" idx="12"/>
          </p:nvPr>
        </p:nvSpPr>
        <p:spPr/>
        <p:txBody>
          <a:bodyPr/>
          <a:lstStyle/>
          <a:p>
            <a:fld id="{730D13FD-52B6-3A43-8809-9B737C0501F5}" type="slidenum">
              <a:rPr lang="en-FR" smtClean="0"/>
              <a:t>‹#›</a:t>
            </a:fld>
            <a:endParaRPr lang="en-FR"/>
          </a:p>
        </p:txBody>
      </p:sp>
    </p:spTree>
    <p:extLst>
      <p:ext uri="{BB962C8B-B14F-4D97-AF65-F5344CB8AC3E}">
        <p14:creationId xmlns:p14="http://schemas.microsoft.com/office/powerpoint/2010/main" val="171860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8381-A6CF-6F47-A7A3-14C7831DB35B}"/>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2D1E1EC3-D19C-DC4D-A5B9-9460AD4AAAE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5B4A3376-5078-194F-9992-6B02E62EB7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38E51E5D-D454-0943-B25A-DA182891A4F7}"/>
              </a:ext>
            </a:extLst>
          </p:cNvPr>
          <p:cNvSpPr>
            <a:spLocks noGrp="1"/>
          </p:cNvSpPr>
          <p:nvPr>
            <p:ph type="dt" sz="half" idx="10"/>
          </p:nvPr>
        </p:nvSpPr>
        <p:spPr/>
        <p:txBody>
          <a:bodyPr/>
          <a:lstStyle/>
          <a:p>
            <a:fld id="{A8D05F58-0AA8-724B-8DBF-E28AC2D343FC}" type="datetimeFigureOut">
              <a:rPr lang="en-FR" smtClean="0"/>
              <a:t>24/04/2023</a:t>
            </a:fld>
            <a:endParaRPr lang="en-FR"/>
          </a:p>
        </p:txBody>
      </p:sp>
      <p:sp>
        <p:nvSpPr>
          <p:cNvPr id="6" name="Footer Placeholder 5">
            <a:extLst>
              <a:ext uri="{FF2B5EF4-FFF2-40B4-BE49-F238E27FC236}">
                <a16:creationId xmlns:a16="http://schemas.microsoft.com/office/drawing/2014/main" id="{C2567DE1-3EE7-D943-B7FD-A51C83BA63A0}"/>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005BA756-9D8E-C845-B692-3873FF009E96}"/>
              </a:ext>
            </a:extLst>
          </p:cNvPr>
          <p:cNvSpPr>
            <a:spLocks noGrp="1"/>
          </p:cNvSpPr>
          <p:nvPr>
            <p:ph type="sldNum" sz="quarter" idx="12"/>
          </p:nvPr>
        </p:nvSpPr>
        <p:spPr/>
        <p:txBody>
          <a:bodyPr/>
          <a:lstStyle/>
          <a:p>
            <a:fld id="{730D13FD-52B6-3A43-8809-9B737C0501F5}" type="slidenum">
              <a:rPr lang="en-FR" smtClean="0"/>
              <a:t>‹#›</a:t>
            </a:fld>
            <a:endParaRPr lang="en-FR"/>
          </a:p>
        </p:txBody>
      </p:sp>
    </p:spTree>
    <p:extLst>
      <p:ext uri="{BB962C8B-B14F-4D97-AF65-F5344CB8AC3E}">
        <p14:creationId xmlns:p14="http://schemas.microsoft.com/office/powerpoint/2010/main" val="2608771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190A-2F02-BD4E-9E22-FE2A2CC917CA}"/>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F857E7DD-D354-C048-8942-567BCCBE7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A892036-8FA2-734D-A0A4-540FA63FA66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C4DEAE85-DEC4-6042-A589-63117EF752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60B7604-EC7A-9F4B-8B40-82D381275A0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57845EAB-187C-284A-B3CB-5EC784398222}"/>
              </a:ext>
            </a:extLst>
          </p:cNvPr>
          <p:cNvSpPr>
            <a:spLocks noGrp="1"/>
          </p:cNvSpPr>
          <p:nvPr>
            <p:ph type="dt" sz="half" idx="10"/>
          </p:nvPr>
        </p:nvSpPr>
        <p:spPr/>
        <p:txBody>
          <a:bodyPr/>
          <a:lstStyle/>
          <a:p>
            <a:fld id="{A8D05F58-0AA8-724B-8DBF-E28AC2D343FC}" type="datetimeFigureOut">
              <a:rPr lang="en-FR" smtClean="0"/>
              <a:t>24/04/2023</a:t>
            </a:fld>
            <a:endParaRPr lang="en-FR"/>
          </a:p>
        </p:txBody>
      </p:sp>
      <p:sp>
        <p:nvSpPr>
          <p:cNvPr id="8" name="Footer Placeholder 7">
            <a:extLst>
              <a:ext uri="{FF2B5EF4-FFF2-40B4-BE49-F238E27FC236}">
                <a16:creationId xmlns:a16="http://schemas.microsoft.com/office/drawing/2014/main" id="{227DA07A-26C9-CA4B-8592-EA2C357C0641}"/>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9A29D14B-3E77-C64E-BBF4-00C096EE7E41}"/>
              </a:ext>
            </a:extLst>
          </p:cNvPr>
          <p:cNvSpPr>
            <a:spLocks noGrp="1"/>
          </p:cNvSpPr>
          <p:nvPr>
            <p:ph type="sldNum" sz="quarter" idx="12"/>
          </p:nvPr>
        </p:nvSpPr>
        <p:spPr/>
        <p:txBody>
          <a:bodyPr/>
          <a:lstStyle/>
          <a:p>
            <a:fld id="{730D13FD-52B6-3A43-8809-9B737C0501F5}" type="slidenum">
              <a:rPr lang="en-FR" smtClean="0"/>
              <a:t>‹#›</a:t>
            </a:fld>
            <a:endParaRPr lang="en-FR"/>
          </a:p>
        </p:txBody>
      </p:sp>
    </p:spTree>
    <p:extLst>
      <p:ext uri="{BB962C8B-B14F-4D97-AF65-F5344CB8AC3E}">
        <p14:creationId xmlns:p14="http://schemas.microsoft.com/office/powerpoint/2010/main" val="232615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ED17-FBEF-0040-96E6-994DBD521D8B}"/>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FEC2881A-CF7D-8C45-9008-E61A46B5E200}"/>
              </a:ext>
            </a:extLst>
          </p:cNvPr>
          <p:cNvSpPr>
            <a:spLocks noGrp="1"/>
          </p:cNvSpPr>
          <p:nvPr>
            <p:ph type="dt" sz="half" idx="10"/>
          </p:nvPr>
        </p:nvSpPr>
        <p:spPr/>
        <p:txBody>
          <a:bodyPr/>
          <a:lstStyle/>
          <a:p>
            <a:fld id="{A8D05F58-0AA8-724B-8DBF-E28AC2D343FC}" type="datetimeFigureOut">
              <a:rPr lang="en-FR" smtClean="0"/>
              <a:t>24/04/2023</a:t>
            </a:fld>
            <a:endParaRPr lang="en-FR"/>
          </a:p>
        </p:txBody>
      </p:sp>
      <p:sp>
        <p:nvSpPr>
          <p:cNvPr id="4" name="Footer Placeholder 3">
            <a:extLst>
              <a:ext uri="{FF2B5EF4-FFF2-40B4-BE49-F238E27FC236}">
                <a16:creationId xmlns:a16="http://schemas.microsoft.com/office/drawing/2014/main" id="{DF05F0EE-BDC6-3E43-BEAC-A339A97289FD}"/>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A7BE1059-D3D9-064E-BFD5-C588BE342490}"/>
              </a:ext>
            </a:extLst>
          </p:cNvPr>
          <p:cNvSpPr>
            <a:spLocks noGrp="1"/>
          </p:cNvSpPr>
          <p:nvPr>
            <p:ph type="sldNum" sz="quarter" idx="12"/>
          </p:nvPr>
        </p:nvSpPr>
        <p:spPr/>
        <p:txBody>
          <a:bodyPr/>
          <a:lstStyle/>
          <a:p>
            <a:fld id="{730D13FD-52B6-3A43-8809-9B737C0501F5}" type="slidenum">
              <a:rPr lang="en-FR" smtClean="0"/>
              <a:t>‹#›</a:t>
            </a:fld>
            <a:endParaRPr lang="en-FR"/>
          </a:p>
        </p:txBody>
      </p:sp>
    </p:spTree>
    <p:extLst>
      <p:ext uri="{BB962C8B-B14F-4D97-AF65-F5344CB8AC3E}">
        <p14:creationId xmlns:p14="http://schemas.microsoft.com/office/powerpoint/2010/main" val="25575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0CF8FB-7AEB-7147-A83A-4DF08A93E0F7}"/>
              </a:ext>
            </a:extLst>
          </p:cNvPr>
          <p:cNvSpPr>
            <a:spLocks noGrp="1"/>
          </p:cNvSpPr>
          <p:nvPr>
            <p:ph type="dt" sz="half" idx="10"/>
          </p:nvPr>
        </p:nvSpPr>
        <p:spPr/>
        <p:txBody>
          <a:bodyPr/>
          <a:lstStyle/>
          <a:p>
            <a:fld id="{A8D05F58-0AA8-724B-8DBF-E28AC2D343FC}" type="datetimeFigureOut">
              <a:rPr lang="en-FR" smtClean="0"/>
              <a:t>24/04/2023</a:t>
            </a:fld>
            <a:endParaRPr lang="en-FR"/>
          </a:p>
        </p:txBody>
      </p:sp>
      <p:sp>
        <p:nvSpPr>
          <p:cNvPr id="3" name="Footer Placeholder 2">
            <a:extLst>
              <a:ext uri="{FF2B5EF4-FFF2-40B4-BE49-F238E27FC236}">
                <a16:creationId xmlns:a16="http://schemas.microsoft.com/office/drawing/2014/main" id="{751F6FAA-2A77-D645-B7D9-87AF35941448}"/>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05585873-66FC-0E4A-A249-F6FA16584EFF}"/>
              </a:ext>
            </a:extLst>
          </p:cNvPr>
          <p:cNvSpPr>
            <a:spLocks noGrp="1"/>
          </p:cNvSpPr>
          <p:nvPr>
            <p:ph type="sldNum" sz="quarter" idx="12"/>
          </p:nvPr>
        </p:nvSpPr>
        <p:spPr/>
        <p:txBody>
          <a:bodyPr/>
          <a:lstStyle/>
          <a:p>
            <a:fld id="{730D13FD-52B6-3A43-8809-9B737C0501F5}" type="slidenum">
              <a:rPr lang="en-FR" smtClean="0"/>
              <a:t>‹#›</a:t>
            </a:fld>
            <a:endParaRPr lang="en-FR"/>
          </a:p>
        </p:txBody>
      </p:sp>
    </p:spTree>
    <p:extLst>
      <p:ext uri="{BB962C8B-B14F-4D97-AF65-F5344CB8AC3E}">
        <p14:creationId xmlns:p14="http://schemas.microsoft.com/office/powerpoint/2010/main" val="910419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EE7F8-26AB-8045-9C68-095EB3F356F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BE8C37C8-7D1E-D745-A650-7BE338722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8D3687F2-0361-5E48-9242-1481CECC5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D96C55-C72A-6346-9F4D-E7EBB9536809}"/>
              </a:ext>
            </a:extLst>
          </p:cNvPr>
          <p:cNvSpPr>
            <a:spLocks noGrp="1"/>
          </p:cNvSpPr>
          <p:nvPr>
            <p:ph type="dt" sz="half" idx="10"/>
          </p:nvPr>
        </p:nvSpPr>
        <p:spPr/>
        <p:txBody>
          <a:bodyPr/>
          <a:lstStyle/>
          <a:p>
            <a:fld id="{A8D05F58-0AA8-724B-8DBF-E28AC2D343FC}" type="datetimeFigureOut">
              <a:rPr lang="en-FR" smtClean="0"/>
              <a:t>24/04/2023</a:t>
            </a:fld>
            <a:endParaRPr lang="en-FR"/>
          </a:p>
        </p:txBody>
      </p:sp>
      <p:sp>
        <p:nvSpPr>
          <p:cNvPr id="6" name="Footer Placeholder 5">
            <a:extLst>
              <a:ext uri="{FF2B5EF4-FFF2-40B4-BE49-F238E27FC236}">
                <a16:creationId xmlns:a16="http://schemas.microsoft.com/office/drawing/2014/main" id="{1E12A30C-17EA-D843-AB84-DCC67550C492}"/>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02858998-8FCD-4A48-8077-41D395F14EE9}"/>
              </a:ext>
            </a:extLst>
          </p:cNvPr>
          <p:cNvSpPr>
            <a:spLocks noGrp="1"/>
          </p:cNvSpPr>
          <p:nvPr>
            <p:ph type="sldNum" sz="quarter" idx="12"/>
          </p:nvPr>
        </p:nvSpPr>
        <p:spPr/>
        <p:txBody>
          <a:bodyPr/>
          <a:lstStyle/>
          <a:p>
            <a:fld id="{730D13FD-52B6-3A43-8809-9B737C0501F5}" type="slidenum">
              <a:rPr lang="en-FR" smtClean="0"/>
              <a:t>‹#›</a:t>
            </a:fld>
            <a:endParaRPr lang="en-FR"/>
          </a:p>
        </p:txBody>
      </p:sp>
    </p:spTree>
    <p:extLst>
      <p:ext uri="{BB962C8B-B14F-4D97-AF65-F5344CB8AC3E}">
        <p14:creationId xmlns:p14="http://schemas.microsoft.com/office/powerpoint/2010/main" val="3158731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4506-CC8C-3948-98A1-3618A657C5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26E23419-833F-ED48-BCFF-3529729044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7EF7541E-9161-9845-900C-0B7F4D6B4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78F6B3E-FD83-2742-B704-CAA2A3EB7593}"/>
              </a:ext>
            </a:extLst>
          </p:cNvPr>
          <p:cNvSpPr>
            <a:spLocks noGrp="1"/>
          </p:cNvSpPr>
          <p:nvPr>
            <p:ph type="dt" sz="half" idx="10"/>
          </p:nvPr>
        </p:nvSpPr>
        <p:spPr/>
        <p:txBody>
          <a:bodyPr/>
          <a:lstStyle/>
          <a:p>
            <a:fld id="{A8D05F58-0AA8-724B-8DBF-E28AC2D343FC}" type="datetimeFigureOut">
              <a:rPr lang="en-FR" smtClean="0"/>
              <a:t>24/04/2023</a:t>
            </a:fld>
            <a:endParaRPr lang="en-FR"/>
          </a:p>
        </p:txBody>
      </p:sp>
      <p:sp>
        <p:nvSpPr>
          <p:cNvPr id="6" name="Footer Placeholder 5">
            <a:extLst>
              <a:ext uri="{FF2B5EF4-FFF2-40B4-BE49-F238E27FC236}">
                <a16:creationId xmlns:a16="http://schemas.microsoft.com/office/drawing/2014/main" id="{DE02EB9A-F8B6-4F40-A237-D183B7FAB757}"/>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5BAD7B30-1A12-B54A-9EC7-A21A90204448}"/>
              </a:ext>
            </a:extLst>
          </p:cNvPr>
          <p:cNvSpPr>
            <a:spLocks noGrp="1"/>
          </p:cNvSpPr>
          <p:nvPr>
            <p:ph type="sldNum" sz="quarter" idx="12"/>
          </p:nvPr>
        </p:nvSpPr>
        <p:spPr/>
        <p:txBody>
          <a:bodyPr/>
          <a:lstStyle/>
          <a:p>
            <a:fld id="{730D13FD-52B6-3A43-8809-9B737C0501F5}" type="slidenum">
              <a:rPr lang="en-FR" smtClean="0"/>
              <a:t>‹#›</a:t>
            </a:fld>
            <a:endParaRPr lang="en-FR"/>
          </a:p>
        </p:txBody>
      </p:sp>
    </p:spTree>
    <p:extLst>
      <p:ext uri="{BB962C8B-B14F-4D97-AF65-F5344CB8AC3E}">
        <p14:creationId xmlns:p14="http://schemas.microsoft.com/office/powerpoint/2010/main" val="348946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95531-CC31-C242-807F-85E2E673FA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005368A4-CCF7-2A40-831F-1C89AC50A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81D0E3EE-7349-1747-80AE-DCDB34EFE7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05F58-0AA8-724B-8DBF-E28AC2D343FC}" type="datetimeFigureOut">
              <a:rPr lang="en-FR" smtClean="0"/>
              <a:t>24/04/2023</a:t>
            </a:fld>
            <a:endParaRPr lang="en-FR"/>
          </a:p>
        </p:txBody>
      </p:sp>
      <p:sp>
        <p:nvSpPr>
          <p:cNvPr id="5" name="Footer Placeholder 4">
            <a:extLst>
              <a:ext uri="{FF2B5EF4-FFF2-40B4-BE49-F238E27FC236}">
                <a16:creationId xmlns:a16="http://schemas.microsoft.com/office/drawing/2014/main" id="{526ED396-5C82-A643-8632-51B3DE0CC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ACFD28E0-1C6E-1140-BACB-EBB4D140CC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D13FD-52B6-3A43-8809-9B737C0501F5}" type="slidenum">
              <a:rPr lang="en-FR" smtClean="0"/>
              <a:t>‹#›</a:t>
            </a:fld>
            <a:endParaRPr lang="en-FR"/>
          </a:p>
        </p:txBody>
      </p:sp>
    </p:spTree>
    <p:extLst>
      <p:ext uri="{BB962C8B-B14F-4D97-AF65-F5344CB8AC3E}">
        <p14:creationId xmlns:p14="http://schemas.microsoft.com/office/powerpoint/2010/main" val="1782825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college-de-france.fr/agenda/cours/apprentissage-face-la-malediction-de-la-grande-dimens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hyperlink" Target="https://www.youtube.com/playlist?list=PLl8OlHZGYOQ7bkVbuRthEsaLr7bONzbXS" TargetMode="External"/><Relationship Id="rId4" Type="http://schemas.openxmlformats.org/officeDocument/2006/relationships/hyperlink" Target="https://cs229.stanford.edu/syllabus-fall2022.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1C6E0CD-74E9-8F04-EAEC-AA4643491855}"/>
              </a:ext>
            </a:extLst>
          </p:cNvPr>
          <p:cNvSpPr/>
          <p:nvPr/>
        </p:nvSpPr>
        <p:spPr>
          <a:xfrm>
            <a:off x="0" y="0"/>
            <a:ext cx="12192000" cy="5801193"/>
          </a:xfrm>
          <a:prstGeom prst="rect">
            <a:avLst/>
          </a:prstGeom>
          <a:solidFill>
            <a:srgbClr val="5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6" name="Rounded Rectangle 5">
            <a:extLst>
              <a:ext uri="{FF2B5EF4-FFF2-40B4-BE49-F238E27FC236}">
                <a16:creationId xmlns:a16="http://schemas.microsoft.com/office/drawing/2014/main" id="{C6537CB7-C4BB-7CE0-0825-9715A7575578}"/>
              </a:ext>
            </a:extLst>
          </p:cNvPr>
          <p:cNvSpPr/>
          <p:nvPr/>
        </p:nvSpPr>
        <p:spPr>
          <a:xfrm>
            <a:off x="704539" y="892164"/>
            <a:ext cx="10798710" cy="3140439"/>
          </a:xfrm>
          <a:prstGeom prst="round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4" name="TextBox 3">
            <a:extLst>
              <a:ext uri="{FF2B5EF4-FFF2-40B4-BE49-F238E27FC236}">
                <a16:creationId xmlns:a16="http://schemas.microsoft.com/office/drawing/2014/main" id="{D7AC973D-E8B9-CA36-F0E5-BE9D3B33A408}"/>
              </a:ext>
            </a:extLst>
          </p:cNvPr>
          <p:cNvSpPr txBox="1"/>
          <p:nvPr/>
        </p:nvSpPr>
        <p:spPr>
          <a:xfrm>
            <a:off x="1590884" y="1234957"/>
            <a:ext cx="9896577" cy="2334935"/>
          </a:xfrm>
          <a:prstGeom prst="rect">
            <a:avLst/>
          </a:prstGeom>
          <a:noFill/>
        </p:spPr>
        <p:txBody>
          <a:bodyPr wrap="square" rtlCol="0">
            <a:spAutoFit/>
          </a:bodyPr>
          <a:lstStyle/>
          <a:p>
            <a:pPr>
              <a:lnSpc>
                <a:spcPct val="150000"/>
              </a:lnSpc>
            </a:pPr>
            <a:r>
              <a:rPr lang="en-FR" sz="5200" b="1" dirty="0">
                <a:solidFill>
                  <a:srgbClr val="5E5E5E"/>
                </a:solidFill>
                <a:latin typeface="Lato" panose="020F0502020204030203" pitchFamily="34" charset="0"/>
                <a:ea typeface="Lato" panose="020F0502020204030203" pitchFamily="34" charset="0"/>
                <a:cs typeface="Lato" panose="020F0502020204030203" pitchFamily="34" charset="0"/>
              </a:rPr>
              <a:t>STATISTICAL ANALYSIS </a:t>
            </a:r>
          </a:p>
          <a:p>
            <a:pPr>
              <a:lnSpc>
                <a:spcPct val="150000"/>
              </a:lnSpc>
            </a:pPr>
            <a:r>
              <a:rPr lang="en-FR" sz="5200" b="1" dirty="0">
                <a:solidFill>
                  <a:srgbClr val="5E5E5E"/>
                </a:solidFill>
                <a:latin typeface="Lato" panose="020F0502020204030203" pitchFamily="34" charset="0"/>
                <a:ea typeface="Lato" panose="020F0502020204030203" pitchFamily="34" charset="0"/>
                <a:cs typeface="Lato" panose="020F0502020204030203" pitchFamily="34" charset="0"/>
              </a:rPr>
              <a:t>	AND DOCUMENT MINING</a:t>
            </a:r>
          </a:p>
        </p:txBody>
      </p:sp>
      <p:sp>
        <p:nvSpPr>
          <p:cNvPr id="7" name="Rectangle 6">
            <a:extLst>
              <a:ext uri="{FF2B5EF4-FFF2-40B4-BE49-F238E27FC236}">
                <a16:creationId xmlns:a16="http://schemas.microsoft.com/office/drawing/2014/main" id="{7B30E4DC-5BA1-4A88-3549-39BB252362F9}"/>
              </a:ext>
            </a:extLst>
          </p:cNvPr>
          <p:cNvSpPr/>
          <p:nvPr/>
        </p:nvSpPr>
        <p:spPr>
          <a:xfrm>
            <a:off x="0" y="5801193"/>
            <a:ext cx="12192000" cy="1056807"/>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8" name="TextBox 7">
            <a:extLst>
              <a:ext uri="{FF2B5EF4-FFF2-40B4-BE49-F238E27FC236}">
                <a16:creationId xmlns:a16="http://schemas.microsoft.com/office/drawing/2014/main" id="{15DD79B4-79FF-2470-B15C-79611EA9AFB3}"/>
              </a:ext>
            </a:extLst>
          </p:cNvPr>
          <p:cNvSpPr txBox="1"/>
          <p:nvPr/>
        </p:nvSpPr>
        <p:spPr>
          <a:xfrm>
            <a:off x="614313" y="4535778"/>
            <a:ext cx="10979288" cy="677108"/>
          </a:xfrm>
          <a:prstGeom prst="rect">
            <a:avLst/>
          </a:prstGeom>
          <a:noFill/>
        </p:spPr>
        <p:txBody>
          <a:bodyPr wrap="none" rtlCol="0">
            <a:spAutoFit/>
          </a:bodyPr>
          <a:lstStyle/>
          <a:p>
            <a:pPr algn="ctr"/>
            <a:r>
              <a:rPr lang="en-FR" sz="3800" b="1" dirty="0">
                <a:solidFill>
                  <a:srgbClr val="E8EBE4"/>
                </a:solidFill>
                <a:latin typeface="Lato" panose="020F0502020204030203" pitchFamily="34" charset="0"/>
                <a:ea typeface="Lato" panose="020F0502020204030203" pitchFamily="34" charset="0"/>
                <a:cs typeface="Lato" panose="020F0502020204030203" pitchFamily="34" charset="0"/>
              </a:rPr>
              <a:t>CM11: Community detection in networks –</a:t>
            </a:r>
            <a:r>
              <a:rPr lang="en-GB" sz="3800" b="1" dirty="0">
                <a:solidFill>
                  <a:srgbClr val="E8EBE4"/>
                </a:solidFill>
                <a:latin typeface="Lato" panose="020F0502020204030203" pitchFamily="34" charset="0"/>
                <a:ea typeface="Lato" panose="020F0502020204030203" pitchFamily="34" charset="0"/>
                <a:cs typeface="Lato" panose="020F0502020204030203" pitchFamily="34" charset="0"/>
              </a:rPr>
              <a:t> Part 2</a:t>
            </a:r>
            <a:endParaRPr lang="en-FR" sz="3800" b="1" dirty="0">
              <a:solidFill>
                <a:srgbClr val="E8EBE4"/>
              </a:solidFill>
              <a:latin typeface="Lato" panose="020F0502020204030203" pitchFamily="34" charset="0"/>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8349F4F4-12FE-580B-E00C-CFCF2FCF9F40}"/>
              </a:ext>
            </a:extLst>
          </p:cNvPr>
          <p:cNvSpPr txBox="1"/>
          <p:nvPr/>
        </p:nvSpPr>
        <p:spPr>
          <a:xfrm>
            <a:off x="7448934" y="6036968"/>
            <a:ext cx="4054315" cy="584775"/>
          </a:xfrm>
          <a:prstGeom prst="rect">
            <a:avLst/>
          </a:prstGeom>
          <a:noFill/>
        </p:spPr>
        <p:txBody>
          <a:bodyPr wrap="none" rtlCol="0">
            <a:spAutoFit/>
          </a:bodyPr>
          <a:lstStyle/>
          <a:p>
            <a:r>
              <a:rPr lang="en-FR" sz="3200" b="1" dirty="0">
                <a:solidFill>
                  <a:srgbClr val="5E5E5E"/>
                </a:solidFill>
                <a:latin typeface="Lato" panose="020F0502020204030203" pitchFamily="34" charset="0"/>
                <a:ea typeface="Lato" panose="020F0502020204030203" pitchFamily="34" charset="0"/>
                <a:cs typeface="Lato" panose="020F0502020204030203" pitchFamily="34" charset="0"/>
              </a:rPr>
              <a:t>Pedro L. C. Rodrigues</a:t>
            </a:r>
          </a:p>
        </p:txBody>
      </p:sp>
    </p:spTree>
    <p:extLst>
      <p:ext uri="{BB962C8B-B14F-4D97-AF65-F5344CB8AC3E}">
        <p14:creationId xmlns:p14="http://schemas.microsoft.com/office/powerpoint/2010/main" val="4119217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035285-98CC-5A4D-AB81-385528E8B0D2}"/>
              </a:ext>
            </a:extLst>
          </p:cNvPr>
          <p:cNvSpPr txBox="1"/>
          <p:nvPr/>
        </p:nvSpPr>
        <p:spPr>
          <a:xfrm>
            <a:off x="304956" y="2086965"/>
            <a:ext cx="11810844" cy="1877437"/>
          </a:xfrm>
          <a:prstGeom prst="rect">
            <a:avLst/>
          </a:prstGeom>
          <a:noFill/>
        </p:spPr>
        <p:txBody>
          <a:bodyPr wrap="square" rtlCol="0">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Take the signs of the elements of </a:t>
            </a:r>
            <a:r>
              <a:rPr lang="en-US" sz="2200" b="1" i="1" dirty="0">
                <a:solidFill>
                  <a:srgbClr val="5E5E5E"/>
                </a:solidFill>
                <a:latin typeface="Lato" panose="020F0502020204030203" pitchFamily="34" charset="0"/>
                <a:ea typeface="Lato" panose="020F0502020204030203" pitchFamily="34" charset="0"/>
                <a:cs typeface="Lato" panose="020F0502020204030203" pitchFamily="34" charset="0"/>
              </a:rPr>
              <a:t>s</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 and assign the communities accordingly !</a:t>
            </a:r>
          </a:p>
          <a:p>
            <a:endParaRPr lang="en-US"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285750" indent="-285750">
              <a:buFont typeface="Wingdings" pitchFamily="2" charset="2"/>
              <a:buChar char="Ø"/>
            </a:pPr>
            <a:r>
              <a:rPr lang="en-US" b="1" dirty="0">
                <a:solidFill>
                  <a:srgbClr val="FA2743"/>
                </a:solidFill>
                <a:latin typeface="Lato" panose="020F0502020204030203" pitchFamily="34" charset="0"/>
                <a:ea typeface="Lato" panose="020F0502020204030203" pitchFamily="34" charset="0"/>
                <a:cs typeface="Lato" panose="020F0502020204030203" pitchFamily="34" charset="0"/>
              </a:rPr>
              <a:t>Attention</a:t>
            </a:r>
            <a:r>
              <a:rPr lang="en-US" dirty="0">
                <a:solidFill>
                  <a:srgbClr val="5E5E5E"/>
                </a:solidFill>
                <a:latin typeface="Lato" panose="020F0502020204030203" pitchFamily="34" charset="0"/>
                <a:ea typeface="Lato" panose="020F0502020204030203" pitchFamily="34" charset="0"/>
                <a:cs typeface="Lato" panose="020F0502020204030203" pitchFamily="34" charset="0"/>
              </a:rPr>
              <a:t>: this will not necessarily give the global solution to the modularity maximization problem, but it is a good heuristic. It is interesting to note that the </a:t>
            </a:r>
            <a:r>
              <a:rPr lang="en-US" b="1" dirty="0">
                <a:solidFill>
                  <a:srgbClr val="5E5E5E"/>
                </a:solidFill>
                <a:latin typeface="Lato" panose="020F0502020204030203" pitchFamily="34" charset="0"/>
                <a:ea typeface="Lato" panose="020F0502020204030203" pitchFamily="34" charset="0"/>
                <a:cs typeface="Lato" panose="020F0502020204030203" pitchFamily="34" charset="0"/>
              </a:rPr>
              <a:t>magnitudes</a:t>
            </a:r>
            <a:r>
              <a:rPr lang="en-US" dirty="0">
                <a:solidFill>
                  <a:srgbClr val="5E5E5E"/>
                </a:solidFill>
                <a:latin typeface="Lato" panose="020F0502020204030203" pitchFamily="34" charset="0"/>
                <a:ea typeface="Lato" panose="020F0502020204030203" pitchFamily="34" charset="0"/>
                <a:cs typeface="Lato" panose="020F0502020204030203" pitchFamily="34" charset="0"/>
              </a:rPr>
              <a:t> of the elements of the vector have an interpretation: these values indicate how firmly we assign each vertex to one community or the other. Those with large values are strong members of the communities, whereas smaller values are more ambivalent members.</a:t>
            </a:r>
          </a:p>
        </p:txBody>
      </p:sp>
      <p:sp>
        <p:nvSpPr>
          <p:cNvPr id="2" name="Rectangle 1">
            <a:extLst>
              <a:ext uri="{FF2B5EF4-FFF2-40B4-BE49-F238E27FC236}">
                <a16:creationId xmlns:a16="http://schemas.microsoft.com/office/drawing/2014/main" id="{81953D7C-39DB-954A-C521-D5A0EA8EA70C}"/>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3" name="TextBox 2">
            <a:extLst>
              <a:ext uri="{FF2B5EF4-FFF2-40B4-BE49-F238E27FC236}">
                <a16:creationId xmlns:a16="http://schemas.microsoft.com/office/drawing/2014/main" id="{8ED80DB2-DC4D-B9B4-D3AE-F1509C03575E}"/>
              </a:ext>
            </a:extLst>
          </p:cNvPr>
          <p:cNvSpPr txBox="1"/>
          <p:nvPr/>
        </p:nvSpPr>
        <p:spPr>
          <a:xfrm>
            <a:off x="212834" y="110936"/>
            <a:ext cx="3946914"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
        <p:nvSpPr>
          <p:cNvPr id="5" name="Rounded Rectangle 4">
            <a:extLst>
              <a:ext uri="{FF2B5EF4-FFF2-40B4-BE49-F238E27FC236}">
                <a16:creationId xmlns:a16="http://schemas.microsoft.com/office/drawing/2014/main" id="{E5780ECB-6F47-7666-9692-393A3FCB0D10}"/>
              </a:ext>
            </a:extLst>
          </p:cNvPr>
          <p:cNvSpPr/>
          <p:nvPr/>
        </p:nvSpPr>
        <p:spPr>
          <a:xfrm>
            <a:off x="1747660" y="1033178"/>
            <a:ext cx="9682599" cy="769257"/>
          </a:xfrm>
          <a:prstGeom prst="roundRect">
            <a:avLst/>
          </a:prstGeom>
          <a:solidFill>
            <a:srgbClr val="E8EBE4"/>
          </a:solidFill>
          <a:ln w="254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8" name="TextBox 7">
            <a:extLst>
              <a:ext uri="{FF2B5EF4-FFF2-40B4-BE49-F238E27FC236}">
                <a16:creationId xmlns:a16="http://schemas.microsoft.com/office/drawing/2014/main" id="{881AEA69-E3F5-7753-9C5E-6FACD46777D4}"/>
              </a:ext>
            </a:extLst>
          </p:cNvPr>
          <p:cNvSpPr txBox="1"/>
          <p:nvPr/>
        </p:nvSpPr>
        <p:spPr>
          <a:xfrm>
            <a:off x="1848330" y="1190209"/>
            <a:ext cx="9682599" cy="430887"/>
          </a:xfrm>
          <a:prstGeom prst="rect">
            <a:avLst/>
          </a:prstGeom>
          <a:noFill/>
        </p:spPr>
        <p:txBody>
          <a:bodyPr wrap="square">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How to relate this vector of real values to the actual </a:t>
            </a:r>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discrete-valued</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 vector?</a:t>
            </a:r>
          </a:p>
        </p:txBody>
      </p:sp>
      <p:sp>
        <p:nvSpPr>
          <p:cNvPr id="9" name="TextBox 8">
            <a:extLst>
              <a:ext uri="{FF2B5EF4-FFF2-40B4-BE49-F238E27FC236}">
                <a16:creationId xmlns:a16="http://schemas.microsoft.com/office/drawing/2014/main" id="{57EDAF1A-FB90-CD21-9459-68FEB98D947E}"/>
              </a:ext>
            </a:extLst>
          </p:cNvPr>
          <p:cNvSpPr txBox="1"/>
          <p:nvPr/>
        </p:nvSpPr>
        <p:spPr>
          <a:xfrm>
            <a:off x="304956" y="1190208"/>
            <a:ext cx="1342034" cy="430887"/>
          </a:xfrm>
          <a:prstGeom prst="rect">
            <a:avLst/>
          </a:prstGeom>
          <a:noFill/>
        </p:spPr>
        <p:txBody>
          <a:bodyPr wrap="none" rtlCol="0">
            <a:spAutoFit/>
          </a:bodyPr>
          <a:lstStyle/>
          <a:p>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Question</a:t>
            </a:r>
          </a:p>
        </p:txBody>
      </p:sp>
      <p:sp>
        <p:nvSpPr>
          <p:cNvPr id="10" name="TextBox 9">
            <a:extLst>
              <a:ext uri="{FF2B5EF4-FFF2-40B4-BE49-F238E27FC236}">
                <a16:creationId xmlns:a16="http://schemas.microsoft.com/office/drawing/2014/main" id="{00BDFAD8-2D45-F595-E3D7-2718333542EA}"/>
              </a:ext>
            </a:extLst>
          </p:cNvPr>
          <p:cNvSpPr txBox="1"/>
          <p:nvPr/>
        </p:nvSpPr>
        <p:spPr>
          <a:xfrm>
            <a:off x="862929" y="4293023"/>
            <a:ext cx="10668000" cy="1785104"/>
          </a:xfrm>
          <a:prstGeom prst="rect">
            <a:avLst/>
          </a:prstGeom>
          <a:noFill/>
        </p:spPr>
        <p:txBody>
          <a:bodyPr wrap="square" rtlCol="0">
            <a:spAutoFit/>
          </a:bodyPr>
          <a:lstStyle/>
          <a:p>
            <a:r>
              <a:rPr lang="en-FR" sz="2200" b="1" dirty="0">
                <a:solidFill>
                  <a:srgbClr val="00B0F0"/>
                </a:solidFill>
                <a:latin typeface="Lato" panose="020F0502020204030203" pitchFamily="34" charset="0"/>
                <a:ea typeface="Lato" panose="020F0502020204030203" pitchFamily="34" charset="0"/>
                <a:cs typeface="Lato" panose="020F0502020204030203" pitchFamily="34" charset="0"/>
              </a:rPr>
              <a:t>The algorithm (Spectral community detection)</a:t>
            </a:r>
          </a:p>
          <a:p>
            <a:pPr marL="457200" indent="-457200">
              <a:buFont typeface="+mj-lt"/>
              <a:buAutoNum type="arabicParenR"/>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Build the modularity matrix </a:t>
            </a:r>
            <a:r>
              <a:rPr lang="en-FR" sz="2200" b="1" dirty="0">
                <a:solidFill>
                  <a:srgbClr val="00B0F0"/>
                </a:solidFill>
                <a:latin typeface="Lato" panose="020F0502020204030203" pitchFamily="34" charset="0"/>
                <a:ea typeface="Lato" panose="020F0502020204030203" pitchFamily="34" charset="0"/>
                <a:cs typeface="Lato" panose="020F0502020204030203" pitchFamily="34" charset="0"/>
              </a:rPr>
              <a:t>B</a:t>
            </a:r>
          </a:p>
          <a:p>
            <a:pPr marL="457200" indent="-457200">
              <a:buFont typeface="+mj-lt"/>
              <a:buAutoNum type="arabicParenR"/>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Calculate the eigenvector of this matrix corresponding to the largest eigenvalue</a:t>
            </a:r>
          </a:p>
          <a:p>
            <a:pPr marL="457200" indent="-457200">
              <a:buFont typeface="+mj-lt"/>
              <a:buAutoNum type="arabicParenR"/>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Assign vertices to communities according to the signs of their elements, i.e. positive signs in one group and negative signs in the other group</a:t>
            </a:r>
          </a:p>
        </p:txBody>
      </p:sp>
      <p:sp>
        <p:nvSpPr>
          <p:cNvPr id="11" name="Rectangle 10">
            <a:extLst>
              <a:ext uri="{FF2B5EF4-FFF2-40B4-BE49-F238E27FC236}">
                <a16:creationId xmlns:a16="http://schemas.microsoft.com/office/drawing/2014/main" id="{B6423180-3D02-C279-7B03-F4BF5C242150}"/>
              </a:ext>
            </a:extLst>
          </p:cNvPr>
          <p:cNvSpPr/>
          <p:nvPr/>
        </p:nvSpPr>
        <p:spPr>
          <a:xfrm>
            <a:off x="597113" y="4182085"/>
            <a:ext cx="10818473" cy="204658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12" name="TextBox 11">
            <a:extLst>
              <a:ext uri="{FF2B5EF4-FFF2-40B4-BE49-F238E27FC236}">
                <a16:creationId xmlns:a16="http://schemas.microsoft.com/office/drawing/2014/main" id="{FBE2605A-8712-B4C6-B5E3-E161D689D61C}"/>
              </a:ext>
            </a:extLst>
          </p:cNvPr>
          <p:cNvSpPr txBox="1"/>
          <p:nvPr/>
        </p:nvSpPr>
        <p:spPr>
          <a:xfrm>
            <a:off x="1126537" y="6317596"/>
            <a:ext cx="10140784" cy="369332"/>
          </a:xfrm>
          <a:prstGeom prst="rect">
            <a:avLst/>
          </a:prstGeom>
          <a:noFill/>
        </p:spPr>
        <p:txBody>
          <a:bodyPr wrap="square" rtlCol="0">
            <a:spAutoFit/>
          </a:bodyPr>
          <a:lstStyle/>
          <a:p>
            <a:r>
              <a:rPr lang="en-FR" b="1" dirty="0">
                <a:solidFill>
                  <a:srgbClr val="00B0F0"/>
                </a:solidFill>
                <a:latin typeface="Lato" panose="020F0502020204030203" pitchFamily="34" charset="0"/>
                <a:ea typeface="Lato" panose="020F0502020204030203" pitchFamily="34" charset="0"/>
                <a:cs typeface="Lato" panose="020F0502020204030203" pitchFamily="34" charset="0"/>
              </a:rPr>
              <a:t>Newman (2013) – “</a:t>
            </a:r>
            <a:r>
              <a:rPr lang="en-GB" b="1" dirty="0">
                <a:solidFill>
                  <a:srgbClr val="00B0F0"/>
                </a:solidFill>
                <a:latin typeface="Lato" panose="020F0502020204030203" pitchFamily="34" charset="0"/>
                <a:ea typeface="Lato" panose="020F0502020204030203" pitchFamily="34" charset="0"/>
                <a:cs typeface="Lato" panose="020F0502020204030203" pitchFamily="34" charset="0"/>
              </a:rPr>
              <a:t>Spectral methods for network community detection and graph partitioning”</a:t>
            </a:r>
          </a:p>
        </p:txBody>
      </p:sp>
    </p:spTree>
    <p:extLst>
      <p:ext uri="{BB962C8B-B14F-4D97-AF65-F5344CB8AC3E}">
        <p14:creationId xmlns:p14="http://schemas.microsoft.com/office/powerpoint/2010/main" val="394930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824344A2-027B-4B45-9A5A-A8D092D913ED}"/>
              </a:ext>
            </a:extLst>
          </p:cNvPr>
          <p:cNvSpPr/>
          <p:nvPr/>
        </p:nvSpPr>
        <p:spPr>
          <a:xfrm>
            <a:off x="4862722" y="2211575"/>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4</a:t>
            </a:r>
          </a:p>
        </p:txBody>
      </p:sp>
      <p:sp>
        <p:nvSpPr>
          <p:cNvPr id="12" name="Oval 11">
            <a:extLst>
              <a:ext uri="{FF2B5EF4-FFF2-40B4-BE49-F238E27FC236}">
                <a16:creationId xmlns:a16="http://schemas.microsoft.com/office/drawing/2014/main" id="{471FFB12-3C34-5548-8CCA-ADD9F3EC4D34}"/>
              </a:ext>
            </a:extLst>
          </p:cNvPr>
          <p:cNvSpPr/>
          <p:nvPr/>
        </p:nvSpPr>
        <p:spPr>
          <a:xfrm>
            <a:off x="3910073" y="1734480"/>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1</a:t>
            </a:r>
          </a:p>
        </p:txBody>
      </p:sp>
      <p:sp>
        <p:nvSpPr>
          <p:cNvPr id="13" name="Oval 12">
            <a:extLst>
              <a:ext uri="{FF2B5EF4-FFF2-40B4-BE49-F238E27FC236}">
                <a16:creationId xmlns:a16="http://schemas.microsoft.com/office/drawing/2014/main" id="{9EE44C64-86D4-0F4A-AB80-A49D5D5753BD}"/>
              </a:ext>
            </a:extLst>
          </p:cNvPr>
          <p:cNvSpPr/>
          <p:nvPr/>
        </p:nvSpPr>
        <p:spPr>
          <a:xfrm>
            <a:off x="3910073" y="2685372"/>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3</a:t>
            </a:r>
          </a:p>
        </p:txBody>
      </p:sp>
      <p:sp>
        <p:nvSpPr>
          <p:cNvPr id="14" name="Oval 13">
            <a:extLst>
              <a:ext uri="{FF2B5EF4-FFF2-40B4-BE49-F238E27FC236}">
                <a16:creationId xmlns:a16="http://schemas.microsoft.com/office/drawing/2014/main" id="{0E1519B7-83A7-614D-AF7B-F336A2F85D9F}"/>
              </a:ext>
            </a:extLst>
          </p:cNvPr>
          <p:cNvSpPr/>
          <p:nvPr/>
        </p:nvSpPr>
        <p:spPr>
          <a:xfrm>
            <a:off x="5896812" y="1734480"/>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5</a:t>
            </a:r>
          </a:p>
        </p:txBody>
      </p:sp>
      <p:sp>
        <p:nvSpPr>
          <p:cNvPr id="15" name="Oval 14">
            <a:extLst>
              <a:ext uri="{FF2B5EF4-FFF2-40B4-BE49-F238E27FC236}">
                <a16:creationId xmlns:a16="http://schemas.microsoft.com/office/drawing/2014/main" id="{3576A3FA-D360-5548-BCAD-0B4E7B3DED70}"/>
              </a:ext>
            </a:extLst>
          </p:cNvPr>
          <p:cNvSpPr/>
          <p:nvPr/>
        </p:nvSpPr>
        <p:spPr>
          <a:xfrm>
            <a:off x="3049269" y="2213320"/>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2</a:t>
            </a:r>
            <a:endParaRPr lang="en-FR" sz="2200" dirty="0">
              <a:solidFill>
                <a:srgbClr val="5E5E5E"/>
              </a:solidFill>
            </a:endParaRPr>
          </a:p>
        </p:txBody>
      </p:sp>
      <p:sp>
        <p:nvSpPr>
          <p:cNvPr id="16" name="Oval 15">
            <a:extLst>
              <a:ext uri="{FF2B5EF4-FFF2-40B4-BE49-F238E27FC236}">
                <a16:creationId xmlns:a16="http://schemas.microsoft.com/office/drawing/2014/main" id="{1449365E-3F45-D14D-AA7A-2A32B57E269F}"/>
              </a:ext>
            </a:extLst>
          </p:cNvPr>
          <p:cNvSpPr/>
          <p:nvPr/>
        </p:nvSpPr>
        <p:spPr>
          <a:xfrm>
            <a:off x="5892614" y="2688668"/>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6</a:t>
            </a:r>
          </a:p>
        </p:txBody>
      </p:sp>
      <p:sp>
        <p:nvSpPr>
          <p:cNvPr id="17" name="Oval 16">
            <a:extLst>
              <a:ext uri="{FF2B5EF4-FFF2-40B4-BE49-F238E27FC236}">
                <a16:creationId xmlns:a16="http://schemas.microsoft.com/office/drawing/2014/main" id="{288BA23A-31BD-304F-9943-6583D904DC4B}"/>
              </a:ext>
            </a:extLst>
          </p:cNvPr>
          <p:cNvSpPr/>
          <p:nvPr/>
        </p:nvSpPr>
        <p:spPr>
          <a:xfrm>
            <a:off x="7112788" y="1734480"/>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7</a:t>
            </a:r>
          </a:p>
        </p:txBody>
      </p:sp>
      <p:sp>
        <p:nvSpPr>
          <p:cNvPr id="18" name="Oval 17">
            <a:extLst>
              <a:ext uri="{FF2B5EF4-FFF2-40B4-BE49-F238E27FC236}">
                <a16:creationId xmlns:a16="http://schemas.microsoft.com/office/drawing/2014/main" id="{2295770F-5756-5347-989B-C5075AD3DF38}"/>
              </a:ext>
            </a:extLst>
          </p:cNvPr>
          <p:cNvSpPr/>
          <p:nvPr/>
        </p:nvSpPr>
        <p:spPr>
          <a:xfrm>
            <a:off x="7112788" y="2688668"/>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8</a:t>
            </a:r>
          </a:p>
        </p:txBody>
      </p:sp>
      <p:sp>
        <p:nvSpPr>
          <p:cNvPr id="19" name="Oval 18">
            <a:extLst>
              <a:ext uri="{FF2B5EF4-FFF2-40B4-BE49-F238E27FC236}">
                <a16:creationId xmlns:a16="http://schemas.microsoft.com/office/drawing/2014/main" id="{E7EED951-9F21-CA4C-9B28-C7CA41B8D28F}"/>
              </a:ext>
            </a:extLst>
          </p:cNvPr>
          <p:cNvSpPr/>
          <p:nvPr/>
        </p:nvSpPr>
        <p:spPr>
          <a:xfrm>
            <a:off x="8328764" y="1734480"/>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9</a:t>
            </a:r>
          </a:p>
        </p:txBody>
      </p:sp>
      <p:cxnSp>
        <p:nvCxnSpPr>
          <p:cNvPr id="20" name="Straight Connector 19">
            <a:extLst>
              <a:ext uri="{FF2B5EF4-FFF2-40B4-BE49-F238E27FC236}">
                <a16:creationId xmlns:a16="http://schemas.microsoft.com/office/drawing/2014/main" id="{70292C57-6A65-5944-B512-689DB6F7EF8D}"/>
              </a:ext>
            </a:extLst>
          </p:cNvPr>
          <p:cNvCxnSpPr>
            <a:cxnSpLocks/>
            <a:stCxn id="12" idx="2"/>
            <a:endCxn id="15" idx="7"/>
          </p:cNvCxnSpPr>
          <p:nvPr/>
        </p:nvCxnSpPr>
        <p:spPr>
          <a:xfrm flipH="1">
            <a:off x="3456494" y="1973027"/>
            <a:ext cx="453578" cy="310162"/>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58EB7-57FD-4141-9DE3-E5D6BD59AE1A}"/>
              </a:ext>
            </a:extLst>
          </p:cNvPr>
          <p:cNvCxnSpPr>
            <a:cxnSpLocks/>
            <a:stCxn id="15" idx="5"/>
            <a:endCxn id="13" idx="2"/>
          </p:cNvCxnSpPr>
          <p:nvPr/>
        </p:nvCxnSpPr>
        <p:spPr>
          <a:xfrm>
            <a:off x="3456494" y="2620545"/>
            <a:ext cx="453578" cy="303375"/>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4757985-F7A0-6B4A-A726-991EF9996BFE}"/>
              </a:ext>
            </a:extLst>
          </p:cNvPr>
          <p:cNvCxnSpPr>
            <a:cxnSpLocks/>
            <a:stCxn id="12" idx="4"/>
            <a:endCxn id="13" idx="0"/>
          </p:cNvCxnSpPr>
          <p:nvPr/>
        </p:nvCxnSpPr>
        <p:spPr>
          <a:xfrm>
            <a:off x="4148619" y="2211575"/>
            <a:ext cx="0" cy="473799"/>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EB0AB9F-CB93-F24D-B12D-03007B62C5A4}"/>
              </a:ext>
            </a:extLst>
          </p:cNvPr>
          <p:cNvCxnSpPr>
            <a:cxnSpLocks/>
            <a:stCxn id="11" idx="3"/>
            <a:endCxn id="13" idx="6"/>
          </p:cNvCxnSpPr>
          <p:nvPr/>
        </p:nvCxnSpPr>
        <p:spPr>
          <a:xfrm flipH="1">
            <a:off x="4387166" y="2618799"/>
            <a:ext cx="545425" cy="305121"/>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F8D067C-0854-A746-A5FA-5E7532728382}"/>
              </a:ext>
            </a:extLst>
          </p:cNvPr>
          <p:cNvCxnSpPr>
            <a:cxnSpLocks/>
            <a:stCxn id="12" idx="6"/>
            <a:endCxn id="11" idx="1"/>
          </p:cNvCxnSpPr>
          <p:nvPr/>
        </p:nvCxnSpPr>
        <p:spPr>
          <a:xfrm>
            <a:off x="4387166" y="1973027"/>
            <a:ext cx="545425" cy="308416"/>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D3E5A0-2182-FC43-B4A4-005E528C9AED}"/>
              </a:ext>
            </a:extLst>
          </p:cNvPr>
          <p:cNvCxnSpPr>
            <a:cxnSpLocks/>
            <a:stCxn id="14" idx="2"/>
            <a:endCxn id="11" idx="7"/>
          </p:cNvCxnSpPr>
          <p:nvPr/>
        </p:nvCxnSpPr>
        <p:spPr>
          <a:xfrm flipH="1">
            <a:off x="5269947" y="1973027"/>
            <a:ext cx="626865" cy="308416"/>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3E9A2A-6FD7-EB47-954E-8F5E926A6AC4}"/>
              </a:ext>
            </a:extLst>
          </p:cNvPr>
          <p:cNvCxnSpPr>
            <a:cxnSpLocks/>
            <a:stCxn id="16" idx="2"/>
            <a:endCxn id="11" idx="5"/>
          </p:cNvCxnSpPr>
          <p:nvPr/>
        </p:nvCxnSpPr>
        <p:spPr>
          <a:xfrm flipH="1" flipV="1">
            <a:off x="5269947" y="2618799"/>
            <a:ext cx="622667" cy="308416"/>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3B1308-E045-544B-ADDE-3ED050E443BB}"/>
              </a:ext>
            </a:extLst>
          </p:cNvPr>
          <p:cNvCxnSpPr>
            <a:cxnSpLocks/>
            <a:stCxn id="14" idx="4"/>
            <a:endCxn id="16" idx="0"/>
          </p:cNvCxnSpPr>
          <p:nvPr/>
        </p:nvCxnSpPr>
        <p:spPr>
          <a:xfrm flipH="1">
            <a:off x="6131161" y="2211575"/>
            <a:ext cx="4198" cy="477095"/>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B2424E7-0615-0D4B-AE6B-678A8AE787AE}"/>
              </a:ext>
            </a:extLst>
          </p:cNvPr>
          <p:cNvCxnSpPr>
            <a:cxnSpLocks/>
            <a:stCxn id="17" idx="3"/>
            <a:endCxn id="16" idx="7"/>
          </p:cNvCxnSpPr>
          <p:nvPr/>
        </p:nvCxnSpPr>
        <p:spPr>
          <a:xfrm flipH="1">
            <a:off x="6299839" y="2141705"/>
            <a:ext cx="882818" cy="616832"/>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978342D-9E8D-794C-9393-6F8B7E381725}"/>
              </a:ext>
            </a:extLst>
          </p:cNvPr>
          <p:cNvCxnSpPr>
            <a:cxnSpLocks/>
            <a:stCxn id="14" idx="5"/>
            <a:endCxn id="18" idx="1"/>
          </p:cNvCxnSpPr>
          <p:nvPr/>
        </p:nvCxnSpPr>
        <p:spPr>
          <a:xfrm>
            <a:off x="6304037" y="2141705"/>
            <a:ext cx="878620" cy="616832"/>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E69DDEE-118D-6946-BC5F-4D50F32D2563}"/>
              </a:ext>
            </a:extLst>
          </p:cNvPr>
          <p:cNvCxnSpPr>
            <a:cxnSpLocks/>
            <a:stCxn id="18" idx="0"/>
            <a:endCxn id="17" idx="4"/>
          </p:cNvCxnSpPr>
          <p:nvPr/>
        </p:nvCxnSpPr>
        <p:spPr>
          <a:xfrm flipV="1">
            <a:off x="7351335" y="2211575"/>
            <a:ext cx="0" cy="477095"/>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9773E24-6820-684A-9910-CDA5551ED101}"/>
              </a:ext>
            </a:extLst>
          </p:cNvPr>
          <p:cNvCxnSpPr>
            <a:cxnSpLocks/>
            <a:stCxn id="17" idx="2"/>
            <a:endCxn id="14" idx="6"/>
          </p:cNvCxnSpPr>
          <p:nvPr/>
        </p:nvCxnSpPr>
        <p:spPr>
          <a:xfrm flipH="1">
            <a:off x="6373906" y="1973027"/>
            <a:ext cx="738882" cy="0"/>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2230E7-76A9-2C41-B4AB-C39C5D4CB8F5}"/>
              </a:ext>
            </a:extLst>
          </p:cNvPr>
          <p:cNvCxnSpPr>
            <a:cxnSpLocks/>
            <a:stCxn id="18" idx="2"/>
            <a:endCxn id="16" idx="6"/>
          </p:cNvCxnSpPr>
          <p:nvPr/>
        </p:nvCxnSpPr>
        <p:spPr>
          <a:xfrm flipH="1">
            <a:off x="6369708" y="2927216"/>
            <a:ext cx="743079" cy="0"/>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92B14BA-1725-064A-A2CA-EF83694EAFCE}"/>
              </a:ext>
            </a:extLst>
          </p:cNvPr>
          <p:cNvCxnSpPr>
            <a:cxnSpLocks/>
            <a:stCxn id="17" idx="6"/>
            <a:endCxn id="19" idx="2"/>
          </p:cNvCxnSpPr>
          <p:nvPr/>
        </p:nvCxnSpPr>
        <p:spPr>
          <a:xfrm>
            <a:off x="7589882" y="1973027"/>
            <a:ext cx="738882" cy="0"/>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6D6B819-FDD3-D84B-9D6B-7D868E06BBE7}"/>
              </a:ext>
            </a:extLst>
          </p:cNvPr>
          <p:cNvSpPr txBox="1"/>
          <p:nvPr/>
        </p:nvSpPr>
        <p:spPr>
          <a:xfrm>
            <a:off x="543415" y="882451"/>
            <a:ext cx="11105170" cy="430887"/>
          </a:xfrm>
          <a:prstGeom prst="rect">
            <a:avLst/>
          </a:prstGeom>
          <a:noFill/>
        </p:spPr>
        <p:txBody>
          <a:bodyPr wrap="square" rtlCol="0">
            <a:spAutoFit/>
          </a:bodyPr>
          <a:lstStyle/>
          <a:p>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Example: </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in the graph below, the leading eigenvector is</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grpSp>
        <p:nvGrpSpPr>
          <p:cNvPr id="45" name="Group 44">
            <a:extLst>
              <a:ext uri="{FF2B5EF4-FFF2-40B4-BE49-F238E27FC236}">
                <a16:creationId xmlns:a16="http://schemas.microsoft.com/office/drawing/2014/main" id="{5B2DDD32-1146-A04E-9934-3A01FE7D7472}"/>
              </a:ext>
            </a:extLst>
          </p:cNvPr>
          <p:cNvGrpSpPr/>
          <p:nvPr/>
        </p:nvGrpSpPr>
        <p:grpSpPr>
          <a:xfrm>
            <a:off x="5216069" y="3560554"/>
            <a:ext cx="1759861" cy="3083866"/>
            <a:chOff x="2536708" y="3574473"/>
            <a:chExt cx="1759861" cy="3083866"/>
          </a:xfrm>
        </p:grpSpPr>
        <p:sp>
          <p:nvSpPr>
            <p:cNvPr id="2" name="Rectangle 1">
              <a:extLst>
                <a:ext uri="{FF2B5EF4-FFF2-40B4-BE49-F238E27FC236}">
                  <a16:creationId xmlns:a16="http://schemas.microsoft.com/office/drawing/2014/main" id="{78C37BDE-F0B6-E349-82C0-2AC808366D9E}"/>
                </a:ext>
              </a:extLst>
            </p:cNvPr>
            <p:cNvSpPr/>
            <p:nvPr/>
          </p:nvSpPr>
          <p:spPr>
            <a:xfrm>
              <a:off x="2616418" y="3818364"/>
              <a:ext cx="1680151" cy="2585323"/>
            </a:xfrm>
            <a:prstGeom prst="rect">
              <a:avLst/>
            </a:prstGeom>
          </p:spPr>
          <p:txBody>
            <a:bodyPr wrap="square">
              <a:spAutoFit/>
            </a:bodyPr>
            <a:lstStyle/>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+0.4382574</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+0.3792501</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+0.4382574</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+0.1738957</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-0.2853926</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-0.2853926</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-0.3754298</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-0.3444000</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-0.1390457</a:t>
              </a:r>
            </a:p>
          </p:txBody>
        </p:sp>
        <p:sp>
          <p:nvSpPr>
            <p:cNvPr id="5" name="Rectangle 4">
              <a:extLst>
                <a:ext uri="{FF2B5EF4-FFF2-40B4-BE49-F238E27FC236}">
                  <a16:creationId xmlns:a16="http://schemas.microsoft.com/office/drawing/2014/main" id="{CE972A06-EAF9-5645-9F82-A224C1F61050}"/>
                </a:ext>
              </a:extLst>
            </p:cNvPr>
            <p:cNvSpPr/>
            <p:nvPr/>
          </p:nvSpPr>
          <p:spPr>
            <a:xfrm>
              <a:off x="2536708" y="3695534"/>
              <a:ext cx="1680151" cy="2841744"/>
            </a:xfrm>
            <a:prstGeom prst="rect">
              <a:avLst/>
            </a:prstGeom>
            <a:noFill/>
            <a:ln w="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36" name="Rectangle 35">
              <a:extLst>
                <a:ext uri="{FF2B5EF4-FFF2-40B4-BE49-F238E27FC236}">
                  <a16:creationId xmlns:a16="http://schemas.microsoft.com/office/drawing/2014/main" id="{50DA35A5-60E3-7E4C-B3C7-16E8ABAE360D}"/>
                </a:ext>
              </a:extLst>
            </p:cNvPr>
            <p:cNvSpPr/>
            <p:nvPr/>
          </p:nvSpPr>
          <p:spPr>
            <a:xfrm>
              <a:off x="2752436" y="3574473"/>
              <a:ext cx="1274619" cy="243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37" name="Rectangle 36">
              <a:extLst>
                <a:ext uri="{FF2B5EF4-FFF2-40B4-BE49-F238E27FC236}">
                  <a16:creationId xmlns:a16="http://schemas.microsoft.com/office/drawing/2014/main" id="{B79F7C3E-3EF8-CF40-88AC-66FED00C246E}"/>
                </a:ext>
              </a:extLst>
            </p:cNvPr>
            <p:cNvSpPr/>
            <p:nvPr/>
          </p:nvSpPr>
          <p:spPr>
            <a:xfrm>
              <a:off x="2752436" y="6414448"/>
              <a:ext cx="1274619" cy="243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grpSp>
      <p:sp>
        <p:nvSpPr>
          <p:cNvPr id="3" name="Rectangle 2">
            <a:extLst>
              <a:ext uri="{FF2B5EF4-FFF2-40B4-BE49-F238E27FC236}">
                <a16:creationId xmlns:a16="http://schemas.microsoft.com/office/drawing/2014/main" id="{2BCA9291-05EB-1878-0C5F-E60C9F817F92}"/>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7" name="TextBox 6">
            <a:extLst>
              <a:ext uri="{FF2B5EF4-FFF2-40B4-BE49-F238E27FC236}">
                <a16:creationId xmlns:a16="http://schemas.microsoft.com/office/drawing/2014/main" id="{14528884-EAD1-486F-88E1-EB0DC33B648C}"/>
              </a:ext>
            </a:extLst>
          </p:cNvPr>
          <p:cNvSpPr txBox="1"/>
          <p:nvPr/>
        </p:nvSpPr>
        <p:spPr>
          <a:xfrm>
            <a:off x="212834" y="110936"/>
            <a:ext cx="3946914"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171512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824344A2-027B-4B45-9A5A-A8D092D913ED}"/>
              </a:ext>
            </a:extLst>
          </p:cNvPr>
          <p:cNvSpPr/>
          <p:nvPr/>
        </p:nvSpPr>
        <p:spPr>
          <a:xfrm>
            <a:off x="4862722" y="2211575"/>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4</a:t>
            </a:r>
          </a:p>
        </p:txBody>
      </p:sp>
      <p:sp>
        <p:nvSpPr>
          <p:cNvPr id="12" name="Oval 11">
            <a:extLst>
              <a:ext uri="{FF2B5EF4-FFF2-40B4-BE49-F238E27FC236}">
                <a16:creationId xmlns:a16="http://schemas.microsoft.com/office/drawing/2014/main" id="{471FFB12-3C34-5548-8CCA-ADD9F3EC4D34}"/>
              </a:ext>
            </a:extLst>
          </p:cNvPr>
          <p:cNvSpPr/>
          <p:nvPr/>
        </p:nvSpPr>
        <p:spPr>
          <a:xfrm>
            <a:off x="3910073" y="1734480"/>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1</a:t>
            </a:r>
          </a:p>
        </p:txBody>
      </p:sp>
      <p:sp>
        <p:nvSpPr>
          <p:cNvPr id="13" name="Oval 12">
            <a:extLst>
              <a:ext uri="{FF2B5EF4-FFF2-40B4-BE49-F238E27FC236}">
                <a16:creationId xmlns:a16="http://schemas.microsoft.com/office/drawing/2014/main" id="{9EE44C64-86D4-0F4A-AB80-A49D5D5753BD}"/>
              </a:ext>
            </a:extLst>
          </p:cNvPr>
          <p:cNvSpPr/>
          <p:nvPr/>
        </p:nvSpPr>
        <p:spPr>
          <a:xfrm>
            <a:off x="3910073" y="2685372"/>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3</a:t>
            </a:r>
          </a:p>
        </p:txBody>
      </p:sp>
      <p:sp>
        <p:nvSpPr>
          <p:cNvPr id="14" name="Oval 13">
            <a:extLst>
              <a:ext uri="{FF2B5EF4-FFF2-40B4-BE49-F238E27FC236}">
                <a16:creationId xmlns:a16="http://schemas.microsoft.com/office/drawing/2014/main" id="{0E1519B7-83A7-614D-AF7B-F336A2F85D9F}"/>
              </a:ext>
            </a:extLst>
          </p:cNvPr>
          <p:cNvSpPr/>
          <p:nvPr/>
        </p:nvSpPr>
        <p:spPr>
          <a:xfrm>
            <a:off x="5896812" y="1734480"/>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5</a:t>
            </a:r>
          </a:p>
        </p:txBody>
      </p:sp>
      <p:sp>
        <p:nvSpPr>
          <p:cNvPr id="15" name="Oval 14">
            <a:extLst>
              <a:ext uri="{FF2B5EF4-FFF2-40B4-BE49-F238E27FC236}">
                <a16:creationId xmlns:a16="http://schemas.microsoft.com/office/drawing/2014/main" id="{3576A3FA-D360-5548-BCAD-0B4E7B3DED70}"/>
              </a:ext>
            </a:extLst>
          </p:cNvPr>
          <p:cNvSpPr/>
          <p:nvPr/>
        </p:nvSpPr>
        <p:spPr>
          <a:xfrm>
            <a:off x="3049269" y="2213320"/>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2</a:t>
            </a:r>
            <a:endParaRPr lang="en-FR" sz="2200" dirty="0">
              <a:solidFill>
                <a:srgbClr val="5E5E5E"/>
              </a:solidFill>
            </a:endParaRPr>
          </a:p>
        </p:txBody>
      </p:sp>
      <p:sp>
        <p:nvSpPr>
          <p:cNvPr id="16" name="Oval 15">
            <a:extLst>
              <a:ext uri="{FF2B5EF4-FFF2-40B4-BE49-F238E27FC236}">
                <a16:creationId xmlns:a16="http://schemas.microsoft.com/office/drawing/2014/main" id="{1449365E-3F45-D14D-AA7A-2A32B57E269F}"/>
              </a:ext>
            </a:extLst>
          </p:cNvPr>
          <p:cNvSpPr/>
          <p:nvPr/>
        </p:nvSpPr>
        <p:spPr>
          <a:xfrm>
            <a:off x="5892614" y="2688668"/>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6</a:t>
            </a:r>
          </a:p>
        </p:txBody>
      </p:sp>
      <p:sp>
        <p:nvSpPr>
          <p:cNvPr id="17" name="Oval 16">
            <a:extLst>
              <a:ext uri="{FF2B5EF4-FFF2-40B4-BE49-F238E27FC236}">
                <a16:creationId xmlns:a16="http://schemas.microsoft.com/office/drawing/2014/main" id="{288BA23A-31BD-304F-9943-6583D904DC4B}"/>
              </a:ext>
            </a:extLst>
          </p:cNvPr>
          <p:cNvSpPr/>
          <p:nvPr/>
        </p:nvSpPr>
        <p:spPr>
          <a:xfrm>
            <a:off x="7112788" y="1734480"/>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7</a:t>
            </a:r>
          </a:p>
        </p:txBody>
      </p:sp>
      <p:sp>
        <p:nvSpPr>
          <p:cNvPr id="18" name="Oval 17">
            <a:extLst>
              <a:ext uri="{FF2B5EF4-FFF2-40B4-BE49-F238E27FC236}">
                <a16:creationId xmlns:a16="http://schemas.microsoft.com/office/drawing/2014/main" id="{2295770F-5756-5347-989B-C5075AD3DF38}"/>
              </a:ext>
            </a:extLst>
          </p:cNvPr>
          <p:cNvSpPr/>
          <p:nvPr/>
        </p:nvSpPr>
        <p:spPr>
          <a:xfrm>
            <a:off x="7112788" y="2688668"/>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8</a:t>
            </a:r>
          </a:p>
        </p:txBody>
      </p:sp>
      <p:sp>
        <p:nvSpPr>
          <p:cNvPr id="19" name="Oval 18">
            <a:extLst>
              <a:ext uri="{FF2B5EF4-FFF2-40B4-BE49-F238E27FC236}">
                <a16:creationId xmlns:a16="http://schemas.microsoft.com/office/drawing/2014/main" id="{E7EED951-9F21-CA4C-9B28-C7CA41B8D28F}"/>
              </a:ext>
            </a:extLst>
          </p:cNvPr>
          <p:cNvSpPr/>
          <p:nvPr/>
        </p:nvSpPr>
        <p:spPr>
          <a:xfrm>
            <a:off x="8328764" y="1734480"/>
            <a:ext cx="477094" cy="477095"/>
          </a:xfrm>
          <a:prstGeom prst="ellipse">
            <a:avLst/>
          </a:prstGeom>
          <a:noFill/>
          <a:ln w="381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5E5E5E"/>
                </a:solidFill>
              </a:rPr>
              <a:t>9</a:t>
            </a:r>
          </a:p>
        </p:txBody>
      </p:sp>
      <p:cxnSp>
        <p:nvCxnSpPr>
          <p:cNvPr id="20" name="Straight Connector 19">
            <a:extLst>
              <a:ext uri="{FF2B5EF4-FFF2-40B4-BE49-F238E27FC236}">
                <a16:creationId xmlns:a16="http://schemas.microsoft.com/office/drawing/2014/main" id="{70292C57-6A65-5944-B512-689DB6F7EF8D}"/>
              </a:ext>
            </a:extLst>
          </p:cNvPr>
          <p:cNvCxnSpPr>
            <a:cxnSpLocks/>
            <a:stCxn id="12" idx="2"/>
            <a:endCxn id="15" idx="7"/>
          </p:cNvCxnSpPr>
          <p:nvPr/>
        </p:nvCxnSpPr>
        <p:spPr>
          <a:xfrm flipH="1">
            <a:off x="3456494" y="1973027"/>
            <a:ext cx="453578" cy="310162"/>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58EB7-57FD-4141-9DE3-E5D6BD59AE1A}"/>
              </a:ext>
            </a:extLst>
          </p:cNvPr>
          <p:cNvCxnSpPr>
            <a:cxnSpLocks/>
            <a:stCxn id="15" idx="5"/>
            <a:endCxn id="13" idx="2"/>
          </p:cNvCxnSpPr>
          <p:nvPr/>
        </p:nvCxnSpPr>
        <p:spPr>
          <a:xfrm>
            <a:off x="3456494" y="2620545"/>
            <a:ext cx="453578" cy="303375"/>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4757985-F7A0-6B4A-A726-991EF9996BFE}"/>
              </a:ext>
            </a:extLst>
          </p:cNvPr>
          <p:cNvCxnSpPr>
            <a:cxnSpLocks/>
            <a:stCxn id="12" idx="4"/>
            <a:endCxn id="13" idx="0"/>
          </p:cNvCxnSpPr>
          <p:nvPr/>
        </p:nvCxnSpPr>
        <p:spPr>
          <a:xfrm>
            <a:off x="4148619" y="2211575"/>
            <a:ext cx="0" cy="473799"/>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EB0AB9F-CB93-F24D-B12D-03007B62C5A4}"/>
              </a:ext>
            </a:extLst>
          </p:cNvPr>
          <p:cNvCxnSpPr>
            <a:cxnSpLocks/>
            <a:stCxn id="11" idx="3"/>
            <a:endCxn id="13" idx="6"/>
          </p:cNvCxnSpPr>
          <p:nvPr/>
        </p:nvCxnSpPr>
        <p:spPr>
          <a:xfrm flipH="1">
            <a:off x="4387166" y="2618799"/>
            <a:ext cx="545425" cy="305121"/>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F8D067C-0854-A746-A5FA-5E7532728382}"/>
              </a:ext>
            </a:extLst>
          </p:cNvPr>
          <p:cNvCxnSpPr>
            <a:cxnSpLocks/>
            <a:stCxn id="12" idx="6"/>
            <a:endCxn id="11" idx="1"/>
          </p:cNvCxnSpPr>
          <p:nvPr/>
        </p:nvCxnSpPr>
        <p:spPr>
          <a:xfrm>
            <a:off x="4387166" y="1973027"/>
            <a:ext cx="545425" cy="308416"/>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D3E5A0-2182-FC43-B4A4-005E528C9AED}"/>
              </a:ext>
            </a:extLst>
          </p:cNvPr>
          <p:cNvCxnSpPr>
            <a:cxnSpLocks/>
            <a:stCxn id="14" idx="2"/>
            <a:endCxn id="11" idx="7"/>
          </p:cNvCxnSpPr>
          <p:nvPr/>
        </p:nvCxnSpPr>
        <p:spPr>
          <a:xfrm flipH="1">
            <a:off x="5269947" y="1973027"/>
            <a:ext cx="626865" cy="308416"/>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3E9A2A-6FD7-EB47-954E-8F5E926A6AC4}"/>
              </a:ext>
            </a:extLst>
          </p:cNvPr>
          <p:cNvCxnSpPr>
            <a:cxnSpLocks/>
            <a:stCxn id="16" idx="2"/>
            <a:endCxn id="11" idx="5"/>
          </p:cNvCxnSpPr>
          <p:nvPr/>
        </p:nvCxnSpPr>
        <p:spPr>
          <a:xfrm flipH="1" flipV="1">
            <a:off x="5269947" y="2618799"/>
            <a:ext cx="622667" cy="308416"/>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3B1308-E045-544B-ADDE-3ED050E443BB}"/>
              </a:ext>
            </a:extLst>
          </p:cNvPr>
          <p:cNvCxnSpPr>
            <a:cxnSpLocks/>
            <a:stCxn id="14" idx="4"/>
            <a:endCxn id="16" idx="0"/>
          </p:cNvCxnSpPr>
          <p:nvPr/>
        </p:nvCxnSpPr>
        <p:spPr>
          <a:xfrm flipH="1">
            <a:off x="6131161" y="2211575"/>
            <a:ext cx="4198" cy="477095"/>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B2424E7-0615-0D4B-AE6B-678A8AE787AE}"/>
              </a:ext>
            </a:extLst>
          </p:cNvPr>
          <p:cNvCxnSpPr>
            <a:cxnSpLocks/>
            <a:stCxn id="17" idx="3"/>
            <a:endCxn id="16" idx="7"/>
          </p:cNvCxnSpPr>
          <p:nvPr/>
        </p:nvCxnSpPr>
        <p:spPr>
          <a:xfrm flipH="1">
            <a:off x="6299839" y="2141705"/>
            <a:ext cx="882818" cy="616832"/>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978342D-9E8D-794C-9393-6F8B7E381725}"/>
              </a:ext>
            </a:extLst>
          </p:cNvPr>
          <p:cNvCxnSpPr>
            <a:cxnSpLocks/>
            <a:stCxn id="14" idx="5"/>
            <a:endCxn id="18" idx="1"/>
          </p:cNvCxnSpPr>
          <p:nvPr/>
        </p:nvCxnSpPr>
        <p:spPr>
          <a:xfrm>
            <a:off x="6304037" y="2141705"/>
            <a:ext cx="878620" cy="616832"/>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E69DDEE-118D-6946-BC5F-4D50F32D2563}"/>
              </a:ext>
            </a:extLst>
          </p:cNvPr>
          <p:cNvCxnSpPr>
            <a:cxnSpLocks/>
            <a:stCxn id="18" idx="0"/>
            <a:endCxn id="17" idx="4"/>
          </p:cNvCxnSpPr>
          <p:nvPr/>
        </p:nvCxnSpPr>
        <p:spPr>
          <a:xfrm flipV="1">
            <a:off x="7351335" y="2211575"/>
            <a:ext cx="0" cy="477095"/>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9773E24-6820-684A-9910-CDA5551ED101}"/>
              </a:ext>
            </a:extLst>
          </p:cNvPr>
          <p:cNvCxnSpPr>
            <a:cxnSpLocks/>
            <a:stCxn id="17" idx="2"/>
            <a:endCxn id="14" idx="6"/>
          </p:cNvCxnSpPr>
          <p:nvPr/>
        </p:nvCxnSpPr>
        <p:spPr>
          <a:xfrm flipH="1">
            <a:off x="6373906" y="1973027"/>
            <a:ext cx="738882" cy="0"/>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2230E7-76A9-2C41-B4AB-C39C5D4CB8F5}"/>
              </a:ext>
            </a:extLst>
          </p:cNvPr>
          <p:cNvCxnSpPr>
            <a:cxnSpLocks/>
            <a:stCxn id="18" idx="2"/>
            <a:endCxn id="16" idx="6"/>
          </p:cNvCxnSpPr>
          <p:nvPr/>
        </p:nvCxnSpPr>
        <p:spPr>
          <a:xfrm flipH="1">
            <a:off x="6369708" y="2927216"/>
            <a:ext cx="743079" cy="0"/>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92B14BA-1725-064A-A2CA-EF83694EAFCE}"/>
              </a:ext>
            </a:extLst>
          </p:cNvPr>
          <p:cNvCxnSpPr>
            <a:cxnSpLocks/>
            <a:stCxn id="17" idx="6"/>
            <a:endCxn id="19" idx="2"/>
          </p:cNvCxnSpPr>
          <p:nvPr/>
        </p:nvCxnSpPr>
        <p:spPr>
          <a:xfrm>
            <a:off x="7589882" y="1973027"/>
            <a:ext cx="738882" cy="0"/>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6D6B819-FDD3-D84B-9D6B-7D868E06BBE7}"/>
              </a:ext>
            </a:extLst>
          </p:cNvPr>
          <p:cNvSpPr txBox="1"/>
          <p:nvPr/>
        </p:nvSpPr>
        <p:spPr>
          <a:xfrm>
            <a:off x="543415" y="882451"/>
            <a:ext cx="11105170" cy="430887"/>
          </a:xfrm>
          <a:prstGeom prst="rect">
            <a:avLst/>
          </a:prstGeom>
          <a:noFill/>
        </p:spPr>
        <p:txBody>
          <a:bodyPr wrap="square" rtlCol="0">
            <a:spAutoFit/>
          </a:bodyPr>
          <a:lstStyle/>
          <a:p>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Example: </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in the graph below, the leading eigenvector is</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grpSp>
        <p:nvGrpSpPr>
          <p:cNvPr id="45" name="Group 44">
            <a:extLst>
              <a:ext uri="{FF2B5EF4-FFF2-40B4-BE49-F238E27FC236}">
                <a16:creationId xmlns:a16="http://schemas.microsoft.com/office/drawing/2014/main" id="{5B2DDD32-1146-A04E-9934-3A01FE7D7472}"/>
              </a:ext>
            </a:extLst>
          </p:cNvPr>
          <p:cNvGrpSpPr/>
          <p:nvPr/>
        </p:nvGrpSpPr>
        <p:grpSpPr>
          <a:xfrm>
            <a:off x="4136643" y="3560554"/>
            <a:ext cx="1759861" cy="3083866"/>
            <a:chOff x="2536708" y="3574473"/>
            <a:chExt cx="1759861" cy="3083866"/>
          </a:xfrm>
        </p:grpSpPr>
        <p:sp>
          <p:nvSpPr>
            <p:cNvPr id="2" name="Rectangle 1">
              <a:extLst>
                <a:ext uri="{FF2B5EF4-FFF2-40B4-BE49-F238E27FC236}">
                  <a16:creationId xmlns:a16="http://schemas.microsoft.com/office/drawing/2014/main" id="{78C37BDE-F0B6-E349-82C0-2AC808366D9E}"/>
                </a:ext>
              </a:extLst>
            </p:cNvPr>
            <p:cNvSpPr/>
            <p:nvPr/>
          </p:nvSpPr>
          <p:spPr>
            <a:xfrm>
              <a:off x="2616418" y="3818364"/>
              <a:ext cx="1680151" cy="2585323"/>
            </a:xfrm>
            <a:prstGeom prst="rect">
              <a:avLst/>
            </a:prstGeom>
          </p:spPr>
          <p:txBody>
            <a:bodyPr wrap="square">
              <a:spAutoFit/>
            </a:bodyPr>
            <a:lstStyle/>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+0.4382574</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+0.3792501</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+0.4382574</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+0.1738957</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-0.2853926</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-0.2853926</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-0.3754298</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-0.3444000</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-0.1390457</a:t>
              </a:r>
            </a:p>
          </p:txBody>
        </p:sp>
        <p:sp>
          <p:nvSpPr>
            <p:cNvPr id="5" name="Rectangle 4">
              <a:extLst>
                <a:ext uri="{FF2B5EF4-FFF2-40B4-BE49-F238E27FC236}">
                  <a16:creationId xmlns:a16="http://schemas.microsoft.com/office/drawing/2014/main" id="{CE972A06-EAF9-5645-9F82-A224C1F61050}"/>
                </a:ext>
              </a:extLst>
            </p:cNvPr>
            <p:cNvSpPr/>
            <p:nvPr/>
          </p:nvSpPr>
          <p:spPr>
            <a:xfrm>
              <a:off x="2536708" y="3695534"/>
              <a:ext cx="1680151" cy="2841744"/>
            </a:xfrm>
            <a:prstGeom prst="rect">
              <a:avLst/>
            </a:prstGeom>
            <a:noFill/>
            <a:ln w="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36" name="Rectangle 35">
              <a:extLst>
                <a:ext uri="{FF2B5EF4-FFF2-40B4-BE49-F238E27FC236}">
                  <a16:creationId xmlns:a16="http://schemas.microsoft.com/office/drawing/2014/main" id="{50DA35A5-60E3-7E4C-B3C7-16E8ABAE360D}"/>
                </a:ext>
              </a:extLst>
            </p:cNvPr>
            <p:cNvSpPr/>
            <p:nvPr/>
          </p:nvSpPr>
          <p:spPr>
            <a:xfrm>
              <a:off x="2752436" y="3574473"/>
              <a:ext cx="1274619" cy="243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37" name="Rectangle 36">
              <a:extLst>
                <a:ext uri="{FF2B5EF4-FFF2-40B4-BE49-F238E27FC236}">
                  <a16:creationId xmlns:a16="http://schemas.microsoft.com/office/drawing/2014/main" id="{B79F7C3E-3EF8-CF40-88AC-66FED00C246E}"/>
                </a:ext>
              </a:extLst>
            </p:cNvPr>
            <p:cNvSpPr/>
            <p:nvPr/>
          </p:nvSpPr>
          <p:spPr>
            <a:xfrm>
              <a:off x="2752436" y="6414448"/>
              <a:ext cx="1274619" cy="243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grpSp>
      <p:grpSp>
        <p:nvGrpSpPr>
          <p:cNvPr id="44" name="Group 43">
            <a:extLst>
              <a:ext uri="{FF2B5EF4-FFF2-40B4-BE49-F238E27FC236}">
                <a16:creationId xmlns:a16="http://schemas.microsoft.com/office/drawing/2014/main" id="{82DFA9E6-B356-1343-94FD-D4F48134F097}"/>
              </a:ext>
            </a:extLst>
          </p:cNvPr>
          <p:cNvGrpSpPr/>
          <p:nvPr/>
        </p:nvGrpSpPr>
        <p:grpSpPr>
          <a:xfrm>
            <a:off x="6935754" y="3572988"/>
            <a:ext cx="831162" cy="3052406"/>
            <a:chOff x="4985800" y="3586907"/>
            <a:chExt cx="831162" cy="3052406"/>
          </a:xfrm>
        </p:grpSpPr>
        <p:sp>
          <p:nvSpPr>
            <p:cNvPr id="35" name="Rectangle 34">
              <a:extLst>
                <a:ext uri="{FF2B5EF4-FFF2-40B4-BE49-F238E27FC236}">
                  <a16:creationId xmlns:a16="http://schemas.microsoft.com/office/drawing/2014/main" id="{E2D7BF0A-BB0D-0D4D-9DF5-996422E3941F}"/>
                </a:ext>
              </a:extLst>
            </p:cNvPr>
            <p:cNvSpPr/>
            <p:nvPr/>
          </p:nvSpPr>
          <p:spPr>
            <a:xfrm>
              <a:off x="5194295" y="3818364"/>
              <a:ext cx="622667" cy="2585323"/>
            </a:xfrm>
            <a:prstGeom prst="rect">
              <a:avLst/>
            </a:prstGeom>
          </p:spPr>
          <p:txBody>
            <a:bodyPr wrap="square">
              <a:spAutoFit/>
            </a:bodyPr>
            <a:lstStyle/>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+1</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+1</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+1</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+1</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-1</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-1</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-1</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-1</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-1</a:t>
              </a:r>
            </a:p>
          </p:txBody>
        </p:sp>
        <p:sp>
          <p:nvSpPr>
            <p:cNvPr id="41" name="Rectangle 40">
              <a:extLst>
                <a:ext uri="{FF2B5EF4-FFF2-40B4-BE49-F238E27FC236}">
                  <a16:creationId xmlns:a16="http://schemas.microsoft.com/office/drawing/2014/main" id="{08324D80-87C4-2C4C-B40C-3D126D6D094E}"/>
                </a:ext>
              </a:extLst>
            </p:cNvPr>
            <p:cNvSpPr/>
            <p:nvPr/>
          </p:nvSpPr>
          <p:spPr>
            <a:xfrm>
              <a:off x="4985800" y="3692238"/>
              <a:ext cx="831162" cy="2841744"/>
            </a:xfrm>
            <a:prstGeom prst="rect">
              <a:avLst/>
            </a:prstGeom>
            <a:noFill/>
            <a:ln w="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42" name="Rectangle 41">
              <a:extLst>
                <a:ext uri="{FF2B5EF4-FFF2-40B4-BE49-F238E27FC236}">
                  <a16:creationId xmlns:a16="http://schemas.microsoft.com/office/drawing/2014/main" id="{C2F107A6-5441-7444-9496-B7BF70B97CCB}"/>
                </a:ext>
              </a:extLst>
            </p:cNvPr>
            <p:cNvSpPr/>
            <p:nvPr/>
          </p:nvSpPr>
          <p:spPr>
            <a:xfrm>
              <a:off x="5101269" y="3586907"/>
              <a:ext cx="622668" cy="243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43" name="Rectangle 42">
              <a:extLst>
                <a:ext uri="{FF2B5EF4-FFF2-40B4-BE49-F238E27FC236}">
                  <a16:creationId xmlns:a16="http://schemas.microsoft.com/office/drawing/2014/main" id="{D1E3648F-6660-C244-A420-E24D9E3495AD}"/>
                </a:ext>
              </a:extLst>
            </p:cNvPr>
            <p:cNvSpPr/>
            <p:nvPr/>
          </p:nvSpPr>
          <p:spPr>
            <a:xfrm>
              <a:off x="5101269" y="6395422"/>
              <a:ext cx="622668" cy="243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grpSp>
      <p:cxnSp>
        <p:nvCxnSpPr>
          <p:cNvPr id="47" name="Straight Arrow Connector 46">
            <a:extLst>
              <a:ext uri="{FF2B5EF4-FFF2-40B4-BE49-F238E27FC236}">
                <a16:creationId xmlns:a16="http://schemas.microsoft.com/office/drawing/2014/main" id="{4A4830B8-1B70-8045-B2BD-AD38D4672F77}"/>
              </a:ext>
            </a:extLst>
          </p:cNvPr>
          <p:cNvCxnSpPr/>
          <p:nvPr/>
        </p:nvCxnSpPr>
        <p:spPr>
          <a:xfrm>
            <a:off x="6088319" y="5059528"/>
            <a:ext cx="612885" cy="0"/>
          </a:xfrm>
          <a:prstGeom prst="straightConnector1">
            <a:avLst/>
          </a:prstGeom>
          <a:ln w="0">
            <a:solidFill>
              <a:srgbClr val="5E5E5E"/>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667E0F9-1FEF-C9AD-D009-F5FC8DDCDB48}"/>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7" name="TextBox 6">
            <a:extLst>
              <a:ext uri="{FF2B5EF4-FFF2-40B4-BE49-F238E27FC236}">
                <a16:creationId xmlns:a16="http://schemas.microsoft.com/office/drawing/2014/main" id="{A640500E-A8E4-729F-7D94-57B1B9570299}"/>
              </a:ext>
            </a:extLst>
          </p:cNvPr>
          <p:cNvSpPr txBox="1"/>
          <p:nvPr/>
        </p:nvSpPr>
        <p:spPr>
          <a:xfrm>
            <a:off x="212834" y="110936"/>
            <a:ext cx="3946914"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133598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824344A2-027B-4B45-9A5A-A8D092D913ED}"/>
              </a:ext>
            </a:extLst>
          </p:cNvPr>
          <p:cNvSpPr/>
          <p:nvPr/>
        </p:nvSpPr>
        <p:spPr>
          <a:xfrm>
            <a:off x="4862722" y="2211575"/>
            <a:ext cx="477094" cy="477095"/>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FFC000"/>
                </a:solidFill>
              </a:rPr>
              <a:t>4</a:t>
            </a:r>
          </a:p>
        </p:txBody>
      </p:sp>
      <p:sp>
        <p:nvSpPr>
          <p:cNvPr id="12" name="Oval 11">
            <a:extLst>
              <a:ext uri="{FF2B5EF4-FFF2-40B4-BE49-F238E27FC236}">
                <a16:creationId xmlns:a16="http://schemas.microsoft.com/office/drawing/2014/main" id="{471FFB12-3C34-5548-8CCA-ADD9F3EC4D34}"/>
              </a:ext>
            </a:extLst>
          </p:cNvPr>
          <p:cNvSpPr/>
          <p:nvPr/>
        </p:nvSpPr>
        <p:spPr>
          <a:xfrm>
            <a:off x="3910073" y="1734480"/>
            <a:ext cx="477094" cy="477095"/>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FFC000"/>
                </a:solidFill>
              </a:rPr>
              <a:t>1</a:t>
            </a:r>
          </a:p>
        </p:txBody>
      </p:sp>
      <p:sp>
        <p:nvSpPr>
          <p:cNvPr id="13" name="Oval 12">
            <a:extLst>
              <a:ext uri="{FF2B5EF4-FFF2-40B4-BE49-F238E27FC236}">
                <a16:creationId xmlns:a16="http://schemas.microsoft.com/office/drawing/2014/main" id="{9EE44C64-86D4-0F4A-AB80-A49D5D5753BD}"/>
              </a:ext>
            </a:extLst>
          </p:cNvPr>
          <p:cNvSpPr/>
          <p:nvPr/>
        </p:nvSpPr>
        <p:spPr>
          <a:xfrm>
            <a:off x="3910073" y="2685372"/>
            <a:ext cx="477094" cy="477095"/>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FFC000"/>
                </a:solidFill>
              </a:rPr>
              <a:t>3</a:t>
            </a:r>
          </a:p>
        </p:txBody>
      </p:sp>
      <p:sp>
        <p:nvSpPr>
          <p:cNvPr id="14" name="Oval 13">
            <a:extLst>
              <a:ext uri="{FF2B5EF4-FFF2-40B4-BE49-F238E27FC236}">
                <a16:creationId xmlns:a16="http://schemas.microsoft.com/office/drawing/2014/main" id="{0E1519B7-83A7-614D-AF7B-F336A2F85D9F}"/>
              </a:ext>
            </a:extLst>
          </p:cNvPr>
          <p:cNvSpPr/>
          <p:nvPr/>
        </p:nvSpPr>
        <p:spPr>
          <a:xfrm>
            <a:off x="5896812" y="1734480"/>
            <a:ext cx="477094" cy="477095"/>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00B0F0"/>
                </a:solidFill>
              </a:rPr>
              <a:t>5</a:t>
            </a:r>
          </a:p>
        </p:txBody>
      </p:sp>
      <p:sp>
        <p:nvSpPr>
          <p:cNvPr id="15" name="Oval 14">
            <a:extLst>
              <a:ext uri="{FF2B5EF4-FFF2-40B4-BE49-F238E27FC236}">
                <a16:creationId xmlns:a16="http://schemas.microsoft.com/office/drawing/2014/main" id="{3576A3FA-D360-5548-BCAD-0B4E7B3DED70}"/>
              </a:ext>
            </a:extLst>
          </p:cNvPr>
          <p:cNvSpPr/>
          <p:nvPr/>
        </p:nvSpPr>
        <p:spPr>
          <a:xfrm>
            <a:off x="3049269" y="2213320"/>
            <a:ext cx="477094" cy="477095"/>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FFC000"/>
                </a:solidFill>
              </a:rPr>
              <a:t>2</a:t>
            </a:r>
            <a:endParaRPr lang="en-FR" sz="2200" dirty="0">
              <a:solidFill>
                <a:srgbClr val="FFC000"/>
              </a:solidFill>
            </a:endParaRPr>
          </a:p>
        </p:txBody>
      </p:sp>
      <p:sp>
        <p:nvSpPr>
          <p:cNvPr id="16" name="Oval 15">
            <a:extLst>
              <a:ext uri="{FF2B5EF4-FFF2-40B4-BE49-F238E27FC236}">
                <a16:creationId xmlns:a16="http://schemas.microsoft.com/office/drawing/2014/main" id="{1449365E-3F45-D14D-AA7A-2A32B57E269F}"/>
              </a:ext>
            </a:extLst>
          </p:cNvPr>
          <p:cNvSpPr/>
          <p:nvPr/>
        </p:nvSpPr>
        <p:spPr>
          <a:xfrm>
            <a:off x="5892614" y="2688668"/>
            <a:ext cx="477094" cy="477095"/>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00B0F0"/>
                </a:solidFill>
              </a:rPr>
              <a:t>6</a:t>
            </a:r>
          </a:p>
        </p:txBody>
      </p:sp>
      <p:sp>
        <p:nvSpPr>
          <p:cNvPr id="17" name="Oval 16">
            <a:extLst>
              <a:ext uri="{FF2B5EF4-FFF2-40B4-BE49-F238E27FC236}">
                <a16:creationId xmlns:a16="http://schemas.microsoft.com/office/drawing/2014/main" id="{288BA23A-31BD-304F-9943-6583D904DC4B}"/>
              </a:ext>
            </a:extLst>
          </p:cNvPr>
          <p:cNvSpPr/>
          <p:nvPr/>
        </p:nvSpPr>
        <p:spPr>
          <a:xfrm>
            <a:off x="7112788" y="1734480"/>
            <a:ext cx="477094" cy="477095"/>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00B0F0"/>
                </a:solidFill>
              </a:rPr>
              <a:t>7</a:t>
            </a:r>
          </a:p>
        </p:txBody>
      </p:sp>
      <p:sp>
        <p:nvSpPr>
          <p:cNvPr id="18" name="Oval 17">
            <a:extLst>
              <a:ext uri="{FF2B5EF4-FFF2-40B4-BE49-F238E27FC236}">
                <a16:creationId xmlns:a16="http://schemas.microsoft.com/office/drawing/2014/main" id="{2295770F-5756-5347-989B-C5075AD3DF38}"/>
              </a:ext>
            </a:extLst>
          </p:cNvPr>
          <p:cNvSpPr/>
          <p:nvPr/>
        </p:nvSpPr>
        <p:spPr>
          <a:xfrm>
            <a:off x="7112788" y="2688668"/>
            <a:ext cx="477094" cy="477095"/>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00B0F0"/>
                </a:solidFill>
              </a:rPr>
              <a:t>8</a:t>
            </a:r>
          </a:p>
        </p:txBody>
      </p:sp>
      <p:sp>
        <p:nvSpPr>
          <p:cNvPr id="19" name="Oval 18">
            <a:extLst>
              <a:ext uri="{FF2B5EF4-FFF2-40B4-BE49-F238E27FC236}">
                <a16:creationId xmlns:a16="http://schemas.microsoft.com/office/drawing/2014/main" id="{E7EED951-9F21-CA4C-9B28-C7CA41B8D28F}"/>
              </a:ext>
            </a:extLst>
          </p:cNvPr>
          <p:cNvSpPr/>
          <p:nvPr/>
        </p:nvSpPr>
        <p:spPr>
          <a:xfrm>
            <a:off x="8328764" y="1734480"/>
            <a:ext cx="477094" cy="477095"/>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200" b="1" dirty="0">
                <a:solidFill>
                  <a:srgbClr val="00B0F0"/>
                </a:solidFill>
              </a:rPr>
              <a:t>9</a:t>
            </a:r>
          </a:p>
        </p:txBody>
      </p:sp>
      <p:cxnSp>
        <p:nvCxnSpPr>
          <p:cNvPr id="20" name="Straight Connector 19">
            <a:extLst>
              <a:ext uri="{FF2B5EF4-FFF2-40B4-BE49-F238E27FC236}">
                <a16:creationId xmlns:a16="http://schemas.microsoft.com/office/drawing/2014/main" id="{70292C57-6A65-5944-B512-689DB6F7EF8D}"/>
              </a:ext>
            </a:extLst>
          </p:cNvPr>
          <p:cNvCxnSpPr>
            <a:cxnSpLocks/>
            <a:stCxn id="12" idx="2"/>
            <a:endCxn id="15" idx="7"/>
          </p:cNvCxnSpPr>
          <p:nvPr/>
        </p:nvCxnSpPr>
        <p:spPr>
          <a:xfrm flipH="1">
            <a:off x="3456494" y="1973027"/>
            <a:ext cx="453578" cy="310162"/>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58EB7-57FD-4141-9DE3-E5D6BD59AE1A}"/>
              </a:ext>
            </a:extLst>
          </p:cNvPr>
          <p:cNvCxnSpPr>
            <a:cxnSpLocks/>
            <a:stCxn id="15" idx="5"/>
            <a:endCxn id="13" idx="2"/>
          </p:cNvCxnSpPr>
          <p:nvPr/>
        </p:nvCxnSpPr>
        <p:spPr>
          <a:xfrm>
            <a:off x="3456494" y="2620545"/>
            <a:ext cx="453578" cy="303375"/>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4757985-F7A0-6B4A-A726-991EF9996BFE}"/>
              </a:ext>
            </a:extLst>
          </p:cNvPr>
          <p:cNvCxnSpPr>
            <a:cxnSpLocks/>
            <a:stCxn id="12" idx="4"/>
            <a:endCxn id="13" idx="0"/>
          </p:cNvCxnSpPr>
          <p:nvPr/>
        </p:nvCxnSpPr>
        <p:spPr>
          <a:xfrm>
            <a:off x="4148619" y="2211575"/>
            <a:ext cx="0" cy="473799"/>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EB0AB9F-CB93-F24D-B12D-03007B62C5A4}"/>
              </a:ext>
            </a:extLst>
          </p:cNvPr>
          <p:cNvCxnSpPr>
            <a:cxnSpLocks/>
            <a:stCxn id="11" idx="3"/>
            <a:endCxn id="13" idx="6"/>
          </p:cNvCxnSpPr>
          <p:nvPr/>
        </p:nvCxnSpPr>
        <p:spPr>
          <a:xfrm flipH="1">
            <a:off x="4387166" y="2618799"/>
            <a:ext cx="545425" cy="305121"/>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F8D067C-0854-A746-A5FA-5E7532728382}"/>
              </a:ext>
            </a:extLst>
          </p:cNvPr>
          <p:cNvCxnSpPr>
            <a:cxnSpLocks/>
            <a:stCxn id="12" idx="6"/>
            <a:endCxn id="11" idx="1"/>
          </p:cNvCxnSpPr>
          <p:nvPr/>
        </p:nvCxnSpPr>
        <p:spPr>
          <a:xfrm>
            <a:off x="4387166" y="1973027"/>
            <a:ext cx="545425" cy="308416"/>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D3E5A0-2182-FC43-B4A4-005E528C9AED}"/>
              </a:ext>
            </a:extLst>
          </p:cNvPr>
          <p:cNvCxnSpPr>
            <a:cxnSpLocks/>
            <a:stCxn id="14" idx="2"/>
            <a:endCxn id="11" idx="7"/>
          </p:cNvCxnSpPr>
          <p:nvPr/>
        </p:nvCxnSpPr>
        <p:spPr>
          <a:xfrm flipH="1">
            <a:off x="5269947" y="1973027"/>
            <a:ext cx="626865" cy="308416"/>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3E9A2A-6FD7-EB47-954E-8F5E926A6AC4}"/>
              </a:ext>
            </a:extLst>
          </p:cNvPr>
          <p:cNvCxnSpPr>
            <a:cxnSpLocks/>
            <a:stCxn id="16" idx="2"/>
            <a:endCxn id="11" idx="5"/>
          </p:cNvCxnSpPr>
          <p:nvPr/>
        </p:nvCxnSpPr>
        <p:spPr>
          <a:xfrm flipH="1" flipV="1">
            <a:off x="5269947" y="2618799"/>
            <a:ext cx="622667" cy="308416"/>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3B1308-E045-544B-ADDE-3ED050E443BB}"/>
              </a:ext>
            </a:extLst>
          </p:cNvPr>
          <p:cNvCxnSpPr>
            <a:cxnSpLocks/>
            <a:stCxn id="14" idx="4"/>
            <a:endCxn id="16" idx="0"/>
          </p:cNvCxnSpPr>
          <p:nvPr/>
        </p:nvCxnSpPr>
        <p:spPr>
          <a:xfrm flipH="1">
            <a:off x="6131161" y="2211575"/>
            <a:ext cx="4198" cy="477095"/>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B2424E7-0615-0D4B-AE6B-678A8AE787AE}"/>
              </a:ext>
            </a:extLst>
          </p:cNvPr>
          <p:cNvCxnSpPr>
            <a:cxnSpLocks/>
            <a:stCxn id="17" idx="3"/>
            <a:endCxn id="16" idx="7"/>
          </p:cNvCxnSpPr>
          <p:nvPr/>
        </p:nvCxnSpPr>
        <p:spPr>
          <a:xfrm flipH="1">
            <a:off x="6299839" y="2141705"/>
            <a:ext cx="882818" cy="616832"/>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978342D-9E8D-794C-9393-6F8B7E381725}"/>
              </a:ext>
            </a:extLst>
          </p:cNvPr>
          <p:cNvCxnSpPr>
            <a:cxnSpLocks/>
            <a:stCxn id="14" idx="5"/>
            <a:endCxn id="18" idx="1"/>
          </p:cNvCxnSpPr>
          <p:nvPr/>
        </p:nvCxnSpPr>
        <p:spPr>
          <a:xfrm>
            <a:off x="6304037" y="2141705"/>
            <a:ext cx="878620" cy="616832"/>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E69DDEE-118D-6946-BC5F-4D50F32D2563}"/>
              </a:ext>
            </a:extLst>
          </p:cNvPr>
          <p:cNvCxnSpPr>
            <a:cxnSpLocks/>
            <a:stCxn id="18" idx="0"/>
            <a:endCxn id="17" idx="4"/>
          </p:cNvCxnSpPr>
          <p:nvPr/>
        </p:nvCxnSpPr>
        <p:spPr>
          <a:xfrm flipV="1">
            <a:off x="7351335" y="2211575"/>
            <a:ext cx="0" cy="477095"/>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9773E24-6820-684A-9910-CDA5551ED101}"/>
              </a:ext>
            </a:extLst>
          </p:cNvPr>
          <p:cNvCxnSpPr>
            <a:cxnSpLocks/>
            <a:stCxn id="17" idx="2"/>
            <a:endCxn id="14" idx="6"/>
          </p:cNvCxnSpPr>
          <p:nvPr/>
        </p:nvCxnSpPr>
        <p:spPr>
          <a:xfrm flipH="1">
            <a:off x="6373906" y="1973027"/>
            <a:ext cx="738882" cy="0"/>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2230E7-76A9-2C41-B4AB-C39C5D4CB8F5}"/>
              </a:ext>
            </a:extLst>
          </p:cNvPr>
          <p:cNvCxnSpPr>
            <a:cxnSpLocks/>
            <a:stCxn id="18" idx="2"/>
            <a:endCxn id="16" idx="6"/>
          </p:cNvCxnSpPr>
          <p:nvPr/>
        </p:nvCxnSpPr>
        <p:spPr>
          <a:xfrm flipH="1">
            <a:off x="6369708" y="2927216"/>
            <a:ext cx="743079" cy="0"/>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92B14BA-1725-064A-A2CA-EF83694EAFCE}"/>
              </a:ext>
            </a:extLst>
          </p:cNvPr>
          <p:cNvCxnSpPr>
            <a:cxnSpLocks/>
            <a:stCxn id="17" idx="6"/>
            <a:endCxn id="19" idx="2"/>
          </p:cNvCxnSpPr>
          <p:nvPr/>
        </p:nvCxnSpPr>
        <p:spPr>
          <a:xfrm>
            <a:off x="7589882" y="1973027"/>
            <a:ext cx="738882" cy="0"/>
          </a:xfrm>
          <a:prstGeom prst="line">
            <a:avLst/>
          </a:prstGeom>
          <a:ln w="38100">
            <a:solidFill>
              <a:srgbClr val="5E5E5E"/>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6D6B819-FDD3-D84B-9D6B-7D868E06BBE7}"/>
              </a:ext>
            </a:extLst>
          </p:cNvPr>
          <p:cNvSpPr txBox="1"/>
          <p:nvPr/>
        </p:nvSpPr>
        <p:spPr>
          <a:xfrm>
            <a:off x="543415" y="882451"/>
            <a:ext cx="11105170" cy="430887"/>
          </a:xfrm>
          <a:prstGeom prst="rect">
            <a:avLst/>
          </a:prstGeom>
          <a:noFill/>
        </p:spPr>
        <p:txBody>
          <a:bodyPr wrap="square" rtlCol="0">
            <a:spAutoFit/>
          </a:bodyPr>
          <a:lstStyle/>
          <a:p>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Example: </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in the graph below, the leading eigenvector is</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grpSp>
        <p:nvGrpSpPr>
          <p:cNvPr id="45" name="Group 44">
            <a:extLst>
              <a:ext uri="{FF2B5EF4-FFF2-40B4-BE49-F238E27FC236}">
                <a16:creationId xmlns:a16="http://schemas.microsoft.com/office/drawing/2014/main" id="{5B2DDD32-1146-A04E-9934-3A01FE7D7472}"/>
              </a:ext>
            </a:extLst>
          </p:cNvPr>
          <p:cNvGrpSpPr/>
          <p:nvPr/>
        </p:nvGrpSpPr>
        <p:grpSpPr>
          <a:xfrm>
            <a:off x="4136643" y="3560554"/>
            <a:ext cx="1759861" cy="3083866"/>
            <a:chOff x="2536708" y="3574473"/>
            <a:chExt cx="1759861" cy="3083866"/>
          </a:xfrm>
        </p:grpSpPr>
        <p:sp>
          <p:nvSpPr>
            <p:cNvPr id="2" name="Rectangle 1">
              <a:extLst>
                <a:ext uri="{FF2B5EF4-FFF2-40B4-BE49-F238E27FC236}">
                  <a16:creationId xmlns:a16="http://schemas.microsoft.com/office/drawing/2014/main" id="{78C37BDE-F0B6-E349-82C0-2AC808366D9E}"/>
                </a:ext>
              </a:extLst>
            </p:cNvPr>
            <p:cNvSpPr/>
            <p:nvPr/>
          </p:nvSpPr>
          <p:spPr>
            <a:xfrm>
              <a:off x="2616418" y="3818364"/>
              <a:ext cx="1680151" cy="2585323"/>
            </a:xfrm>
            <a:prstGeom prst="rect">
              <a:avLst/>
            </a:prstGeom>
          </p:spPr>
          <p:txBody>
            <a:bodyPr wrap="square">
              <a:spAutoFit/>
            </a:bodyPr>
            <a:lstStyle/>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+0.4382574</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+0.3792501</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+0.4382574</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+0.1738957</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-0.2853926</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-0.2853926</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-0.3754298</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-0.3444000</a:t>
              </a:r>
            </a:p>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-0.1390457</a:t>
              </a:r>
            </a:p>
          </p:txBody>
        </p:sp>
        <p:sp>
          <p:nvSpPr>
            <p:cNvPr id="5" name="Rectangle 4">
              <a:extLst>
                <a:ext uri="{FF2B5EF4-FFF2-40B4-BE49-F238E27FC236}">
                  <a16:creationId xmlns:a16="http://schemas.microsoft.com/office/drawing/2014/main" id="{CE972A06-EAF9-5645-9F82-A224C1F61050}"/>
                </a:ext>
              </a:extLst>
            </p:cNvPr>
            <p:cNvSpPr/>
            <p:nvPr/>
          </p:nvSpPr>
          <p:spPr>
            <a:xfrm>
              <a:off x="2536708" y="3695534"/>
              <a:ext cx="1680151" cy="2841744"/>
            </a:xfrm>
            <a:prstGeom prst="rect">
              <a:avLst/>
            </a:prstGeom>
            <a:noFill/>
            <a:ln w="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36" name="Rectangle 35">
              <a:extLst>
                <a:ext uri="{FF2B5EF4-FFF2-40B4-BE49-F238E27FC236}">
                  <a16:creationId xmlns:a16="http://schemas.microsoft.com/office/drawing/2014/main" id="{50DA35A5-60E3-7E4C-B3C7-16E8ABAE360D}"/>
                </a:ext>
              </a:extLst>
            </p:cNvPr>
            <p:cNvSpPr/>
            <p:nvPr/>
          </p:nvSpPr>
          <p:spPr>
            <a:xfrm>
              <a:off x="2752436" y="3574473"/>
              <a:ext cx="1274619" cy="243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37" name="Rectangle 36">
              <a:extLst>
                <a:ext uri="{FF2B5EF4-FFF2-40B4-BE49-F238E27FC236}">
                  <a16:creationId xmlns:a16="http://schemas.microsoft.com/office/drawing/2014/main" id="{B79F7C3E-3EF8-CF40-88AC-66FED00C246E}"/>
                </a:ext>
              </a:extLst>
            </p:cNvPr>
            <p:cNvSpPr/>
            <p:nvPr/>
          </p:nvSpPr>
          <p:spPr>
            <a:xfrm>
              <a:off x="2752436" y="6414448"/>
              <a:ext cx="1274619" cy="243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grpSp>
      <p:grpSp>
        <p:nvGrpSpPr>
          <p:cNvPr id="44" name="Group 43">
            <a:extLst>
              <a:ext uri="{FF2B5EF4-FFF2-40B4-BE49-F238E27FC236}">
                <a16:creationId xmlns:a16="http://schemas.microsoft.com/office/drawing/2014/main" id="{82DFA9E6-B356-1343-94FD-D4F48134F097}"/>
              </a:ext>
            </a:extLst>
          </p:cNvPr>
          <p:cNvGrpSpPr/>
          <p:nvPr/>
        </p:nvGrpSpPr>
        <p:grpSpPr>
          <a:xfrm>
            <a:off x="6935754" y="3572988"/>
            <a:ext cx="831162" cy="3052406"/>
            <a:chOff x="4985800" y="3586907"/>
            <a:chExt cx="831162" cy="3052406"/>
          </a:xfrm>
        </p:grpSpPr>
        <p:sp>
          <p:nvSpPr>
            <p:cNvPr id="35" name="Rectangle 34">
              <a:extLst>
                <a:ext uri="{FF2B5EF4-FFF2-40B4-BE49-F238E27FC236}">
                  <a16:creationId xmlns:a16="http://schemas.microsoft.com/office/drawing/2014/main" id="{E2D7BF0A-BB0D-0D4D-9DF5-996422E3941F}"/>
                </a:ext>
              </a:extLst>
            </p:cNvPr>
            <p:cNvSpPr/>
            <p:nvPr/>
          </p:nvSpPr>
          <p:spPr>
            <a:xfrm>
              <a:off x="5194295" y="3818364"/>
              <a:ext cx="622667" cy="2585323"/>
            </a:xfrm>
            <a:prstGeom prst="rect">
              <a:avLst/>
            </a:prstGeom>
          </p:spPr>
          <p:txBody>
            <a:bodyPr wrap="square">
              <a:spAutoFit/>
            </a:bodyPr>
            <a:lstStyle/>
            <a:p>
              <a:r>
                <a:rPr lang="en-FR" dirty="0">
                  <a:solidFill>
                    <a:srgbClr val="FFC000"/>
                  </a:solidFill>
                  <a:latin typeface="Lato" panose="020F0502020204030203" pitchFamily="34" charset="0"/>
                  <a:ea typeface="Lato" panose="020F0502020204030203" pitchFamily="34" charset="0"/>
                  <a:cs typeface="Lato" panose="020F0502020204030203" pitchFamily="34" charset="0"/>
                </a:rPr>
                <a:t>+1</a:t>
              </a:r>
            </a:p>
            <a:p>
              <a:r>
                <a:rPr lang="en-FR" dirty="0">
                  <a:solidFill>
                    <a:srgbClr val="FFC000"/>
                  </a:solidFill>
                  <a:latin typeface="Lato" panose="020F0502020204030203" pitchFamily="34" charset="0"/>
                  <a:ea typeface="Lato" panose="020F0502020204030203" pitchFamily="34" charset="0"/>
                  <a:cs typeface="Lato" panose="020F0502020204030203" pitchFamily="34" charset="0"/>
                </a:rPr>
                <a:t>+1</a:t>
              </a:r>
            </a:p>
            <a:p>
              <a:r>
                <a:rPr lang="en-FR" dirty="0">
                  <a:solidFill>
                    <a:srgbClr val="FFC000"/>
                  </a:solidFill>
                  <a:latin typeface="Lato" panose="020F0502020204030203" pitchFamily="34" charset="0"/>
                  <a:ea typeface="Lato" panose="020F0502020204030203" pitchFamily="34" charset="0"/>
                  <a:cs typeface="Lato" panose="020F0502020204030203" pitchFamily="34" charset="0"/>
                </a:rPr>
                <a:t>+1</a:t>
              </a:r>
            </a:p>
            <a:p>
              <a:r>
                <a:rPr lang="en-FR" dirty="0">
                  <a:solidFill>
                    <a:srgbClr val="FFC000"/>
                  </a:solidFill>
                  <a:latin typeface="Lato" panose="020F0502020204030203" pitchFamily="34" charset="0"/>
                  <a:ea typeface="Lato" panose="020F0502020204030203" pitchFamily="34" charset="0"/>
                  <a:cs typeface="Lato" panose="020F0502020204030203" pitchFamily="34" charset="0"/>
                </a:rPr>
                <a:t>+1</a:t>
              </a:r>
            </a:p>
            <a:p>
              <a:r>
                <a:rPr lang="en-FR" dirty="0">
                  <a:solidFill>
                    <a:srgbClr val="00B0F0"/>
                  </a:solidFill>
                  <a:latin typeface="Lato" panose="020F0502020204030203" pitchFamily="34" charset="0"/>
                  <a:ea typeface="Lato" panose="020F0502020204030203" pitchFamily="34" charset="0"/>
                  <a:cs typeface="Lato" panose="020F0502020204030203" pitchFamily="34" charset="0"/>
                </a:rPr>
                <a:t>-1</a:t>
              </a:r>
            </a:p>
            <a:p>
              <a:r>
                <a:rPr lang="en-FR" dirty="0">
                  <a:solidFill>
                    <a:srgbClr val="00B0F0"/>
                  </a:solidFill>
                  <a:latin typeface="Lato" panose="020F0502020204030203" pitchFamily="34" charset="0"/>
                  <a:ea typeface="Lato" panose="020F0502020204030203" pitchFamily="34" charset="0"/>
                  <a:cs typeface="Lato" panose="020F0502020204030203" pitchFamily="34" charset="0"/>
                </a:rPr>
                <a:t>-1</a:t>
              </a:r>
            </a:p>
            <a:p>
              <a:r>
                <a:rPr lang="en-FR" dirty="0">
                  <a:solidFill>
                    <a:srgbClr val="00B0F0"/>
                  </a:solidFill>
                  <a:latin typeface="Lato" panose="020F0502020204030203" pitchFamily="34" charset="0"/>
                  <a:ea typeface="Lato" panose="020F0502020204030203" pitchFamily="34" charset="0"/>
                  <a:cs typeface="Lato" panose="020F0502020204030203" pitchFamily="34" charset="0"/>
                </a:rPr>
                <a:t>-1</a:t>
              </a:r>
            </a:p>
            <a:p>
              <a:r>
                <a:rPr lang="en-FR" dirty="0">
                  <a:solidFill>
                    <a:srgbClr val="00B0F0"/>
                  </a:solidFill>
                  <a:latin typeface="Lato" panose="020F0502020204030203" pitchFamily="34" charset="0"/>
                  <a:ea typeface="Lato" panose="020F0502020204030203" pitchFamily="34" charset="0"/>
                  <a:cs typeface="Lato" panose="020F0502020204030203" pitchFamily="34" charset="0"/>
                </a:rPr>
                <a:t>-1</a:t>
              </a:r>
            </a:p>
            <a:p>
              <a:r>
                <a:rPr lang="en-FR" dirty="0">
                  <a:solidFill>
                    <a:srgbClr val="00B0F0"/>
                  </a:solidFill>
                  <a:latin typeface="Lato" panose="020F0502020204030203" pitchFamily="34" charset="0"/>
                  <a:ea typeface="Lato" panose="020F0502020204030203" pitchFamily="34" charset="0"/>
                  <a:cs typeface="Lato" panose="020F0502020204030203" pitchFamily="34" charset="0"/>
                </a:rPr>
                <a:t>-1</a:t>
              </a:r>
            </a:p>
          </p:txBody>
        </p:sp>
        <p:sp>
          <p:nvSpPr>
            <p:cNvPr id="41" name="Rectangle 40">
              <a:extLst>
                <a:ext uri="{FF2B5EF4-FFF2-40B4-BE49-F238E27FC236}">
                  <a16:creationId xmlns:a16="http://schemas.microsoft.com/office/drawing/2014/main" id="{08324D80-87C4-2C4C-B40C-3D126D6D094E}"/>
                </a:ext>
              </a:extLst>
            </p:cNvPr>
            <p:cNvSpPr/>
            <p:nvPr/>
          </p:nvSpPr>
          <p:spPr>
            <a:xfrm>
              <a:off x="4985800" y="3692238"/>
              <a:ext cx="831162" cy="2841744"/>
            </a:xfrm>
            <a:prstGeom prst="rect">
              <a:avLst/>
            </a:prstGeom>
            <a:noFill/>
            <a:ln w="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42" name="Rectangle 41">
              <a:extLst>
                <a:ext uri="{FF2B5EF4-FFF2-40B4-BE49-F238E27FC236}">
                  <a16:creationId xmlns:a16="http://schemas.microsoft.com/office/drawing/2014/main" id="{C2F107A6-5441-7444-9496-B7BF70B97CCB}"/>
                </a:ext>
              </a:extLst>
            </p:cNvPr>
            <p:cNvSpPr/>
            <p:nvPr/>
          </p:nvSpPr>
          <p:spPr>
            <a:xfrm>
              <a:off x="5101269" y="3586907"/>
              <a:ext cx="622668" cy="243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43" name="Rectangle 42">
              <a:extLst>
                <a:ext uri="{FF2B5EF4-FFF2-40B4-BE49-F238E27FC236}">
                  <a16:creationId xmlns:a16="http://schemas.microsoft.com/office/drawing/2014/main" id="{D1E3648F-6660-C244-A420-E24D9E3495AD}"/>
                </a:ext>
              </a:extLst>
            </p:cNvPr>
            <p:cNvSpPr/>
            <p:nvPr/>
          </p:nvSpPr>
          <p:spPr>
            <a:xfrm>
              <a:off x="5101269" y="6395422"/>
              <a:ext cx="622668" cy="243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grpSp>
      <p:cxnSp>
        <p:nvCxnSpPr>
          <p:cNvPr id="47" name="Straight Arrow Connector 46">
            <a:extLst>
              <a:ext uri="{FF2B5EF4-FFF2-40B4-BE49-F238E27FC236}">
                <a16:creationId xmlns:a16="http://schemas.microsoft.com/office/drawing/2014/main" id="{4A4830B8-1B70-8045-B2BD-AD38D4672F77}"/>
              </a:ext>
            </a:extLst>
          </p:cNvPr>
          <p:cNvCxnSpPr/>
          <p:nvPr/>
        </p:nvCxnSpPr>
        <p:spPr>
          <a:xfrm>
            <a:off x="6088319" y="5059528"/>
            <a:ext cx="612885" cy="0"/>
          </a:xfrm>
          <a:prstGeom prst="straightConnector1">
            <a:avLst/>
          </a:prstGeom>
          <a:ln w="0">
            <a:solidFill>
              <a:srgbClr val="5E5E5E"/>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AE4B2B8-D0A4-5B43-9816-813F631A7022}"/>
              </a:ext>
            </a:extLst>
          </p:cNvPr>
          <p:cNvCxnSpPr/>
          <p:nvPr/>
        </p:nvCxnSpPr>
        <p:spPr>
          <a:xfrm>
            <a:off x="3620956" y="4831029"/>
            <a:ext cx="383709" cy="0"/>
          </a:xfrm>
          <a:prstGeom prst="straightConnector1">
            <a:avLst/>
          </a:prstGeom>
          <a:ln w="25400">
            <a:solidFill>
              <a:srgbClr val="FA2743"/>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1D1FD61-B84D-6A4C-B9D3-46D11578D979}"/>
              </a:ext>
            </a:extLst>
          </p:cNvPr>
          <p:cNvSpPr txBox="1"/>
          <p:nvPr/>
        </p:nvSpPr>
        <p:spPr>
          <a:xfrm>
            <a:off x="1651883" y="4646363"/>
            <a:ext cx="1889363" cy="369332"/>
          </a:xfrm>
          <a:prstGeom prst="rect">
            <a:avLst/>
          </a:prstGeom>
          <a:noFill/>
        </p:spPr>
        <p:txBody>
          <a:bodyPr wrap="none" rtlCol="0">
            <a:spAutoFit/>
          </a:bodyPr>
          <a:lstStyle/>
          <a:p>
            <a:r>
              <a:rPr lang="en-FR" dirty="0">
                <a:solidFill>
                  <a:srgbClr val="FA2743"/>
                </a:solidFill>
              </a:rPr>
              <a:t>Ambivalent vertex</a:t>
            </a:r>
          </a:p>
        </p:txBody>
      </p:sp>
      <p:sp>
        <p:nvSpPr>
          <p:cNvPr id="3" name="Rectangle 2">
            <a:extLst>
              <a:ext uri="{FF2B5EF4-FFF2-40B4-BE49-F238E27FC236}">
                <a16:creationId xmlns:a16="http://schemas.microsoft.com/office/drawing/2014/main" id="{DED63594-0FAA-04D0-CC6F-3537E00ADBDD}"/>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9" name="TextBox 8">
            <a:extLst>
              <a:ext uri="{FF2B5EF4-FFF2-40B4-BE49-F238E27FC236}">
                <a16:creationId xmlns:a16="http://schemas.microsoft.com/office/drawing/2014/main" id="{A4CF7FA2-36E1-8963-3202-44DD3013DA00}"/>
              </a:ext>
            </a:extLst>
          </p:cNvPr>
          <p:cNvSpPr txBox="1"/>
          <p:nvPr/>
        </p:nvSpPr>
        <p:spPr>
          <a:xfrm>
            <a:off x="212834" y="110936"/>
            <a:ext cx="3946914"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119396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66D6B819-FDD3-D84B-9D6B-7D868E06BBE7}"/>
              </a:ext>
            </a:extLst>
          </p:cNvPr>
          <p:cNvSpPr txBox="1"/>
          <p:nvPr/>
        </p:nvSpPr>
        <p:spPr>
          <a:xfrm>
            <a:off x="543415" y="838207"/>
            <a:ext cx="11105170" cy="430887"/>
          </a:xfrm>
          <a:prstGeom prst="rect">
            <a:avLst/>
          </a:prstGeom>
          <a:noFill/>
        </p:spPr>
        <p:txBody>
          <a:bodyPr wrap="squar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It is interesting to note that the modularity matrix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B</a:t>
            </a:r>
            <a:r>
              <a:rPr lang="en-FR" sz="2200" b="1" dirty="0">
                <a:solidFill>
                  <a:srgbClr val="00B0F0"/>
                </a:solidFill>
                <a:latin typeface="Lato" panose="020F0502020204030203" pitchFamily="34" charset="0"/>
                <a:ea typeface="Lato" panose="020F0502020204030203" pitchFamily="34" charset="0"/>
                <a:cs typeface="Lato" panose="020F0502020204030203" pitchFamily="34" charset="0"/>
              </a:rPr>
              <a:t> </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defined as follows</a:t>
            </a:r>
          </a:p>
        </p:txBody>
      </p:sp>
      <p:pic>
        <p:nvPicPr>
          <p:cNvPr id="39" name="Picture 38">
            <a:extLst>
              <a:ext uri="{FF2B5EF4-FFF2-40B4-BE49-F238E27FC236}">
                <a16:creationId xmlns:a16="http://schemas.microsoft.com/office/drawing/2014/main" id="{1A808EAB-BDAC-924D-BC8D-C82CABBE912D}"/>
              </a:ext>
            </a:extLst>
          </p:cNvPr>
          <p:cNvPicPr>
            <a:picLocks noChangeAspect="1"/>
          </p:cNvPicPr>
          <p:nvPr/>
        </p:nvPicPr>
        <p:blipFill>
          <a:blip r:embed="rId2"/>
          <a:stretch>
            <a:fillRect/>
          </a:stretch>
        </p:blipFill>
        <p:spPr>
          <a:xfrm>
            <a:off x="4419600" y="1466999"/>
            <a:ext cx="3017520" cy="857250"/>
          </a:xfrm>
          <a:prstGeom prst="rect">
            <a:avLst/>
          </a:prstGeom>
        </p:spPr>
      </p:pic>
      <p:sp>
        <p:nvSpPr>
          <p:cNvPr id="40" name="TextBox 39">
            <a:extLst>
              <a:ext uri="{FF2B5EF4-FFF2-40B4-BE49-F238E27FC236}">
                <a16:creationId xmlns:a16="http://schemas.microsoft.com/office/drawing/2014/main" id="{5832BDB9-CFD6-FC4C-94A9-17636270042F}"/>
              </a:ext>
            </a:extLst>
          </p:cNvPr>
          <p:cNvSpPr txBox="1"/>
          <p:nvPr/>
        </p:nvSpPr>
        <p:spPr>
          <a:xfrm>
            <a:off x="543415" y="2499420"/>
            <a:ext cx="11105170" cy="430887"/>
          </a:xfrm>
          <a:prstGeom prst="rect">
            <a:avLst/>
          </a:prstGeom>
          <a:noFill/>
        </p:spPr>
        <p:txBody>
          <a:bodyPr wrap="square" rtlCol="0">
            <a:spAutoFit/>
          </a:bodyPr>
          <a:lstStyle/>
          <a:p>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h</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as two important properties:</a:t>
            </a:r>
            <a:endParaRPr lang="en-FR" sz="2200" b="1" dirty="0">
              <a:solidFill>
                <a:srgbClr val="00B0F0"/>
              </a:solidFill>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id="{D853176B-363E-394A-A207-BC5108EA0333}"/>
              </a:ext>
            </a:extLst>
          </p:cNvPr>
          <p:cNvPicPr>
            <a:picLocks noChangeAspect="1"/>
          </p:cNvPicPr>
          <p:nvPr/>
        </p:nvPicPr>
        <p:blipFill>
          <a:blip r:embed="rId3"/>
          <a:stretch>
            <a:fillRect/>
          </a:stretch>
        </p:blipFill>
        <p:spPr>
          <a:xfrm>
            <a:off x="1809238" y="3237272"/>
            <a:ext cx="8698230" cy="1062990"/>
          </a:xfrm>
          <a:prstGeom prst="rect">
            <a:avLst/>
          </a:prstGeom>
        </p:spPr>
      </p:pic>
      <p:pic>
        <p:nvPicPr>
          <p:cNvPr id="7" name="Picture 6">
            <a:extLst>
              <a:ext uri="{FF2B5EF4-FFF2-40B4-BE49-F238E27FC236}">
                <a16:creationId xmlns:a16="http://schemas.microsoft.com/office/drawing/2014/main" id="{95B6A32C-7785-DA46-8325-C4A4B6AF8404}"/>
              </a:ext>
            </a:extLst>
          </p:cNvPr>
          <p:cNvPicPr>
            <a:picLocks noChangeAspect="1"/>
          </p:cNvPicPr>
          <p:nvPr/>
        </p:nvPicPr>
        <p:blipFill>
          <a:blip r:embed="rId4"/>
          <a:stretch>
            <a:fillRect/>
          </a:stretch>
        </p:blipFill>
        <p:spPr>
          <a:xfrm>
            <a:off x="1809238" y="4599627"/>
            <a:ext cx="8698230" cy="1120140"/>
          </a:xfrm>
          <a:prstGeom prst="rect">
            <a:avLst/>
          </a:prstGeom>
        </p:spPr>
      </p:pic>
      <p:sp>
        <p:nvSpPr>
          <p:cNvPr id="46" name="TextBox 45">
            <a:extLst>
              <a:ext uri="{FF2B5EF4-FFF2-40B4-BE49-F238E27FC236}">
                <a16:creationId xmlns:a16="http://schemas.microsoft.com/office/drawing/2014/main" id="{9C5BDD3E-3AD7-714B-AFA0-97D91630994E}"/>
              </a:ext>
            </a:extLst>
          </p:cNvPr>
          <p:cNvSpPr txBox="1"/>
          <p:nvPr/>
        </p:nvSpPr>
        <p:spPr>
          <a:xfrm>
            <a:off x="543415" y="6019132"/>
            <a:ext cx="11105170" cy="430887"/>
          </a:xfrm>
          <a:prstGeom prst="rect">
            <a:avLst/>
          </a:prstGeom>
          <a:noFill/>
        </p:spPr>
        <p:txBody>
          <a:bodyPr wrap="squar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Which means that such matrix </a:t>
            </a:r>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alway</a:t>
            </a:r>
            <a:r>
              <a:rPr lang="en-GB" sz="2200" b="1" dirty="0">
                <a:solidFill>
                  <a:srgbClr val="FA2743"/>
                </a:solidFill>
                <a:latin typeface="Lato" panose="020F0502020204030203" pitchFamily="34" charset="0"/>
                <a:ea typeface="Lato" panose="020F0502020204030203" pitchFamily="34" charset="0"/>
                <a:cs typeface="Lato" panose="020F0502020204030203" pitchFamily="34" charset="0"/>
              </a:rPr>
              <a:t>s</a:t>
            </a:r>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 </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have a zero eigenvalue associated to vector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s = 1</a:t>
            </a:r>
            <a:r>
              <a:rPr lang="en-FR" sz="2200" b="1" baseline="-25000" dirty="0">
                <a:solidFill>
                  <a:srgbClr val="5E5E5E"/>
                </a:solidFill>
                <a:latin typeface="Lato" panose="020F0502020204030203" pitchFamily="34" charset="0"/>
                <a:ea typeface="Lato" panose="020F0502020204030203" pitchFamily="34" charset="0"/>
                <a:cs typeface="Lato" panose="020F0502020204030203" pitchFamily="34" charset="0"/>
              </a:rPr>
              <a:t>N</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a:t>
            </a:r>
          </a:p>
        </p:txBody>
      </p:sp>
      <p:sp>
        <p:nvSpPr>
          <p:cNvPr id="2" name="Rectangle 1">
            <a:extLst>
              <a:ext uri="{FF2B5EF4-FFF2-40B4-BE49-F238E27FC236}">
                <a16:creationId xmlns:a16="http://schemas.microsoft.com/office/drawing/2014/main" id="{3C0BC8AC-474D-34E5-550E-777F2ECE887A}"/>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5" name="TextBox 4">
            <a:extLst>
              <a:ext uri="{FF2B5EF4-FFF2-40B4-BE49-F238E27FC236}">
                <a16:creationId xmlns:a16="http://schemas.microsoft.com/office/drawing/2014/main" id="{6804E8E2-15F7-5EA0-E867-1921F6F14880}"/>
              </a:ext>
            </a:extLst>
          </p:cNvPr>
          <p:cNvSpPr txBox="1"/>
          <p:nvPr/>
        </p:nvSpPr>
        <p:spPr>
          <a:xfrm>
            <a:off x="212834" y="110936"/>
            <a:ext cx="3946914"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62770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66D6B819-FDD3-D84B-9D6B-7D868E06BBE7}"/>
              </a:ext>
            </a:extLst>
          </p:cNvPr>
          <p:cNvSpPr txBox="1"/>
          <p:nvPr/>
        </p:nvSpPr>
        <p:spPr>
          <a:xfrm>
            <a:off x="543415" y="838207"/>
            <a:ext cx="11105170" cy="430887"/>
          </a:xfrm>
          <a:prstGeom prst="rect">
            <a:avLst/>
          </a:prstGeom>
          <a:noFill/>
        </p:spPr>
        <p:txBody>
          <a:bodyPr wrap="squar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It is interesting to note that the modularity matrix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B</a:t>
            </a:r>
            <a:r>
              <a:rPr lang="en-FR" sz="2200" b="1" dirty="0">
                <a:solidFill>
                  <a:srgbClr val="00B0F0"/>
                </a:solidFill>
                <a:latin typeface="Lato" panose="020F0502020204030203" pitchFamily="34" charset="0"/>
                <a:ea typeface="Lato" panose="020F0502020204030203" pitchFamily="34" charset="0"/>
                <a:cs typeface="Lato" panose="020F0502020204030203" pitchFamily="34" charset="0"/>
              </a:rPr>
              <a:t> </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defined as follows</a:t>
            </a:r>
          </a:p>
        </p:txBody>
      </p:sp>
      <p:pic>
        <p:nvPicPr>
          <p:cNvPr id="39" name="Picture 38">
            <a:extLst>
              <a:ext uri="{FF2B5EF4-FFF2-40B4-BE49-F238E27FC236}">
                <a16:creationId xmlns:a16="http://schemas.microsoft.com/office/drawing/2014/main" id="{1A808EAB-BDAC-924D-BC8D-C82CABBE912D}"/>
              </a:ext>
            </a:extLst>
          </p:cNvPr>
          <p:cNvPicPr>
            <a:picLocks noChangeAspect="1"/>
          </p:cNvPicPr>
          <p:nvPr/>
        </p:nvPicPr>
        <p:blipFill>
          <a:blip r:embed="rId2"/>
          <a:stretch>
            <a:fillRect/>
          </a:stretch>
        </p:blipFill>
        <p:spPr>
          <a:xfrm>
            <a:off x="4419600" y="1466999"/>
            <a:ext cx="3017520" cy="857250"/>
          </a:xfrm>
          <a:prstGeom prst="rect">
            <a:avLst/>
          </a:prstGeom>
        </p:spPr>
      </p:pic>
      <p:sp>
        <p:nvSpPr>
          <p:cNvPr id="48" name="TextBox 47">
            <a:extLst>
              <a:ext uri="{FF2B5EF4-FFF2-40B4-BE49-F238E27FC236}">
                <a16:creationId xmlns:a16="http://schemas.microsoft.com/office/drawing/2014/main" id="{E90CA2EF-01CF-3C47-A576-8F99EADA7854}"/>
              </a:ext>
            </a:extLst>
          </p:cNvPr>
          <p:cNvSpPr txBox="1"/>
          <p:nvPr/>
        </p:nvSpPr>
        <p:spPr>
          <a:xfrm>
            <a:off x="543415" y="2522154"/>
            <a:ext cx="11105170" cy="4154984"/>
          </a:xfrm>
          <a:prstGeom prst="rect">
            <a:avLst/>
          </a:prstGeom>
          <a:noFill/>
        </p:spPr>
        <p:txBody>
          <a:bodyPr wrap="square" rtlCol="0">
            <a:spAutoFit/>
          </a:bodyPr>
          <a:lstStyle/>
          <a:p>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Remarks</a:t>
            </a:r>
            <a:r>
              <a:rPr lang="en-FR" sz="2200" dirty="0">
                <a:solidFill>
                  <a:srgbClr val="FA2743"/>
                </a:solidFill>
                <a:latin typeface="Lato" panose="020F0502020204030203" pitchFamily="34" charset="0"/>
                <a:ea typeface="Lato" panose="020F0502020204030203" pitchFamily="34" charset="0"/>
                <a:cs typeface="Lato" panose="020F0502020204030203" pitchFamily="34" charset="0"/>
              </a:rPr>
              <a:t>:</a:t>
            </a:r>
          </a:p>
          <a:p>
            <a:pPr marL="342900" indent="-342900">
              <a:buFont typeface="Arial" panose="020B0604020202020204" pitchFamily="34" charset="0"/>
              <a:buChar char="•"/>
            </a:pP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Matrix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B</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always have a zero eigenvalue associated to vector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s = 1</a:t>
            </a:r>
            <a:r>
              <a:rPr lang="en-FR" sz="2200" b="1" baseline="-25000" dirty="0">
                <a:solidFill>
                  <a:srgbClr val="5E5E5E"/>
                </a:solidFill>
                <a:latin typeface="Lato" panose="020F0502020204030203" pitchFamily="34" charset="0"/>
                <a:ea typeface="Lato" panose="020F0502020204030203" pitchFamily="34" charset="0"/>
                <a:cs typeface="Lato" panose="020F0502020204030203" pitchFamily="34" charset="0"/>
              </a:rPr>
              <a:t>N</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a:t>
            </a:r>
          </a:p>
          <a:p>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Matrix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B</a:t>
            </a:r>
            <a:r>
              <a:rPr lang="en-FR" sz="2200" b="1" dirty="0">
                <a:solidFill>
                  <a:srgbClr val="00B0F0"/>
                </a:solidFill>
                <a:latin typeface="Lato" panose="020F0502020204030203" pitchFamily="34" charset="0"/>
                <a:ea typeface="Lato" panose="020F0502020204030203" pitchFamily="34" charset="0"/>
                <a:cs typeface="Lato" panose="020F0502020204030203" pitchFamily="34" charset="0"/>
              </a:rPr>
              <a:t> </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is symmetric but not necessarily positive definite. Therefore, it always has real eigenvalues (which can be positive or negative) and real eigenvectors.</a:t>
            </a:r>
          </a:p>
          <a:p>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Conclusion</a:t>
            </a:r>
            <a:r>
              <a:rPr lang="en-FR" sz="2200" dirty="0">
                <a:solidFill>
                  <a:srgbClr val="FA2743"/>
                </a:solidFill>
                <a:latin typeface="Lato" panose="020F0502020204030203" pitchFamily="34" charset="0"/>
                <a:ea typeface="Lato" panose="020F0502020204030203" pitchFamily="34" charset="0"/>
                <a:cs typeface="Lato" panose="020F0502020204030203" pitchFamily="34" charset="0"/>
              </a:rPr>
              <a:t>:</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a:t>
            </a:r>
          </a:p>
          <a:p>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If the largest eigenvalue of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B</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is zero, it means that there is no way of splitting the graph into communities with a higher modularity than a random graph (</a:t>
            </a:r>
            <a:r>
              <a:rPr lang="en-FR" sz="2200" b="1" dirty="0">
                <a:solidFill>
                  <a:srgbClr val="FF0000"/>
                </a:solidFill>
                <a:latin typeface="Lato" panose="020F0502020204030203" pitchFamily="34" charset="0"/>
                <a:ea typeface="Lato" panose="020F0502020204030203" pitchFamily="34" charset="0"/>
                <a:cs typeface="Lato" panose="020F0502020204030203" pitchFamily="34" charset="0"/>
              </a:rPr>
              <a:t>stop criterium</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a:t>
            </a:r>
          </a:p>
          <a:p>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
        <p:nvSpPr>
          <p:cNvPr id="2" name="Rectangle 1">
            <a:extLst>
              <a:ext uri="{FF2B5EF4-FFF2-40B4-BE49-F238E27FC236}">
                <a16:creationId xmlns:a16="http://schemas.microsoft.com/office/drawing/2014/main" id="{0B282AA0-41CE-CFCF-5EAF-6E9D7175BFA3}"/>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3" name="TextBox 2">
            <a:extLst>
              <a:ext uri="{FF2B5EF4-FFF2-40B4-BE49-F238E27FC236}">
                <a16:creationId xmlns:a16="http://schemas.microsoft.com/office/drawing/2014/main" id="{D44AFFFC-2F92-7568-54AF-619777E3525D}"/>
              </a:ext>
            </a:extLst>
          </p:cNvPr>
          <p:cNvSpPr txBox="1"/>
          <p:nvPr/>
        </p:nvSpPr>
        <p:spPr>
          <a:xfrm>
            <a:off x="212834" y="110936"/>
            <a:ext cx="3946914"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25867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3894D3E-3443-7B55-82B5-CD7FB4A2B3EE}"/>
              </a:ext>
            </a:extLst>
          </p:cNvPr>
          <p:cNvSpPr/>
          <p:nvPr/>
        </p:nvSpPr>
        <p:spPr>
          <a:xfrm>
            <a:off x="1747660" y="263157"/>
            <a:ext cx="5663793" cy="769257"/>
          </a:xfrm>
          <a:prstGeom prst="roundRect">
            <a:avLst/>
          </a:prstGeom>
          <a:solidFill>
            <a:srgbClr val="E8EBE4"/>
          </a:solidFill>
          <a:ln w="254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6" name="TextBox 5">
            <a:extLst>
              <a:ext uri="{FF2B5EF4-FFF2-40B4-BE49-F238E27FC236}">
                <a16:creationId xmlns:a16="http://schemas.microsoft.com/office/drawing/2014/main" id="{87AD0206-5BD7-22D7-8F81-473874968F65}"/>
              </a:ext>
            </a:extLst>
          </p:cNvPr>
          <p:cNvSpPr txBox="1"/>
          <p:nvPr/>
        </p:nvSpPr>
        <p:spPr>
          <a:xfrm>
            <a:off x="1848330" y="420188"/>
            <a:ext cx="9682599" cy="430887"/>
          </a:xfrm>
          <a:prstGeom prst="rect">
            <a:avLst/>
          </a:prstGeom>
          <a:noFill/>
        </p:spPr>
        <p:txBody>
          <a:bodyPr wrap="square">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Is this the same thing as </a:t>
            </a:r>
            <a:r>
              <a:rPr lang="en-US" sz="2200" i="1" dirty="0">
                <a:solidFill>
                  <a:srgbClr val="5E5E5E"/>
                </a:solidFill>
                <a:latin typeface="Lato" panose="020F0502020204030203" pitchFamily="34" charset="0"/>
                <a:ea typeface="Lato" panose="020F0502020204030203" pitchFamily="34" charset="0"/>
                <a:cs typeface="Lato" panose="020F0502020204030203" pitchFamily="34" charset="0"/>
              </a:rPr>
              <a:t>spectral clustering</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a:t>
            </a:r>
          </a:p>
        </p:txBody>
      </p:sp>
      <p:sp>
        <p:nvSpPr>
          <p:cNvPr id="7" name="TextBox 6">
            <a:extLst>
              <a:ext uri="{FF2B5EF4-FFF2-40B4-BE49-F238E27FC236}">
                <a16:creationId xmlns:a16="http://schemas.microsoft.com/office/drawing/2014/main" id="{F80A87FC-7A6B-C072-B24F-58A5D7905930}"/>
              </a:ext>
            </a:extLst>
          </p:cNvPr>
          <p:cNvSpPr txBox="1"/>
          <p:nvPr/>
        </p:nvSpPr>
        <p:spPr>
          <a:xfrm>
            <a:off x="304956" y="420187"/>
            <a:ext cx="1342034" cy="430887"/>
          </a:xfrm>
          <a:prstGeom prst="rect">
            <a:avLst/>
          </a:prstGeom>
          <a:noFill/>
        </p:spPr>
        <p:txBody>
          <a:bodyPr wrap="none" rtlCol="0">
            <a:spAutoFit/>
          </a:bodyPr>
          <a:lstStyle/>
          <a:p>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Question</a:t>
            </a:r>
          </a:p>
        </p:txBody>
      </p:sp>
      <p:sp>
        <p:nvSpPr>
          <p:cNvPr id="8" name="TextBox 7">
            <a:extLst>
              <a:ext uri="{FF2B5EF4-FFF2-40B4-BE49-F238E27FC236}">
                <a16:creationId xmlns:a16="http://schemas.microsoft.com/office/drawing/2014/main" id="{7503E1C6-D73F-4A85-871A-6A487A624ED4}"/>
              </a:ext>
            </a:extLst>
          </p:cNvPr>
          <p:cNvSpPr txBox="1"/>
          <p:nvPr/>
        </p:nvSpPr>
        <p:spPr>
          <a:xfrm>
            <a:off x="7512123" y="432341"/>
            <a:ext cx="646331" cy="430887"/>
          </a:xfrm>
          <a:prstGeom prst="rect">
            <a:avLst/>
          </a:prstGeom>
          <a:noFill/>
        </p:spPr>
        <p:txBody>
          <a:bodyPr wrap="none" rtlCol="0">
            <a:spAutoFit/>
          </a:bodyPr>
          <a:lstStyle/>
          <a:p>
            <a:r>
              <a:rPr lang="en-FR" sz="2200" dirty="0">
                <a:solidFill>
                  <a:srgbClr val="5E5E5E"/>
                </a:solidFill>
              </a:rPr>
              <a:t>NO!</a:t>
            </a:r>
          </a:p>
        </p:txBody>
      </p:sp>
      <p:sp>
        <p:nvSpPr>
          <p:cNvPr id="2" name="TextBox 1">
            <a:extLst>
              <a:ext uri="{FF2B5EF4-FFF2-40B4-BE49-F238E27FC236}">
                <a16:creationId xmlns:a16="http://schemas.microsoft.com/office/drawing/2014/main" id="{17A0211F-DAB5-7BA7-AFB9-8EE24A5F39AC}"/>
              </a:ext>
            </a:extLst>
          </p:cNvPr>
          <p:cNvSpPr txBox="1"/>
          <p:nvPr/>
        </p:nvSpPr>
        <p:spPr>
          <a:xfrm>
            <a:off x="304956" y="1374254"/>
            <a:ext cx="9682599" cy="430887"/>
          </a:xfrm>
          <a:prstGeom prst="rect">
            <a:avLst/>
          </a:prstGeom>
          <a:noFill/>
        </p:spPr>
        <p:txBody>
          <a:bodyPr wrap="square">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A very well common procedure for clustering a set of data points is to</a:t>
            </a:r>
          </a:p>
        </p:txBody>
      </p:sp>
      <p:sp>
        <p:nvSpPr>
          <p:cNvPr id="3" name="Oval 2">
            <a:extLst>
              <a:ext uri="{FF2B5EF4-FFF2-40B4-BE49-F238E27FC236}">
                <a16:creationId xmlns:a16="http://schemas.microsoft.com/office/drawing/2014/main" id="{C0AB50B8-696E-651D-73E3-693CCE819F6C}"/>
              </a:ext>
            </a:extLst>
          </p:cNvPr>
          <p:cNvSpPr/>
          <p:nvPr/>
        </p:nvSpPr>
        <p:spPr>
          <a:xfrm>
            <a:off x="375796" y="2146981"/>
            <a:ext cx="551145" cy="551145"/>
          </a:xfrm>
          <a:prstGeom prst="ellipse">
            <a:avLst/>
          </a:prstGeom>
          <a:solidFill>
            <a:srgbClr val="FA2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400" b="1" dirty="0">
                <a:latin typeface="Lato" panose="020F0502020204030203" pitchFamily="34" charset="0"/>
                <a:ea typeface="Lato" panose="020F0502020204030203" pitchFamily="34" charset="0"/>
                <a:cs typeface="Lato" panose="020F0502020204030203" pitchFamily="34" charset="0"/>
              </a:rPr>
              <a:t>1</a:t>
            </a:r>
          </a:p>
        </p:txBody>
      </p:sp>
      <p:sp>
        <p:nvSpPr>
          <p:cNvPr id="4" name="TextBox 3">
            <a:extLst>
              <a:ext uri="{FF2B5EF4-FFF2-40B4-BE49-F238E27FC236}">
                <a16:creationId xmlns:a16="http://schemas.microsoft.com/office/drawing/2014/main" id="{62435B26-1B24-3446-A8DF-9B993893040A}"/>
              </a:ext>
            </a:extLst>
          </p:cNvPr>
          <p:cNvSpPr txBox="1"/>
          <p:nvPr/>
        </p:nvSpPr>
        <p:spPr>
          <a:xfrm>
            <a:off x="1034626" y="2207109"/>
            <a:ext cx="9682599" cy="430887"/>
          </a:xfrm>
          <a:prstGeom prst="rect">
            <a:avLst/>
          </a:prstGeom>
          <a:noFill/>
        </p:spPr>
        <p:txBody>
          <a:bodyPr wrap="square">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Embed the data points into an Euclidean space based on the Laplacian</a:t>
            </a:r>
          </a:p>
        </p:txBody>
      </p:sp>
      <p:pic>
        <p:nvPicPr>
          <p:cNvPr id="9" name="Picture 8">
            <a:extLst>
              <a:ext uri="{FF2B5EF4-FFF2-40B4-BE49-F238E27FC236}">
                <a16:creationId xmlns:a16="http://schemas.microsoft.com/office/drawing/2014/main" id="{8DA6AC0E-3CB7-60ED-B5B0-687EB62DDFA4}"/>
              </a:ext>
            </a:extLst>
          </p:cNvPr>
          <p:cNvPicPr>
            <a:picLocks noChangeAspect="1"/>
          </p:cNvPicPr>
          <p:nvPr/>
        </p:nvPicPr>
        <p:blipFill>
          <a:blip r:embed="rId2"/>
          <a:stretch>
            <a:fillRect/>
          </a:stretch>
        </p:blipFill>
        <p:spPr>
          <a:xfrm>
            <a:off x="4679950" y="2876871"/>
            <a:ext cx="2832100" cy="939800"/>
          </a:xfrm>
          <a:prstGeom prst="rect">
            <a:avLst/>
          </a:prstGeom>
        </p:spPr>
      </p:pic>
      <p:pic>
        <p:nvPicPr>
          <p:cNvPr id="10" name="Picture 9">
            <a:extLst>
              <a:ext uri="{FF2B5EF4-FFF2-40B4-BE49-F238E27FC236}">
                <a16:creationId xmlns:a16="http://schemas.microsoft.com/office/drawing/2014/main" id="{1F0C1049-BC25-3E99-DB9E-EC4D5FC88D59}"/>
              </a:ext>
            </a:extLst>
          </p:cNvPr>
          <p:cNvPicPr>
            <a:picLocks noChangeAspect="1"/>
          </p:cNvPicPr>
          <p:nvPr/>
        </p:nvPicPr>
        <p:blipFill>
          <a:blip r:embed="rId3"/>
          <a:stretch>
            <a:fillRect/>
          </a:stretch>
        </p:blipFill>
        <p:spPr>
          <a:xfrm>
            <a:off x="9847275" y="2301902"/>
            <a:ext cx="1739900" cy="241300"/>
          </a:xfrm>
          <a:prstGeom prst="rect">
            <a:avLst/>
          </a:prstGeom>
        </p:spPr>
      </p:pic>
      <p:sp>
        <p:nvSpPr>
          <p:cNvPr id="12" name="Oval 11">
            <a:extLst>
              <a:ext uri="{FF2B5EF4-FFF2-40B4-BE49-F238E27FC236}">
                <a16:creationId xmlns:a16="http://schemas.microsoft.com/office/drawing/2014/main" id="{AB3D4FE8-BD03-C391-783C-891D37CD060A}"/>
              </a:ext>
            </a:extLst>
          </p:cNvPr>
          <p:cNvSpPr/>
          <p:nvPr/>
        </p:nvSpPr>
        <p:spPr>
          <a:xfrm>
            <a:off x="375795" y="3995419"/>
            <a:ext cx="551145" cy="551145"/>
          </a:xfrm>
          <a:prstGeom prst="ellipse">
            <a:avLst/>
          </a:prstGeom>
          <a:solidFill>
            <a:srgbClr val="FA2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400" b="1" dirty="0">
                <a:latin typeface="Lato" panose="020F0502020204030203" pitchFamily="34" charset="0"/>
                <a:ea typeface="Lato" panose="020F0502020204030203" pitchFamily="34" charset="0"/>
                <a:cs typeface="Lato" panose="020F0502020204030203" pitchFamily="34" charset="0"/>
              </a:rPr>
              <a:t>2</a:t>
            </a:r>
          </a:p>
        </p:txBody>
      </p:sp>
      <p:sp>
        <p:nvSpPr>
          <p:cNvPr id="13" name="TextBox 12">
            <a:extLst>
              <a:ext uri="{FF2B5EF4-FFF2-40B4-BE49-F238E27FC236}">
                <a16:creationId xmlns:a16="http://schemas.microsoft.com/office/drawing/2014/main" id="{87A05C6C-43B0-E76E-9F68-29BCB574135B}"/>
              </a:ext>
            </a:extLst>
          </p:cNvPr>
          <p:cNvSpPr txBox="1"/>
          <p:nvPr/>
        </p:nvSpPr>
        <p:spPr>
          <a:xfrm>
            <a:off x="1034626" y="4055547"/>
            <a:ext cx="9682599" cy="430887"/>
          </a:xfrm>
          <a:prstGeom prst="rect">
            <a:avLst/>
          </a:prstGeom>
          <a:noFill/>
        </p:spPr>
        <p:txBody>
          <a:bodyPr wrap="square">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Run k-means to find the clusters</a:t>
            </a:r>
          </a:p>
        </p:txBody>
      </p:sp>
      <p:sp>
        <p:nvSpPr>
          <p:cNvPr id="14" name="TextBox 13">
            <a:extLst>
              <a:ext uri="{FF2B5EF4-FFF2-40B4-BE49-F238E27FC236}">
                <a16:creationId xmlns:a16="http://schemas.microsoft.com/office/drawing/2014/main" id="{A1ACDC0C-D77E-FA90-6EB7-00964E7254B2}"/>
              </a:ext>
            </a:extLst>
          </p:cNvPr>
          <p:cNvSpPr txBox="1"/>
          <p:nvPr/>
        </p:nvSpPr>
        <p:spPr>
          <a:xfrm>
            <a:off x="233826" y="4837416"/>
            <a:ext cx="11724347" cy="430887"/>
          </a:xfrm>
          <a:prstGeom prst="rect">
            <a:avLst/>
          </a:prstGeom>
          <a:noFill/>
        </p:spPr>
        <p:txBody>
          <a:bodyPr wrap="square">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This is called spectral clustering and is different from the method presented in previous slides.</a:t>
            </a:r>
          </a:p>
        </p:txBody>
      </p:sp>
      <p:sp>
        <p:nvSpPr>
          <p:cNvPr id="15" name="TextBox 14">
            <a:extLst>
              <a:ext uri="{FF2B5EF4-FFF2-40B4-BE49-F238E27FC236}">
                <a16:creationId xmlns:a16="http://schemas.microsoft.com/office/drawing/2014/main" id="{DE0DAD6C-2CEB-9B51-F3BE-575827200333}"/>
              </a:ext>
            </a:extLst>
          </p:cNvPr>
          <p:cNvSpPr txBox="1"/>
          <p:nvPr/>
        </p:nvSpPr>
        <p:spPr>
          <a:xfrm>
            <a:off x="233826" y="5361069"/>
            <a:ext cx="10868681" cy="369332"/>
          </a:xfrm>
          <a:prstGeom prst="rect">
            <a:avLst/>
          </a:prstGeom>
          <a:noFill/>
        </p:spPr>
        <p:txBody>
          <a:bodyPr wrap="none" rtlCol="0">
            <a:spAutoFit/>
          </a:bodyPr>
          <a:lstStyle/>
          <a:p>
            <a:pPr marL="285750" indent="-285750">
              <a:buFont typeface="Helvetica Neue" panose="02000503000000020004" pitchFamily="2" charset="0"/>
              <a:buChar char="⮑"/>
            </a:pPr>
            <a:r>
              <a:rPr lang="en-FR" dirty="0">
                <a:solidFill>
                  <a:srgbClr val="5E5E5E"/>
                </a:solidFill>
                <a:latin typeface="Lato" panose="020F0502020204030203" pitchFamily="34" charset="0"/>
                <a:ea typeface="Lato" panose="020F0502020204030203" pitchFamily="34" charset="0"/>
                <a:cs typeface="Lato" panose="020F0502020204030203" pitchFamily="34" charset="0"/>
              </a:rPr>
              <a:t> Different matrix, ad-hoc normalization, two-step procedure, no stopping criteria, Euclidean approach</a:t>
            </a:r>
          </a:p>
        </p:txBody>
      </p:sp>
    </p:spTree>
    <p:extLst>
      <p:ext uri="{BB962C8B-B14F-4D97-AF65-F5344CB8AC3E}">
        <p14:creationId xmlns:p14="http://schemas.microsoft.com/office/powerpoint/2010/main" val="2974805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66D6B819-FDD3-D84B-9D6B-7D868E06BBE7}"/>
              </a:ext>
            </a:extLst>
          </p:cNvPr>
          <p:cNvSpPr txBox="1"/>
          <p:nvPr/>
        </p:nvSpPr>
        <p:spPr>
          <a:xfrm>
            <a:off x="793639" y="825458"/>
            <a:ext cx="11105170" cy="1446550"/>
          </a:xfrm>
          <a:prstGeom prst="rect">
            <a:avLst/>
          </a:prstGeom>
          <a:noFill/>
        </p:spPr>
        <p:txBody>
          <a:bodyPr wrap="squar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The spectral approach to community detection is a </a:t>
            </a:r>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relaxation heuristic</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to the solution of the modularity maximization problem. Therefore, the results are not necessarily the global optimum (although it works really well in practice!). It is possible to </a:t>
            </a:r>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fine-tune</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the output of the algorithm using a second simple algorithm for community detection:</a:t>
            </a:r>
          </a:p>
        </p:txBody>
      </p:sp>
      <p:sp>
        <p:nvSpPr>
          <p:cNvPr id="5" name="TextBox 4">
            <a:extLst>
              <a:ext uri="{FF2B5EF4-FFF2-40B4-BE49-F238E27FC236}">
                <a16:creationId xmlns:a16="http://schemas.microsoft.com/office/drawing/2014/main" id="{A22CCDFD-B07E-904F-9AA7-CC9DC2E3C258}"/>
              </a:ext>
            </a:extLst>
          </p:cNvPr>
          <p:cNvSpPr txBox="1"/>
          <p:nvPr/>
        </p:nvSpPr>
        <p:spPr>
          <a:xfrm>
            <a:off x="1589739" y="2683107"/>
            <a:ext cx="9512969" cy="4031873"/>
          </a:xfrm>
          <a:prstGeom prst="rect">
            <a:avLst/>
          </a:prstGeom>
          <a:noFill/>
        </p:spPr>
        <p:txBody>
          <a:bodyPr wrap="square" rtlCol="0">
            <a:spAutoFit/>
          </a:bodyPr>
          <a:lstStyle/>
          <a:p>
            <a:r>
              <a:rPr lang="en-FR" sz="2200" b="1" dirty="0">
                <a:solidFill>
                  <a:srgbClr val="00B0F0"/>
                </a:solidFill>
                <a:latin typeface="Lato" panose="020F0502020204030203" pitchFamily="34" charset="0"/>
                <a:ea typeface="Lato" panose="020F0502020204030203" pitchFamily="34" charset="0"/>
                <a:cs typeface="Lato" panose="020F0502020204030203" pitchFamily="34" charset="0"/>
              </a:rPr>
              <a:t>The algorithm (Fine-tuning of the spectral algorithm)</a:t>
            </a:r>
          </a:p>
          <a:p>
            <a:pPr marL="457200" indent="-457200">
              <a:buFont typeface="+mj-lt"/>
              <a:buAutoNum type="arabicParenR"/>
            </a:pPr>
            <a:r>
              <a:rPr lang="en-FR" dirty="0">
                <a:solidFill>
                  <a:srgbClr val="5E5E5E"/>
                </a:solidFill>
                <a:latin typeface="Lato" panose="020F0502020204030203" pitchFamily="34" charset="0"/>
                <a:ea typeface="Lato" panose="020F0502020204030203" pitchFamily="34" charset="0"/>
                <a:cs typeface="Lato" panose="020F0502020204030203" pitchFamily="34" charset="0"/>
              </a:rPr>
              <a:t>Split the graph using the leading eigenvector of </a:t>
            </a:r>
            <a:r>
              <a:rPr lang="en-FR" b="1" dirty="0">
                <a:solidFill>
                  <a:srgbClr val="5E5E5E"/>
                </a:solidFill>
                <a:latin typeface="Lato" panose="020F0502020204030203" pitchFamily="34" charset="0"/>
                <a:ea typeface="Lato" panose="020F0502020204030203" pitchFamily="34" charset="0"/>
                <a:cs typeface="Lato" panose="020F0502020204030203" pitchFamily="34" charset="0"/>
              </a:rPr>
              <a:t>B</a:t>
            </a:r>
          </a:p>
          <a:p>
            <a:pPr marL="457200" indent="-457200">
              <a:buFont typeface="+mj-lt"/>
              <a:buAutoNum type="arabicParenR"/>
            </a:pPr>
            <a:r>
              <a:rPr lang="en-FR" dirty="0">
                <a:solidFill>
                  <a:srgbClr val="5E5E5E"/>
                </a:solidFill>
                <a:latin typeface="Lato" panose="020F0502020204030203" pitchFamily="34" charset="0"/>
                <a:ea typeface="Lato" panose="020F0502020204030203" pitchFamily="34" charset="0"/>
                <a:cs typeface="Lato" panose="020F0502020204030203" pitchFamily="34" charset="0"/>
              </a:rPr>
              <a:t>For each node in the graph, calculate how much the modularity would change if it was moved from one group to another group. </a:t>
            </a:r>
          </a:p>
          <a:p>
            <a:pPr marL="457200" indent="-457200">
              <a:buFont typeface="+mj-lt"/>
              <a:buAutoNum type="arabicParenR"/>
            </a:pPr>
            <a:r>
              <a:rPr lang="en-FR" dirty="0">
                <a:solidFill>
                  <a:srgbClr val="5E5E5E"/>
                </a:solidFill>
                <a:latin typeface="Lato" panose="020F0502020204030203" pitchFamily="34" charset="0"/>
                <a:ea typeface="Lato" panose="020F0502020204030203" pitchFamily="34" charset="0"/>
                <a:cs typeface="Lato" panose="020F0502020204030203" pitchFamily="34" charset="0"/>
              </a:rPr>
              <a:t>Choose among these changes the node for which the modularity increases the most. Change the group of that node.</a:t>
            </a:r>
          </a:p>
          <a:p>
            <a:pPr marL="457200" indent="-457200">
              <a:buFont typeface="+mj-lt"/>
              <a:buAutoNum type="arabicParenR"/>
            </a:pPr>
            <a:r>
              <a:rPr lang="en-FR" dirty="0">
                <a:solidFill>
                  <a:srgbClr val="5E5E5E"/>
                </a:solidFill>
                <a:latin typeface="Lato" panose="020F0502020204030203" pitchFamily="34" charset="0"/>
                <a:ea typeface="Lato" panose="020F0502020204030203" pitchFamily="34" charset="0"/>
                <a:cs typeface="Lato" panose="020F0502020204030203" pitchFamily="34" charset="0"/>
              </a:rPr>
              <a:t>Repeat </a:t>
            </a:r>
            <a:r>
              <a:rPr lang="en-FR" b="1" dirty="0">
                <a:solidFill>
                  <a:srgbClr val="5E5E5E"/>
                </a:solidFill>
                <a:latin typeface="Lato" panose="020F0502020204030203" pitchFamily="34" charset="0"/>
                <a:ea typeface="Lato" panose="020F0502020204030203" pitchFamily="34" charset="0"/>
                <a:cs typeface="Lato" panose="020F0502020204030203" pitchFamily="34" charset="0"/>
              </a:rPr>
              <a:t>Steps 2</a:t>
            </a:r>
            <a:r>
              <a:rPr lang="en-FR" dirty="0">
                <a:solidFill>
                  <a:srgbClr val="5E5E5E"/>
                </a:solidFill>
                <a:latin typeface="Lato" panose="020F0502020204030203" pitchFamily="34" charset="0"/>
                <a:ea typeface="Lato" panose="020F0502020204030203" pitchFamily="34" charset="0"/>
                <a:cs typeface="Lato" panose="020F0502020204030203" pitchFamily="34" charset="0"/>
              </a:rPr>
              <a:t> and </a:t>
            </a:r>
            <a:r>
              <a:rPr lang="en-FR" b="1" dirty="0">
                <a:solidFill>
                  <a:srgbClr val="5E5E5E"/>
                </a:solidFill>
                <a:latin typeface="Lato" panose="020F0502020204030203" pitchFamily="34" charset="0"/>
                <a:ea typeface="Lato" panose="020F0502020204030203" pitchFamily="34" charset="0"/>
                <a:cs typeface="Lato" panose="020F0502020204030203" pitchFamily="34" charset="0"/>
              </a:rPr>
              <a:t>3</a:t>
            </a:r>
            <a:r>
              <a:rPr lang="en-FR" dirty="0">
                <a:solidFill>
                  <a:srgbClr val="5E5E5E"/>
                </a:solidFill>
                <a:latin typeface="Lato" panose="020F0502020204030203" pitchFamily="34" charset="0"/>
                <a:ea typeface="Lato" panose="020F0502020204030203" pitchFamily="34" charset="0"/>
                <a:cs typeface="Lato" panose="020F0502020204030203" pitchFamily="34" charset="0"/>
              </a:rPr>
              <a:t> without moving the nodes that have already been moved.</a:t>
            </a:r>
          </a:p>
          <a:p>
            <a:pPr marL="457200" indent="-457200">
              <a:buFont typeface="+mj-lt"/>
              <a:buAutoNum type="arabicParenR"/>
            </a:pPr>
            <a:r>
              <a:rPr lang="en-FR" dirty="0">
                <a:solidFill>
                  <a:srgbClr val="5E5E5E"/>
                </a:solidFill>
                <a:latin typeface="Lato" panose="020F0502020204030203" pitchFamily="34" charset="0"/>
                <a:ea typeface="Lato" panose="020F0502020204030203" pitchFamily="34" charset="0"/>
                <a:cs typeface="Lato" panose="020F0502020204030203" pitchFamily="34" charset="0"/>
              </a:rPr>
              <a:t>When all nodes have been moved exactly once, finish the current round.</a:t>
            </a:r>
          </a:p>
          <a:p>
            <a:pPr marL="457200" indent="-457200">
              <a:buFont typeface="+mj-lt"/>
              <a:buAutoNum type="arabicParenR"/>
            </a:pPr>
            <a:r>
              <a:rPr lang="en-FR" dirty="0">
                <a:solidFill>
                  <a:srgbClr val="5E5E5E"/>
                </a:solidFill>
                <a:latin typeface="Lato" panose="020F0502020204030203" pitchFamily="34" charset="0"/>
                <a:ea typeface="Lato" panose="020F0502020204030203" pitchFamily="34" charset="0"/>
                <a:cs typeface="Lato" panose="020F0502020204030203" pitchFamily="34" charset="0"/>
              </a:rPr>
              <a:t>Go through all of the changes in positions in the round that has just ended and choose the configuration with the largest modularity. Go back to </a:t>
            </a:r>
            <a:r>
              <a:rPr lang="en-FR" b="1" dirty="0">
                <a:solidFill>
                  <a:srgbClr val="5E5E5E"/>
                </a:solidFill>
                <a:latin typeface="Lato" panose="020F0502020204030203" pitchFamily="34" charset="0"/>
                <a:ea typeface="Lato" panose="020F0502020204030203" pitchFamily="34" charset="0"/>
                <a:cs typeface="Lato" panose="020F0502020204030203" pitchFamily="34" charset="0"/>
              </a:rPr>
              <a:t>Step 1</a:t>
            </a:r>
            <a:r>
              <a:rPr lang="en-FR" dirty="0">
                <a:solidFill>
                  <a:srgbClr val="5E5E5E"/>
                </a:solidFill>
                <a:latin typeface="Lato" panose="020F0502020204030203" pitchFamily="34" charset="0"/>
                <a:ea typeface="Lato" panose="020F0502020204030203" pitchFamily="34" charset="0"/>
                <a:cs typeface="Lato" panose="020F0502020204030203" pitchFamily="34" charset="0"/>
              </a:rPr>
              <a:t> using this split of the graph as starting point for another round (i.e. </a:t>
            </a:r>
            <a:r>
              <a:rPr lang="en-FR" b="1" dirty="0">
                <a:solidFill>
                  <a:srgbClr val="5E5E5E"/>
                </a:solidFill>
                <a:latin typeface="Lato" panose="020F0502020204030203" pitchFamily="34" charset="0"/>
                <a:ea typeface="Lato" panose="020F0502020204030203" pitchFamily="34" charset="0"/>
                <a:cs typeface="Lato" panose="020F0502020204030203" pitchFamily="34" charset="0"/>
              </a:rPr>
              <a:t>Steps 2-6</a:t>
            </a:r>
            <a:r>
              <a:rPr lang="en-FR" dirty="0">
                <a:solidFill>
                  <a:srgbClr val="5E5E5E"/>
                </a:solidFill>
                <a:latin typeface="Lato" panose="020F0502020204030203" pitchFamily="34" charset="0"/>
                <a:ea typeface="Lato" panose="020F0502020204030203" pitchFamily="34" charset="0"/>
                <a:cs typeface="Lato" panose="020F0502020204030203" pitchFamily="34" charset="0"/>
              </a:rPr>
              <a:t>)</a:t>
            </a:r>
          </a:p>
          <a:p>
            <a:pPr marL="457200" indent="-457200">
              <a:buFont typeface="+mj-lt"/>
              <a:buAutoNum type="arabicParenR"/>
            </a:pPr>
            <a:r>
              <a:rPr lang="en-FR" dirty="0">
                <a:solidFill>
                  <a:srgbClr val="5E5E5E"/>
                </a:solidFill>
                <a:latin typeface="Lato" panose="020F0502020204030203" pitchFamily="34" charset="0"/>
                <a:ea typeface="Lato" panose="020F0502020204030203" pitchFamily="34" charset="0"/>
                <a:cs typeface="Lato" panose="020F0502020204030203" pitchFamily="34" charset="0"/>
              </a:rPr>
              <a:t>Stop the algorithm when the modularity no longer improves. Use the division with the largest modularity of the last round.</a:t>
            </a:r>
          </a:p>
          <a:p>
            <a:pPr marL="457200" indent="-457200">
              <a:buFont typeface="+mj-lt"/>
              <a:buAutoNum type="arabicParenR"/>
            </a:pPr>
            <a:endParaRPr lang="en-FR"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
        <p:nvSpPr>
          <p:cNvPr id="7" name="Rectangle 6">
            <a:extLst>
              <a:ext uri="{FF2B5EF4-FFF2-40B4-BE49-F238E27FC236}">
                <a16:creationId xmlns:a16="http://schemas.microsoft.com/office/drawing/2014/main" id="{E9AF17DF-B3B4-5E42-AEAD-40CAC466DB4A}"/>
              </a:ext>
            </a:extLst>
          </p:cNvPr>
          <p:cNvSpPr/>
          <p:nvPr/>
        </p:nvSpPr>
        <p:spPr>
          <a:xfrm>
            <a:off x="1363580" y="2506260"/>
            <a:ext cx="9865894" cy="408704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2" name="Rectangle 1">
            <a:extLst>
              <a:ext uri="{FF2B5EF4-FFF2-40B4-BE49-F238E27FC236}">
                <a16:creationId xmlns:a16="http://schemas.microsoft.com/office/drawing/2014/main" id="{E7553B5F-58A4-665B-C63F-DFE05188AF40}"/>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3" name="TextBox 2">
            <a:extLst>
              <a:ext uri="{FF2B5EF4-FFF2-40B4-BE49-F238E27FC236}">
                <a16:creationId xmlns:a16="http://schemas.microsoft.com/office/drawing/2014/main" id="{D1FE4510-F818-064F-ABCE-C3E814AF94F2}"/>
              </a:ext>
            </a:extLst>
          </p:cNvPr>
          <p:cNvSpPr txBox="1"/>
          <p:nvPr/>
        </p:nvSpPr>
        <p:spPr>
          <a:xfrm>
            <a:off x="212834" y="110936"/>
            <a:ext cx="3946914"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7841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627C597-8F1A-4147-837E-E7F660502CF4}"/>
              </a:ext>
            </a:extLst>
          </p:cNvPr>
          <p:cNvSpPr txBox="1"/>
          <p:nvPr/>
        </p:nvSpPr>
        <p:spPr>
          <a:xfrm>
            <a:off x="543415" y="869818"/>
            <a:ext cx="11105170" cy="5509200"/>
          </a:xfrm>
          <a:prstGeom prst="rect">
            <a:avLst/>
          </a:prstGeom>
          <a:noFill/>
        </p:spPr>
        <p:txBody>
          <a:bodyPr wrap="square" rtlCol="0">
            <a:spAutoFit/>
          </a:bodyPr>
          <a:lstStyle/>
          <a:p>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Remarks</a:t>
            </a:r>
            <a:r>
              <a:rPr lang="en-FR" sz="2200" dirty="0">
                <a:solidFill>
                  <a:srgbClr val="FA2743"/>
                </a:solidFill>
                <a:latin typeface="Lato" panose="020F0502020204030203" pitchFamily="34" charset="0"/>
                <a:ea typeface="Lato" panose="020F0502020204030203" pitchFamily="34" charset="0"/>
                <a:cs typeface="Lato" panose="020F0502020204030203" pitchFamily="34" charset="0"/>
              </a:rPr>
              <a:t>:</a:t>
            </a:r>
          </a:p>
          <a:p>
            <a:pPr marL="342900" indent="-342900">
              <a:buFont typeface="Arial" panose="020B0604020202020204" pitchFamily="34" charset="0"/>
              <a:buChar char="•"/>
            </a:pP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For a graph with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n</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vertices and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m</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edges, the node-moving strategy has time complexity of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O(n(m+n))</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or simply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O(n</a:t>
            </a:r>
            <a:r>
              <a:rPr lang="en-FR" sz="2200" b="1" baseline="30000" dirty="0">
                <a:solidFill>
                  <a:srgbClr val="5E5E5E"/>
                </a:solidFill>
                <a:latin typeface="Lato" panose="020F0502020204030203" pitchFamily="34" charset="0"/>
                <a:ea typeface="Lato" panose="020F0502020204030203" pitchFamily="34" charset="0"/>
                <a:cs typeface="Lato" panose="020F0502020204030203" pitchFamily="34" charset="0"/>
              </a:rPr>
              <a:t>2</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for sparse matrices (i.e. with few edges)</a:t>
            </a:r>
          </a:p>
          <a:p>
            <a:pPr marL="342900" indent="-342900">
              <a:buFont typeface="Arial" panose="020B0604020202020204" pitchFamily="34" charset="0"/>
              <a:buChar char="•"/>
            </a:pP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If done naively, the time complexity of the spectral approach would be the same as that for the node-moving approach. However, the matrix operations of this procedure can be simplified by taking into account that a vertex usually has only a few neighbors. The actual complexity of the algorithm is actually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O(n log(n)) </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for sparse graphs.</a:t>
            </a:r>
          </a:p>
          <a:p>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So far we have only considered graphs being split into two communities. Extending the spectral approach to more communities can be done via </a:t>
            </a:r>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bissection</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we first find two main communities and then re-run the algorithm on each of these communities to find two other communities, etc.</a:t>
            </a:r>
          </a:p>
          <a:p>
            <a:pPr marL="342900" indent="-342900">
              <a:buFont typeface="Arial" panose="020B0604020202020204" pitchFamily="34" charset="0"/>
              <a:buChar char="•"/>
            </a:pP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The node-moving approach extends more naturally to more groups, but is rather slow.</a:t>
            </a:r>
          </a:p>
        </p:txBody>
      </p:sp>
      <p:sp>
        <p:nvSpPr>
          <p:cNvPr id="2" name="Rectangle 1">
            <a:extLst>
              <a:ext uri="{FF2B5EF4-FFF2-40B4-BE49-F238E27FC236}">
                <a16:creationId xmlns:a16="http://schemas.microsoft.com/office/drawing/2014/main" id="{BA3B97C4-55BC-6095-4037-B2D7E65E4F00}"/>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3" name="TextBox 2">
            <a:extLst>
              <a:ext uri="{FF2B5EF4-FFF2-40B4-BE49-F238E27FC236}">
                <a16:creationId xmlns:a16="http://schemas.microsoft.com/office/drawing/2014/main" id="{FECE7EA1-09C9-C591-E6AC-91AC105AFFAD}"/>
              </a:ext>
            </a:extLst>
          </p:cNvPr>
          <p:cNvSpPr txBox="1"/>
          <p:nvPr/>
        </p:nvSpPr>
        <p:spPr>
          <a:xfrm>
            <a:off x="212834" y="110936"/>
            <a:ext cx="3946914"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43066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A647AC-1F4B-9146-B1B0-876DA538DA81}"/>
              </a:ext>
            </a:extLst>
          </p:cNvPr>
          <p:cNvSpPr txBox="1"/>
          <p:nvPr/>
        </p:nvSpPr>
        <p:spPr>
          <a:xfrm>
            <a:off x="211879" y="904605"/>
            <a:ext cx="10147330" cy="1107996"/>
          </a:xfrm>
          <a:prstGeom prst="rect">
            <a:avLst/>
          </a:prstGeom>
          <a:noFill/>
        </p:spPr>
        <p:txBody>
          <a:bodyPr wrap="non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We are going to study four different methods for community detection in graphs.</a:t>
            </a:r>
          </a:p>
          <a:p>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Each one of them is based on a differ</a:t>
            </a: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e</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nt </a:t>
            </a:r>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network measure </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as defined previously.</a:t>
            </a:r>
          </a:p>
        </p:txBody>
      </p:sp>
      <p:sp>
        <p:nvSpPr>
          <p:cNvPr id="8" name="TextBox 7">
            <a:extLst>
              <a:ext uri="{FF2B5EF4-FFF2-40B4-BE49-F238E27FC236}">
                <a16:creationId xmlns:a16="http://schemas.microsoft.com/office/drawing/2014/main" id="{9FE6E94F-5E37-C64F-993F-DB44AB355617}"/>
              </a:ext>
            </a:extLst>
          </p:cNvPr>
          <p:cNvSpPr txBox="1"/>
          <p:nvPr/>
        </p:nvSpPr>
        <p:spPr>
          <a:xfrm>
            <a:off x="5998064" y="2954175"/>
            <a:ext cx="3281668" cy="430887"/>
          </a:xfrm>
          <a:prstGeom prst="rect">
            <a:avLst/>
          </a:prstGeom>
          <a:noFill/>
        </p:spPr>
        <p:txBody>
          <a:bodyPr wrap="none" rtlCol="0">
            <a:spAutoFit/>
          </a:bodyPr>
          <a:lstStyle/>
          <a:p>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[similarity / dissimilarity]</a:t>
            </a:r>
          </a:p>
        </p:txBody>
      </p:sp>
      <p:sp>
        <p:nvSpPr>
          <p:cNvPr id="9" name="TextBox 8">
            <a:extLst>
              <a:ext uri="{FF2B5EF4-FFF2-40B4-BE49-F238E27FC236}">
                <a16:creationId xmlns:a16="http://schemas.microsoft.com/office/drawing/2014/main" id="{69E2F893-B9D0-C741-AE67-457FB6746AD7}"/>
              </a:ext>
            </a:extLst>
          </p:cNvPr>
          <p:cNvSpPr txBox="1"/>
          <p:nvPr/>
        </p:nvSpPr>
        <p:spPr>
          <a:xfrm>
            <a:off x="5160712" y="3635036"/>
            <a:ext cx="2698175" cy="430887"/>
          </a:xfrm>
          <a:prstGeom prst="rect">
            <a:avLst/>
          </a:prstGeom>
          <a:noFill/>
        </p:spPr>
        <p:txBody>
          <a:bodyPr wrap="none" rtlCol="0">
            <a:spAutoFit/>
          </a:bodyPr>
          <a:lstStyle/>
          <a:p>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[edge </a:t>
            </a:r>
            <a:r>
              <a:rPr lang="en-GB" sz="2200" b="1" dirty="0">
                <a:solidFill>
                  <a:srgbClr val="FA2743"/>
                </a:solidFill>
                <a:latin typeface="Lato" panose="020F0502020204030203" pitchFamily="34" charset="0"/>
                <a:ea typeface="Lato" panose="020F0502020204030203" pitchFamily="34" charset="0"/>
                <a:cs typeface="Lato" panose="020F0502020204030203" pitchFamily="34" charset="0"/>
              </a:rPr>
              <a:t>betweenness</a:t>
            </a:r>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a:t>
            </a:r>
          </a:p>
        </p:txBody>
      </p:sp>
      <p:sp>
        <p:nvSpPr>
          <p:cNvPr id="11" name="TextBox 10">
            <a:extLst>
              <a:ext uri="{FF2B5EF4-FFF2-40B4-BE49-F238E27FC236}">
                <a16:creationId xmlns:a16="http://schemas.microsoft.com/office/drawing/2014/main" id="{CF676330-CF26-D34D-8360-22F6ED81AFEE}"/>
              </a:ext>
            </a:extLst>
          </p:cNvPr>
          <p:cNvSpPr txBox="1"/>
          <p:nvPr/>
        </p:nvSpPr>
        <p:spPr>
          <a:xfrm>
            <a:off x="5909705" y="4985092"/>
            <a:ext cx="1721946" cy="430887"/>
          </a:xfrm>
          <a:prstGeom prst="rect">
            <a:avLst/>
          </a:prstGeom>
          <a:noFill/>
        </p:spPr>
        <p:txBody>
          <a:bodyPr wrap="none" rtlCol="0">
            <a:spAutoFit/>
          </a:bodyPr>
          <a:lstStyle/>
          <a:p>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[modularity]</a:t>
            </a:r>
          </a:p>
        </p:txBody>
      </p:sp>
      <p:sp>
        <p:nvSpPr>
          <p:cNvPr id="13" name="TextBox 12">
            <a:extLst>
              <a:ext uri="{FF2B5EF4-FFF2-40B4-BE49-F238E27FC236}">
                <a16:creationId xmlns:a16="http://schemas.microsoft.com/office/drawing/2014/main" id="{EC31F8C9-3371-A04F-9DE0-A6FB9979E27C}"/>
              </a:ext>
            </a:extLst>
          </p:cNvPr>
          <p:cNvSpPr txBox="1"/>
          <p:nvPr/>
        </p:nvSpPr>
        <p:spPr>
          <a:xfrm>
            <a:off x="3295065" y="2294468"/>
            <a:ext cx="4246675" cy="3139321"/>
          </a:xfrm>
          <a:prstGeom prst="rect">
            <a:avLst/>
          </a:prstGeom>
          <a:noFill/>
        </p:spPr>
        <p:txBody>
          <a:bodyPr wrap="none" rtlCol="0">
            <a:spAutoFit/>
          </a:bodyPr>
          <a:lstStyle/>
          <a:p>
            <a:pPr marL="342900" indent="-342900">
              <a:buFont typeface="Courier New" panose="02070309020205020404" pitchFamily="49" charset="0"/>
              <a:buChar char="o"/>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Hierarchical clustering</a:t>
            </a:r>
          </a:p>
          <a:p>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800100" lvl="1" indent="-342900">
              <a:buFont typeface="Courier New" panose="02070309020205020404" pitchFamily="49" charset="0"/>
              <a:buChar char="o"/>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Agglomerative</a:t>
            </a:r>
          </a:p>
          <a:p>
            <a:pPr marL="800100" lvl="1" indent="-342900">
              <a:buFont typeface="Courier New" panose="02070309020205020404" pitchFamily="49" charset="0"/>
              <a:buChar char="o"/>
            </a:pP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800100" lvl="1" indent="-342900">
              <a:buFont typeface="Courier New" panose="02070309020205020404" pitchFamily="49" charset="0"/>
              <a:buChar char="o"/>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Divisive</a:t>
            </a:r>
          </a:p>
          <a:p>
            <a:pPr marL="342900" indent="-342900">
              <a:buFont typeface="Courier New" panose="02070309020205020404" pitchFamily="49" charset="0"/>
              <a:buChar char="o"/>
            </a:pP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342900" indent="-342900">
              <a:buFont typeface="Courier New" panose="02070309020205020404" pitchFamily="49" charset="0"/>
              <a:buChar char="o"/>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p>
          <a:p>
            <a:pPr marL="342900" indent="-342900">
              <a:buFont typeface="Courier New" panose="02070309020205020404" pitchFamily="49" charset="0"/>
              <a:buChar char="o"/>
            </a:pP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342900" indent="-342900">
              <a:buFont typeface="Courier New" panose="02070309020205020404" pitchFamily="49" charset="0"/>
              <a:buChar char="o"/>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Louvain algorithm</a:t>
            </a:r>
          </a:p>
        </p:txBody>
      </p:sp>
      <p:sp>
        <p:nvSpPr>
          <p:cNvPr id="14" name="TextBox 13">
            <a:extLst>
              <a:ext uri="{FF2B5EF4-FFF2-40B4-BE49-F238E27FC236}">
                <a16:creationId xmlns:a16="http://schemas.microsoft.com/office/drawing/2014/main" id="{5E257C24-DBD3-8247-B73C-3E5A1A2397EE}"/>
              </a:ext>
            </a:extLst>
          </p:cNvPr>
          <p:cNvSpPr txBox="1"/>
          <p:nvPr/>
        </p:nvSpPr>
        <p:spPr>
          <a:xfrm>
            <a:off x="7405263" y="4315897"/>
            <a:ext cx="1721946" cy="430887"/>
          </a:xfrm>
          <a:prstGeom prst="rect">
            <a:avLst/>
          </a:prstGeom>
          <a:noFill/>
        </p:spPr>
        <p:txBody>
          <a:bodyPr wrap="none" rtlCol="0">
            <a:spAutoFit/>
          </a:bodyPr>
          <a:lstStyle/>
          <a:p>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[modularity]</a:t>
            </a:r>
          </a:p>
        </p:txBody>
      </p:sp>
      <p:sp>
        <p:nvSpPr>
          <p:cNvPr id="2" name="Rectangle 1">
            <a:extLst>
              <a:ext uri="{FF2B5EF4-FFF2-40B4-BE49-F238E27FC236}">
                <a16:creationId xmlns:a16="http://schemas.microsoft.com/office/drawing/2014/main" id="{3EEEB474-D449-85FA-0CE0-1A2B2B62E001}"/>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16" name="Rectangle 15">
            <a:extLst>
              <a:ext uri="{FF2B5EF4-FFF2-40B4-BE49-F238E27FC236}">
                <a16:creationId xmlns:a16="http://schemas.microsoft.com/office/drawing/2014/main" id="{A6121C43-8287-53B2-50EF-0A1AE250345C}"/>
              </a:ext>
            </a:extLst>
          </p:cNvPr>
          <p:cNvSpPr/>
          <p:nvPr/>
        </p:nvSpPr>
        <p:spPr>
          <a:xfrm>
            <a:off x="3169154" y="5034834"/>
            <a:ext cx="72000" cy="432000"/>
          </a:xfrm>
          <a:prstGeom prst="rect">
            <a:avLst/>
          </a:prstGeom>
          <a:solidFill>
            <a:srgbClr val="5E5E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Tree>
    <p:extLst>
      <p:ext uri="{BB962C8B-B14F-4D97-AF65-F5344CB8AC3E}">
        <p14:creationId xmlns:p14="http://schemas.microsoft.com/office/powerpoint/2010/main" val="269926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DAF323-FAD1-DE30-4AFD-BDD8B28B0720}"/>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pic>
        <p:nvPicPr>
          <p:cNvPr id="5" name="Graphic 4" descr="Right pointing backhand index outline">
            <a:extLst>
              <a:ext uri="{FF2B5EF4-FFF2-40B4-BE49-F238E27FC236}">
                <a16:creationId xmlns:a16="http://schemas.microsoft.com/office/drawing/2014/main" id="{8538E42E-F69C-00BB-E335-14D530B8A2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7719" y="1019429"/>
            <a:ext cx="1083311" cy="1083311"/>
          </a:xfrm>
          <a:prstGeom prst="rect">
            <a:avLst/>
          </a:prstGeom>
        </p:spPr>
      </p:pic>
      <p:sp>
        <p:nvSpPr>
          <p:cNvPr id="4" name="TextBox 3">
            <a:extLst>
              <a:ext uri="{FF2B5EF4-FFF2-40B4-BE49-F238E27FC236}">
                <a16:creationId xmlns:a16="http://schemas.microsoft.com/office/drawing/2014/main" id="{8BF3F278-B1A0-E02B-5FB1-832131E89666}"/>
              </a:ext>
            </a:extLst>
          </p:cNvPr>
          <p:cNvSpPr txBox="1"/>
          <p:nvPr/>
        </p:nvSpPr>
        <p:spPr>
          <a:xfrm>
            <a:off x="2768572" y="1019429"/>
            <a:ext cx="5657318" cy="707886"/>
          </a:xfrm>
          <a:prstGeom prst="rect">
            <a:avLst/>
          </a:prstGeom>
          <a:noFill/>
        </p:spPr>
        <p:txBody>
          <a:bodyPr wrap="none" rtlCol="0">
            <a:spAutoFit/>
          </a:bodyPr>
          <a:lstStyle/>
          <a:p>
            <a:pPr marL="571500" indent="-571500">
              <a:buFont typeface="Courier New" panose="02070309020205020404" pitchFamily="49" charset="0"/>
              <a:buChar char="o"/>
            </a:pPr>
            <a:r>
              <a:rPr lang="en-FR" sz="4000" dirty="0">
                <a:solidFill>
                  <a:srgbClr val="5E5E5E"/>
                </a:solidFill>
                <a:latin typeface="Lato" panose="020F0502020204030203" pitchFamily="34" charset="0"/>
                <a:ea typeface="Lato" panose="020F0502020204030203" pitchFamily="34" charset="0"/>
                <a:cs typeface="Lato" panose="020F0502020204030203" pitchFamily="34" charset="0"/>
              </a:rPr>
              <a:t>Community detection</a:t>
            </a:r>
          </a:p>
        </p:txBody>
      </p:sp>
      <p:sp>
        <p:nvSpPr>
          <p:cNvPr id="6" name="TextBox 5">
            <a:extLst>
              <a:ext uri="{FF2B5EF4-FFF2-40B4-BE49-F238E27FC236}">
                <a16:creationId xmlns:a16="http://schemas.microsoft.com/office/drawing/2014/main" id="{98EFD6ED-42B7-8B98-75A1-F6C8D8417BFC}"/>
              </a:ext>
            </a:extLst>
          </p:cNvPr>
          <p:cNvSpPr txBox="1"/>
          <p:nvPr/>
        </p:nvSpPr>
        <p:spPr>
          <a:xfrm>
            <a:off x="3340393" y="1733687"/>
            <a:ext cx="6100174" cy="1488869"/>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FR" sz="3200"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p>
          <a:p>
            <a:pPr marL="457200" indent="-457200">
              <a:lnSpc>
                <a:spcPct val="150000"/>
              </a:lnSpc>
              <a:buFont typeface="Arial" panose="020B0604020202020204" pitchFamily="34" charset="0"/>
              <a:buChar char="•"/>
            </a:pPr>
            <a:r>
              <a:rPr lang="en-FR" sz="3200" dirty="0">
                <a:solidFill>
                  <a:srgbClr val="5E5E5E"/>
                </a:solidFill>
                <a:latin typeface="Lato" panose="020F0502020204030203" pitchFamily="34" charset="0"/>
                <a:ea typeface="Lato" panose="020F0502020204030203" pitchFamily="34" charset="0"/>
                <a:cs typeface="Lato" panose="020F0502020204030203" pitchFamily="34" charset="0"/>
              </a:rPr>
              <a:t>Louvain algorithm</a:t>
            </a:r>
            <a:endParaRPr lang="en-FR" sz="3200" dirty="0"/>
          </a:p>
        </p:txBody>
      </p:sp>
      <p:sp>
        <p:nvSpPr>
          <p:cNvPr id="2" name="TextBox 1">
            <a:extLst>
              <a:ext uri="{FF2B5EF4-FFF2-40B4-BE49-F238E27FC236}">
                <a16:creationId xmlns:a16="http://schemas.microsoft.com/office/drawing/2014/main" id="{694933C2-7787-1620-ACF8-46EAC0A538CA}"/>
              </a:ext>
            </a:extLst>
          </p:cNvPr>
          <p:cNvSpPr txBox="1"/>
          <p:nvPr/>
        </p:nvSpPr>
        <p:spPr>
          <a:xfrm>
            <a:off x="2768572" y="4422800"/>
            <a:ext cx="5008102" cy="707886"/>
          </a:xfrm>
          <a:prstGeom prst="rect">
            <a:avLst/>
          </a:prstGeom>
          <a:noFill/>
        </p:spPr>
        <p:txBody>
          <a:bodyPr wrap="none" rtlCol="0">
            <a:spAutoFit/>
          </a:bodyPr>
          <a:lstStyle/>
          <a:p>
            <a:pPr marL="571500" indent="-571500">
              <a:buFont typeface="Courier New" panose="02070309020205020404" pitchFamily="49" charset="0"/>
              <a:buChar char="o"/>
            </a:pPr>
            <a:r>
              <a:rPr lang="en-FR" sz="4000" dirty="0">
                <a:solidFill>
                  <a:srgbClr val="5E5E5E"/>
                </a:solidFill>
                <a:latin typeface="Lato" panose="020F0502020204030203" pitchFamily="34" charset="0"/>
                <a:ea typeface="Lato" panose="020F0502020204030203" pitchFamily="34" charset="0"/>
                <a:cs typeface="Lato" panose="020F0502020204030203" pitchFamily="34" charset="0"/>
              </a:rPr>
              <a:t>About the exam 😬</a:t>
            </a:r>
          </a:p>
        </p:txBody>
      </p:sp>
      <p:sp>
        <p:nvSpPr>
          <p:cNvPr id="8" name="TextBox 7">
            <a:extLst>
              <a:ext uri="{FF2B5EF4-FFF2-40B4-BE49-F238E27FC236}">
                <a16:creationId xmlns:a16="http://schemas.microsoft.com/office/drawing/2014/main" id="{EFA0F232-95E7-6C4A-5896-34A7ED0ED2C1}"/>
              </a:ext>
            </a:extLst>
          </p:cNvPr>
          <p:cNvSpPr txBox="1"/>
          <p:nvPr/>
        </p:nvSpPr>
        <p:spPr>
          <a:xfrm>
            <a:off x="2768572" y="5376865"/>
            <a:ext cx="3773790" cy="707886"/>
          </a:xfrm>
          <a:prstGeom prst="rect">
            <a:avLst/>
          </a:prstGeom>
          <a:noFill/>
        </p:spPr>
        <p:txBody>
          <a:bodyPr wrap="none" rtlCol="0">
            <a:spAutoFit/>
          </a:bodyPr>
          <a:lstStyle/>
          <a:p>
            <a:pPr marL="571500" indent="-571500">
              <a:buFont typeface="Courier New" panose="02070309020205020404" pitchFamily="49" charset="0"/>
              <a:buChar char="o"/>
            </a:pPr>
            <a:r>
              <a:rPr lang="en-FR" sz="4000" dirty="0">
                <a:solidFill>
                  <a:srgbClr val="5E5E5E"/>
                </a:solidFill>
                <a:latin typeface="Lato" panose="020F0502020204030203" pitchFamily="34" charset="0"/>
                <a:ea typeface="Lato" panose="020F0502020204030203" pitchFamily="34" charset="0"/>
                <a:cs typeface="Lato" panose="020F0502020204030203" pitchFamily="34" charset="0"/>
              </a:rPr>
              <a:t>Final remarks</a:t>
            </a:r>
          </a:p>
        </p:txBody>
      </p:sp>
      <p:sp>
        <p:nvSpPr>
          <p:cNvPr id="9" name="TextBox 8">
            <a:extLst>
              <a:ext uri="{FF2B5EF4-FFF2-40B4-BE49-F238E27FC236}">
                <a16:creationId xmlns:a16="http://schemas.microsoft.com/office/drawing/2014/main" id="{C3E7205D-F5DB-E646-F0DB-689B40FA6FED}"/>
              </a:ext>
            </a:extLst>
          </p:cNvPr>
          <p:cNvSpPr txBox="1"/>
          <p:nvPr/>
        </p:nvSpPr>
        <p:spPr>
          <a:xfrm>
            <a:off x="2768572" y="3468735"/>
            <a:ext cx="7422225" cy="707886"/>
          </a:xfrm>
          <a:prstGeom prst="rect">
            <a:avLst/>
          </a:prstGeom>
          <a:noFill/>
        </p:spPr>
        <p:txBody>
          <a:bodyPr wrap="none" rtlCol="0">
            <a:spAutoFit/>
          </a:bodyPr>
          <a:lstStyle/>
          <a:p>
            <a:pPr marL="571500" indent="-571500">
              <a:buFont typeface="Courier New" panose="02070309020205020404" pitchFamily="49" charset="0"/>
              <a:buChar char="o"/>
            </a:pPr>
            <a:r>
              <a:rPr lang="en-FR" sz="4000" dirty="0">
                <a:solidFill>
                  <a:srgbClr val="5E5E5E"/>
                </a:solidFill>
                <a:latin typeface="Lato" panose="020F0502020204030203" pitchFamily="34" charset="0"/>
                <a:ea typeface="Lato" panose="020F0502020204030203" pitchFamily="34" charset="0"/>
                <a:cs typeface="Lato" panose="020F0502020204030203" pitchFamily="34" charset="0"/>
              </a:rPr>
              <a:t>Other topics in graph analysis</a:t>
            </a:r>
          </a:p>
        </p:txBody>
      </p:sp>
    </p:spTree>
    <p:extLst>
      <p:ext uri="{BB962C8B-B14F-4D97-AF65-F5344CB8AC3E}">
        <p14:creationId xmlns:p14="http://schemas.microsoft.com/office/powerpoint/2010/main" val="4234075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627C597-8F1A-4147-837E-E7F660502CF4}"/>
              </a:ext>
            </a:extLst>
          </p:cNvPr>
          <p:cNvSpPr txBox="1"/>
          <p:nvPr/>
        </p:nvSpPr>
        <p:spPr>
          <a:xfrm>
            <a:off x="543415" y="982113"/>
            <a:ext cx="11105170" cy="4493538"/>
          </a:xfrm>
          <a:prstGeom prst="rect">
            <a:avLst/>
          </a:prstGeom>
          <a:noFill/>
        </p:spPr>
        <p:txBody>
          <a:bodyPr wrap="squar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The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Louvain</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algorithm is inspired by the node-moving approach as presented before, but manages to have a time complexity equivalent to that of the spectral approach. </a:t>
            </a:r>
          </a:p>
          <a:p>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In other words, it has the advantage of extending naturally to multiple groups (as in the node-moving procedure) while having a time complexity equivalent to that of the spectral approach, i.e.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O(n log(n))</a:t>
            </a:r>
          </a:p>
          <a:p>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Because of its numerical advantages, the Louvain method is one of the most important and used algorithms for community detection nowadays. In the paper where they proposed the method, the authors of the algorithm claimed that “</a:t>
            </a: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Contrary to all the other community detection algorithms, the network size limits that we are facing with our algorithm are due to </a:t>
            </a:r>
            <a:r>
              <a:rPr lang="en-GB" sz="2200" b="1" dirty="0">
                <a:solidFill>
                  <a:srgbClr val="FA2743"/>
                </a:solidFill>
                <a:latin typeface="Lato" panose="020F0502020204030203" pitchFamily="34" charset="0"/>
                <a:ea typeface="Lato" panose="020F0502020204030203" pitchFamily="34" charset="0"/>
                <a:cs typeface="Lato" panose="020F0502020204030203" pitchFamily="34" charset="0"/>
              </a:rPr>
              <a:t>limited storage capacity rather than limited computation time</a:t>
            </a: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 identifying communities in a 118 million nodes network took only 152 minutes.”</a:t>
            </a:r>
          </a:p>
        </p:txBody>
      </p:sp>
      <p:sp>
        <p:nvSpPr>
          <p:cNvPr id="2" name="TextBox 1">
            <a:extLst>
              <a:ext uri="{FF2B5EF4-FFF2-40B4-BE49-F238E27FC236}">
                <a16:creationId xmlns:a16="http://schemas.microsoft.com/office/drawing/2014/main" id="{1B0BEA92-FD4E-4444-8F0F-4C8031468AA6}"/>
              </a:ext>
            </a:extLst>
          </p:cNvPr>
          <p:cNvSpPr txBox="1"/>
          <p:nvPr/>
        </p:nvSpPr>
        <p:spPr>
          <a:xfrm>
            <a:off x="2283898" y="5790824"/>
            <a:ext cx="7624203" cy="369332"/>
          </a:xfrm>
          <a:prstGeom prst="rect">
            <a:avLst/>
          </a:prstGeom>
          <a:noFill/>
        </p:spPr>
        <p:txBody>
          <a:bodyPr wrap="none" rtlCol="0">
            <a:spAutoFit/>
          </a:bodyPr>
          <a:lstStyle/>
          <a:p>
            <a:r>
              <a:rPr lang="en-FR" b="1" dirty="0">
                <a:solidFill>
                  <a:srgbClr val="00B0F0"/>
                </a:solidFill>
                <a:latin typeface="Lato" panose="020F0502020204030203" pitchFamily="34" charset="0"/>
                <a:ea typeface="Lato" panose="020F0502020204030203" pitchFamily="34" charset="0"/>
                <a:cs typeface="Lato" panose="020F0502020204030203" pitchFamily="34" charset="0"/>
              </a:rPr>
              <a:t>Blondel et al. (2008) – “</a:t>
            </a:r>
            <a:r>
              <a:rPr lang="en-GB" b="1" dirty="0">
                <a:solidFill>
                  <a:srgbClr val="00B0F0"/>
                </a:solidFill>
                <a:latin typeface="Lato" panose="020F0502020204030203" pitchFamily="34" charset="0"/>
                <a:ea typeface="Lato" panose="020F0502020204030203" pitchFamily="34" charset="0"/>
                <a:cs typeface="Lato" panose="020F0502020204030203" pitchFamily="34" charset="0"/>
              </a:rPr>
              <a:t>Fast unfolding of communities in large networks”</a:t>
            </a:r>
          </a:p>
        </p:txBody>
      </p:sp>
      <p:sp>
        <p:nvSpPr>
          <p:cNvPr id="3" name="Rectangle 2">
            <a:extLst>
              <a:ext uri="{FF2B5EF4-FFF2-40B4-BE49-F238E27FC236}">
                <a16:creationId xmlns:a16="http://schemas.microsoft.com/office/drawing/2014/main" id="{1614DCBA-0920-A4DF-6293-8ED79C7892E9}"/>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5" name="TextBox 4">
            <a:extLst>
              <a:ext uri="{FF2B5EF4-FFF2-40B4-BE49-F238E27FC236}">
                <a16:creationId xmlns:a16="http://schemas.microsoft.com/office/drawing/2014/main" id="{2D038284-CA4B-74AA-876B-B0372980008E}"/>
              </a:ext>
            </a:extLst>
          </p:cNvPr>
          <p:cNvSpPr txBox="1"/>
          <p:nvPr/>
        </p:nvSpPr>
        <p:spPr>
          <a:xfrm>
            <a:off x="212834" y="110936"/>
            <a:ext cx="2443298"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Louvain algorithm</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689336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BA86B15-7F98-D14F-A437-FAEF63B6A7E2}"/>
              </a:ext>
            </a:extLst>
          </p:cNvPr>
          <p:cNvSpPr txBox="1"/>
          <p:nvPr/>
        </p:nvSpPr>
        <p:spPr>
          <a:xfrm>
            <a:off x="212834" y="868979"/>
            <a:ext cx="11105170" cy="5509200"/>
          </a:xfrm>
          <a:prstGeom prst="rect">
            <a:avLst/>
          </a:prstGeom>
          <a:noFill/>
        </p:spPr>
        <p:txBody>
          <a:bodyPr wrap="squar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Assume we have a graph with </a:t>
            </a:r>
            <a:r>
              <a:rPr lang="en-FR" sz="2200" b="1" i="1" dirty="0">
                <a:solidFill>
                  <a:srgbClr val="5E5E5E"/>
                </a:solidFill>
                <a:latin typeface="Lato" panose="020F0502020204030203" pitchFamily="34" charset="0"/>
                <a:ea typeface="Lato" panose="020F0502020204030203" pitchFamily="34" charset="0"/>
                <a:cs typeface="Lato" panose="020F0502020204030203" pitchFamily="34" charset="0"/>
              </a:rPr>
              <a:t>n</a:t>
            </a:r>
            <a:r>
              <a:rPr lang="en-FR" sz="2200" b="1" i="1" dirty="0">
                <a:solidFill>
                  <a:srgbClr val="00B0F0"/>
                </a:solidFill>
                <a:latin typeface="Lato" panose="020F0502020204030203" pitchFamily="34" charset="0"/>
                <a:ea typeface="Lato" panose="020F0502020204030203" pitchFamily="34" charset="0"/>
                <a:cs typeface="Lato" panose="020F0502020204030203" pitchFamily="34" charset="0"/>
              </a:rPr>
              <a:t> </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nodes.</a:t>
            </a:r>
            <a:endParaRPr lang="en-FR" sz="2200" b="1" i="1" dirty="0">
              <a:solidFill>
                <a:srgbClr val="5E5E5E"/>
              </a:solidFill>
              <a:latin typeface="Lato" panose="020F0502020204030203" pitchFamily="34" charset="0"/>
              <a:ea typeface="Lato" panose="020F0502020204030203" pitchFamily="34" charset="0"/>
              <a:cs typeface="Lato" panose="020F0502020204030203" pitchFamily="34" charset="0"/>
            </a:endParaRPr>
          </a:p>
          <a:p>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The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Louvain</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algorithm consists of </a:t>
            </a:r>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two phases </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that are repeated iteratively:</a:t>
            </a:r>
          </a:p>
          <a:p>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Phase 1:</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First, we assign a different community to each node of the network. </a:t>
            </a: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In this initial partition there are as many communities as there are nodes. </a:t>
            </a:r>
          </a:p>
          <a:p>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Then, for each node </a:t>
            </a:r>
            <a:r>
              <a:rPr lang="en-GB" sz="2200" b="1" i="1" dirty="0" err="1">
                <a:solidFill>
                  <a:srgbClr val="5E5E5E"/>
                </a:solidFill>
                <a:latin typeface="Lato" panose="020F0502020204030203" pitchFamily="34" charset="0"/>
                <a:ea typeface="Lato" panose="020F0502020204030203" pitchFamily="34" charset="0"/>
                <a:cs typeface="Lato" panose="020F0502020204030203" pitchFamily="34" charset="0"/>
              </a:rPr>
              <a:t>i</a:t>
            </a: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 we consider the neighbours </a:t>
            </a:r>
            <a:r>
              <a:rPr lang="en-GB" sz="2200" b="1" i="1" dirty="0">
                <a:solidFill>
                  <a:srgbClr val="5E5E5E"/>
                </a:solidFill>
                <a:latin typeface="Lato" panose="020F0502020204030203" pitchFamily="34" charset="0"/>
                <a:ea typeface="Lato" panose="020F0502020204030203" pitchFamily="34" charset="0"/>
                <a:cs typeface="Lato" panose="020F0502020204030203" pitchFamily="34" charset="0"/>
              </a:rPr>
              <a:t>j</a:t>
            </a: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 of </a:t>
            </a:r>
            <a:r>
              <a:rPr lang="en-GB" sz="2200" b="1" i="1" dirty="0" err="1">
                <a:solidFill>
                  <a:srgbClr val="5E5E5E"/>
                </a:solidFill>
                <a:latin typeface="Lato" panose="020F0502020204030203" pitchFamily="34" charset="0"/>
                <a:ea typeface="Lato" panose="020F0502020204030203" pitchFamily="34" charset="0"/>
                <a:cs typeface="Lato" panose="020F0502020204030203" pitchFamily="34" charset="0"/>
              </a:rPr>
              <a:t>i</a:t>
            </a: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 and we evaluate the gain of modularity that would take place by removing </a:t>
            </a:r>
            <a:r>
              <a:rPr lang="en-GB" sz="2200" b="1" i="1" dirty="0" err="1">
                <a:solidFill>
                  <a:srgbClr val="5E5E5E"/>
                </a:solidFill>
                <a:latin typeface="Lato" panose="020F0502020204030203" pitchFamily="34" charset="0"/>
                <a:ea typeface="Lato" panose="020F0502020204030203" pitchFamily="34" charset="0"/>
                <a:cs typeface="Lato" panose="020F0502020204030203" pitchFamily="34" charset="0"/>
              </a:rPr>
              <a:t>i</a:t>
            </a: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 from its community and by placing it in the community of </a:t>
            </a:r>
            <a:r>
              <a:rPr lang="en-GB" sz="2200" b="1" i="1" dirty="0">
                <a:solidFill>
                  <a:srgbClr val="5E5E5E"/>
                </a:solidFill>
                <a:latin typeface="Lato" panose="020F0502020204030203" pitchFamily="34" charset="0"/>
                <a:ea typeface="Lato" panose="020F0502020204030203" pitchFamily="34" charset="0"/>
                <a:cs typeface="Lato" panose="020F0502020204030203" pitchFamily="34" charset="0"/>
              </a:rPr>
              <a:t>j</a:t>
            </a: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 The node </a:t>
            </a:r>
            <a:r>
              <a:rPr lang="en-GB" sz="2200" b="1" i="1" dirty="0" err="1">
                <a:solidFill>
                  <a:srgbClr val="5E5E5E"/>
                </a:solidFill>
                <a:latin typeface="Lato" panose="020F0502020204030203" pitchFamily="34" charset="0"/>
                <a:ea typeface="Lato" panose="020F0502020204030203" pitchFamily="34" charset="0"/>
                <a:cs typeface="Lato" panose="020F0502020204030203" pitchFamily="34" charset="0"/>
              </a:rPr>
              <a:t>i</a:t>
            </a: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 is then placed in the community for which this gain is maximum (in case of a tie we use a breaking rule), but only if this gain is positive. If no positive gain is possible, </a:t>
            </a:r>
            <a:r>
              <a:rPr lang="en-GB" sz="2200" b="1" i="1" dirty="0" err="1">
                <a:solidFill>
                  <a:srgbClr val="5E5E5E"/>
                </a:solidFill>
                <a:latin typeface="Lato" panose="020F0502020204030203" pitchFamily="34" charset="0"/>
                <a:ea typeface="Lato" panose="020F0502020204030203" pitchFamily="34" charset="0"/>
                <a:cs typeface="Lato" panose="020F0502020204030203" pitchFamily="34" charset="0"/>
              </a:rPr>
              <a:t>i</a:t>
            </a: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 stays in its original community.</a:t>
            </a:r>
          </a:p>
          <a:p>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This process is applied repeatedly and sequentially for all nodes until no further improvement can be achieved. The first phase stops when a local maxima of the modularity is attained, i.e., when no individual move can improve the modularity. </a:t>
            </a:r>
          </a:p>
        </p:txBody>
      </p:sp>
      <p:sp>
        <p:nvSpPr>
          <p:cNvPr id="2" name="Rectangle 1">
            <a:extLst>
              <a:ext uri="{FF2B5EF4-FFF2-40B4-BE49-F238E27FC236}">
                <a16:creationId xmlns:a16="http://schemas.microsoft.com/office/drawing/2014/main" id="{92897E9D-B081-E4C2-886F-1188961FEB92}"/>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4" name="TextBox 3">
            <a:extLst>
              <a:ext uri="{FF2B5EF4-FFF2-40B4-BE49-F238E27FC236}">
                <a16:creationId xmlns:a16="http://schemas.microsoft.com/office/drawing/2014/main" id="{0DBD0103-D1DD-D3D5-2681-93AF83F691DE}"/>
              </a:ext>
            </a:extLst>
          </p:cNvPr>
          <p:cNvSpPr txBox="1"/>
          <p:nvPr/>
        </p:nvSpPr>
        <p:spPr>
          <a:xfrm>
            <a:off x="212834" y="110936"/>
            <a:ext cx="2443298"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Louvain algorithm</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36757485-B0D3-7D71-A6F6-5C535CA64D05}"/>
              </a:ext>
            </a:extLst>
          </p:cNvPr>
          <p:cNvSpPr txBox="1"/>
          <p:nvPr/>
        </p:nvSpPr>
        <p:spPr>
          <a:xfrm rot="5400000">
            <a:off x="9731141" y="4689685"/>
            <a:ext cx="3425938" cy="430887"/>
          </a:xfrm>
          <a:prstGeom prst="rect">
            <a:avLst/>
          </a:prstGeom>
          <a:noFill/>
        </p:spPr>
        <p:txBody>
          <a:bodyPr wrap="none" rtlCol="0">
            <a:spAutoFit/>
          </a:bodyPr>
          <a:lstStyle/>
          <a:p>
            <a:r>
              <a:rPr lang="en-FR" sz="2200" dirty="0">
                <a:solidFill>
                  <a:srgbClr val="FA2743"/>
                </a:solidFill>
                <a:latin typeface="Lato" panose="020F0502020204030203" pitchFamily="34" charset="0"/>
                <a:ea typeface="Lato" panose="020F0502020204030203" pitchFamily="34" charset="0"/>
                <a:cs typeface="Lato" panose="020F0502020204030203" pitchFamily="34" charset="0"/>
              </a:rPr>
              <a:t>AGGLOMERATIVE STYLE</a:t>
            </a:r>
          </a:p>
        </p:txBody>
      </p:sp>
      <p:sp>
        <p:nvSpPr>
          <p:cNvPr id="5" name="Rectangle 4">
            <a:extLst>
              <a:ext uri="{FF2B5EF4-FFF2-40B4-BE49-F238E27FC236}">
                <a16:creationId xmlns:a16="http://schemas.microsoft.com/office/drawing/2014/main" id="{88677D5E-8F6B-27E2-60D0-A1F0B036D7A4}"/>
              </a:ext>
            </a:extLst>
          </p:cNvPr>
          <p:cNvSpPr/>
          <p:nvPr/>
        </p:nvSpPr>
        <p:spPr>
          <a:xfrm>
            <a:off x="11097929" y="3265080"/>
            <a:ext cx="57752" cy="3222347"/>
          </a:xfrm>
          <a:prstGeom prst="rect">
            <a:avLst/>
          </a:prstGeom>
          <a:solidFill>
            <a:srgbClr val="FA2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Tree>
    <p:extLst>
      <p:ext uri="{BB962C8B-B14F-4D97-AF65-F5344CB8AC3E}">
        <p14:creationId xmlns:p14="http://schemas.microsoft.com/office/powerpoint/2010/main" val="3311447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BA86B15-7F98-D14F-A437-FAEF63B6A7E2}"/>
              </a:ext>
            </a:extLst>
          </p:cNvPr>
          <p:cNvSpPr txBox="1"/>
          <p:nvPr/>
        </p:nvSpPr>
        <p:spPr>
          <a:xfrm>
            <a:off x="543415" y="782353"/>
            <a:ext cx="11105170" cy="1785104"/>
          </a:xfrm>
          <a:prstGeom prst="rect">
            <a:avLst/>
          </a:prstGeom>
          <a:noFill/>
        </p:spPr>
        <p:txBody>
          <a:bodyPr wrap="square" rtlCol="0">
            <a:spAutoFit/>
          </a:bodyPr>
          <a:lstStyle/>
          <a:p>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Phase 2</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a:t>
            </a: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The second phase of the algorithm consists in building a new network whose nodes are now the communities found during the first phase. To do so, the weights of the links between the new nodes are given by the sum of the weight of the links between nodes in the corresponding two communities. Links between nodes of the same community lead to self-loops for this community in the new network. </a:t>
            </a:r>
          </a:p>
        </p:txBody>
      </p:sp>
      <p:pic>
        <p:nvPicPr>
          <p:cNvPr id="5" name="Picture 4">
            <a:extLst>
              <a:ext uri="{FF2B5EF4-FFF2-40B4-BE49-F238E27FC236}">
                <a16:creationId xmlns:a16="http://schemas.microsoft.com/office/drawing/2014/main" id="{8C423682-345F-4B4C-8C10-8C1EF4CB72FE}"/>
              </a:ext>
            </a:extLst>
          </p:cNvPr>
          <p:cNvPicPr>
            <a:picLocks noChangeAspect="1"/>
          </p:cNvPicPr>
          <p:nvPr/>
        </p:nvPicPr>
        <p:blipFill>
          <a:blip r:embed="rId2"/>
          <a:stretch>
            <a:fillRect/>
          </a:stretch>
        </p:blipFill>
        <p:spPr>
          <a:xfrm>
            <a:off x="3878761" y="2694436"/>
            <a:ext cx="4434477" cy="3963038"/>
          </a:xfrm>
          <a:prstGeom prst="rect">
            <a:avLst/>
          </a:prstGeom>
        </p:spPr>
      </p:pic>
      <p:sp>
        <p:nvSpPr>
          <p:cNvPr id="8" name="Rectangle 7">
            <a:extLst>
              <a:ext uri="{FF2B5EF4-FFF2-40B4-BE49-F238E27FC236}">
                <a16:creationId xmlns:a16="http://schemas.microsoft.com/office/drawing/2014/main" id="{A493C981-7ADE-9147-BD1B-7FFFD2C3A3BF}"/>
              </a:ext>
            </a:extLst>
          </p:cNvPr>
          <p:cNvSpPr/>
          <p:nvPr/>
        </p:nvSpPr>
        <p:spPr>
          <a:xfrm>
            <a:off x="6095999" y="5342022"/>
            <a:ext cx="705854" cy="605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TextBox 8">
            <a:extLst>
              <a:ext uri="{FF2B5EF4-FFF2-40B4-BE49-F238E27FC236}">
                <a16:creationId xmlns:a16="http://schemas.microsoft.com/office/drawing/2014/main" id="{D23411A1-754F-6D4B-A45D-4CF3A27596E3}"/>
              </a:ext>
            </a:extLst>
          </p:cNvPr>
          <p:cNvSpPr txBox="1"/>
          <p:nvPr/>
        </p:nvSpPr>
        <p:spPr>
          <a:xfrm>
            <a:off x="7559040" y="4460809"/>
            <a:ext cx="984565" cy="369332"/>
          </a:xfrm>
          <a:prstGeom prst="rect">
            <a:avLst/>
          </a:prstGeom>
          <a:noFill/>
        </p:spPr>
        <p:txBody>
          <a:bodyPr wrap="none" rtlCol="0">
            <a:spAutoFit/>
          </a:bodyPr>
          <a:lstStyle/>
          <a:p>
            <a:r>
              <a:rPr lang="en-FR" b="1" dirty="0">
                <a:solidFill>
                  <a:srgbClr val="5E5E5E"/>
                </a:solidFill>
              </a:rPr>
              <a:t>PHASE 2</a:t>
            </a:r>
          </a:p>
        </p:txBody>
      </p:sp>
      <p:sp>
        <p:nvSpPr>
          <p:cNvPr id="10" name="TextBox 9">
            <a:extLst>
              <a:ext uri="{FF2B5EF4-FFF2-40B4-BE49-F238E27FC236}">
                <a16:creationId xmlns:a16="http://schemas.microsoft.com/office/drawing/2014/main" id="{8DEB686D-26A7-0644-AA50-C35F39E51758}"/>
              </a:ext>
            </a:extLst>
          </p:cNvPr>
          <p:cNvSpPr txBox="1"/>
          <p:nvPr/>
        </p:nvSpPr>
        <p:spPr>
          <a:xfrm>
            <a:off x="4226813" y="4399849"/>
            <a:ext cx="984565" cy="369332"/>
          </a:xfrm>
          <a:prstGeom prst="rect">
            <a:avLst/>
          </a:prstGeom>
          <a:noFill/>
        </p:spPr>
        <p:txBody>
          <a:bodyPr wrap="none" rtlCol="0">
            <a:spAutoFit/>
          </a:bodyPr>
          <a:lstStyle/>
          <a:p>
            <a:r>
              <a:rPr lang="en-FR" b="1" dirty="0">
                <a:solidFill>
                  <a:srgbClr val="5E5E5E"/>
                </a:solidFill>
              </a:rPr>
              <a:t>PHASE 1</a:t>
            </a:r>
          </a:p>
        </p:txBody>
      </p:sp>
      <p:sp>
        <p:nvSpPr>
          <p:cNvPr id="2" name="Rectangle 1">
            <a:extLst>
              <a:ext uri="{FF2B5EF4-FFF2-40B4-BE49-F238E27FC236}">
                <a16:creationId xmlns:a16="http://schemas.microsoft.com/office/drawing/2014/main" id="{5E0450A5-A86C-5AE2-A2DF-7702E2818A9E}"/>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4" name="TextBox 3">
            <a:extLst>
              <a:ext uri="{FF2B5EF4-FFF2-40B4-BE49-F238E27FC236}">
                <a16:creationId xmlns:a16="http://schemas.microsoft.com/office/drawing/2014/main" id="{086251EA-1283-9535-C727-416EA81C202C}"/>
              </a:ext>
            </a:extLst>
          </p:cNvPr>
          <p:cNvSpPr txBox="1"/>
          <p:nvPr/>
        </p:nvSpPr>
        <p:spPr>
          <a:xfrm>
            <a:off x="212834" y="110936"/>
            <a:ext cx="2443298"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Louvain algorithm</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48244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BA86B15-7F98-D14F-A437-FAEF63B6A7E2}"/>
              </a:ext>
            </a:extLst>
          </p:cNvPr>
          <p:cNvSpPr txBox="1"/>
          <p:nvPr/>
        </p:nvSpPr>
        <p:spPr>
          <a:xfrm>
            <a:off x="543415" y="782353"/>
            <a:ext cx="11105170" cy="2462213"/>
          </a:xfrm>
          <a:prstGeom prst="rect">
            <a:avLst/>
          </a:prstGeom>
          <a:noFill/>
        </p:spPr>
        <p:txBody>
          <a:bodyPr wrap="square" rtlCol="0">
            <a:spAutoFit/>
          </a:bodyPr>
          <a:lstStyle/>
          <a:p>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Once the second phase is </a:t>
            </a:r>
            <a:r>
              <a:rPr lang="en-GB" sz="2200" b="1" dirty="0">
                <a:solidFill>
                  <a:srgbClr val="5E5E5E"/>
                </a:solidFill>
                <a:latin typeface="Lato" panose="020F0502020204030203" pitchFamily="34" charset="0"/>
                <a:ea typeface="Lato" panose="020F0502020204030203" pitchFamily="34" charset="0"/>
                <a:cs typeface="Lato" panose="020F0502020204030203" pitchFamily="34" charset="0"/>
              </a:rPr>
              <a:t>completed</a:t>
            </a: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 it is possible to reapply the first phase of the algorithm to the resulting weighted network and to iterate. </a:t>
            </a:r>
          </a:p>
          <a:p>
            <a:endParaRPr lang="en-GB" sz="2200" dirty="0">
              <a:solidFill>
                <a:srgbClr val="5E5E5E"/>
              </a:solidFill>
              <a:latin typeface="Lato" panose="020F0502020204030203" pitchFamily="34" charset="0"/>
              <a:ea typeface="Lato" panose="020F0502020204030203" pitchFamily="34" charset="0"/>
              <a:cs typeface="Lato" panose="020F0502020204030203" pitchFamily="34" charset="0"/>
            </a:endParaRPr>
          </a:p>
          <a:p>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Calling a “pass” the combination of these two phases, we see that by construction the </a:t>
            </a:r>
            <a:r>
              <a:rPr lang="en-GB" sz="2200" b="1" dirty="0">
                <a:solidFill>
                  <a:srgbClr val="FA2743"/>
                </a:solidFill>
                <a:latin typeface="Lato" panose="020F0502020204030203" pitchFamily="34" charset="0"/>
                <a:ea typeface="Lato" panose="020F0502020204030203" pitchFamily="34" charset="0"/>
                <a:cs typeface="Lato" panose="020F0502020204030203" pitchFamily="34" charset="0"/>
              </a:rPr>
              <a:t>number of meta-communities decreases at each pass</a:t>
            </a: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 and as a consequence most of the computing time is used in the first pass. The passes are iterated until there are no more changes and a maximum of modularity is attained.</a:t>
            </a:r>
          </a:p>
        </p:txBody>
      </p:sp>
      <p:pic>
        <p:nvPicPr>
          <p:cNvPr id="3" name="Picture 2">
            <a:extLst>
              <a:ext uri="{FF2B5EF4-FFF2-40B4-BE49-F238E27FC236}">
                <a16:creationId xmlns:a16="http://schemas.microsoft.com/office/drawing/2014/main" id="{A87C8FC2-E1FB-6D4B-921F-9F3C7AD8CBFE}"/>
              </a:ext>
            </a:extLst>
          </p:cNvPr>
          <p:cNvPicPr>
            <a:picLocks noChangeAspect="1"/>
          </p:cNvPicPr>
          <p:nvPr/>
        </p:nvPicPr>
        <p:blipFill>
          <a:blip r:embed="rId2"/>
          <a:stretch>
            <a:fillRect/>
          </a:stretch>
        </p:blipFill>
        <p:spPr>
          <a:xfrm>
            <a:off x="973294" y="3435713"/>
            <a:ext cx="10245411" cy="3133629"/>
          </a:xfrm>
          <a:prstGeom prst="rect">
            <a:avLst/>
          </a:prstGeom>
        </p:spPr>
      </p:pic>
      <p:sp>
        <p:nvSpPr>
          <p:cNvPr id="5" name="Rectangle 4">
            <a:extLst>
              <a:ext uri="{FF2B5EF4-FFF2-40B4-BE49-F238E27FC236}">
                <a16:creationId xmlns:a16="http://schemas.microsoft.com/office/drawing/2014/main" id="{A1DDAE61-241D-FE4F-95AA-9CFB88E9B0AE}"/>
              </a:ext>
            </a:extLst>
          </p:cNvPr>
          <p:cNvSpPr/>
          <p:nvPr/>
        </p:nvSpPr>
        <p:spPr>
          <a:xfrm>
            <a:off x="5149517" y="3244566"/>
            <a:ext cx="2213810" cy="942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8" name="Rectangle 7">
            <a:extLst>
              <a:ext uri="{FF2B5EF4-FFF2-40B4-BE49-F238E27FC236}">
                <a16:creationId xmlns:a16="http://schemas.microsoft.com/office/drawing/2014/main" id="{0B722F01-996D-B942-9B48-1E4597739769}"/>
              </a:ext>
            </a:extLst>
          </p:cNvPr>
          <p:cNvSpPr/>
          <p:nvPr/>
        </p:nvSpPr>
        <p:spPr>
          <a:xfrm>
            <a:off x="3745832" y="3244565"/>
            <a:ext cx="970547" cy="942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Rectangle 8">
            <a:extLst>
              <a:ext uri="{FF2B5EF4-FFF2-40B4-BE49-F238E27FC236}">
                <a16:creationId xmlns:a16="http://schemas.microsoft.com/office/drawing/2014/main" id="{7920261B-30E4-0247-825A-C80294A5B89A}"/>
              </a:ext>
            </a:extLst>
          </p:cNvPr>
          <p:cNvSpPr/>
          <p:nvPr/>
        </p:nvSpPr>
        <p:spPr>
          <a:xfrm>
            <a:off x="3036498" y="3396965"/>
            <a:ext cx="1832281" cy="433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 name="Rectangle 1">
            <a:extLst>
              <a:ext uri="{FF2B5EF4-FFF2-40B4-BE49-F238E27FC236}">
                <a16:creationId xmlns:a16="http://schemas.microsoft.com/office/drawing/2014/main" id="{E7F4EA36-A2EB-959D-AA43-42D10E6412F7}"/>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4" name="TextBox 3">
            <a:extLst>
              <a:ext uri="{FF2B5EF4-FFF2-40B4-BE49-F238E27FC236}">
                <a16:creationId xmlns:a16="http://schemas.microsoft.com/office/drawing/2014/main" id="{43CCC1DB-D0C6-741B-B527-397B6E8910F7}"/>
              </a:ext>
            </a:extLst>
          </p:cNvPr>
          <p:cNvSpPr txBox="1"/>
          <p:nvPr/>
        </p:nvSpPr>
        <p:spPr>
          <a:xfrm>
            <a:off x="212834" y="110936"/>
            <a:ext cx="2443298"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Louvain algorithm</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833725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BA86B15-7F98-D14F-A437-FAEF63B6A7E2}"/>
              </a:ext>
            </a:extLst>
          </p:cNvPr>
          <p:cNvSpPr txBox="1"/>
          <p:nvPr/>
        </p:nvSpPr>
        <p:spPr>
          <a:xfrm>
            <a:off x="543415" y="1483393"/>
            <a:ext cx="11105170" cy="4154984"/>
          </a:xfrm>
          <a:prstGeom prst="rect">
            <a:avLst/>
          </a:prstGeom>
          <a:noFill/>
        </p:spPr>
        <p:txBody>
          <a:bodyPr wrap="square" rtlCol="0">
            <a:spAutoFit/>
          </a:bodyPr>
          <a:lstStyle/>
          <a:p>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The Louvain algorithm has several </a:t>
            </a:r>
            <a:r>
              <a:rPr lang="en-GB" sz="2200" b="1" dirty="0">
                <a:solidFill>
                  <a:srgbClr val="FA2743"/>
                </a:solidFill>
                <a:latin typeface="Lato" panose="020F0502020204030203" pitchFamily="34" charset="0"/>
                <a:ea typeface="Lato" panose="020F0502020204030203" pitchFamily="34" charset="0"/>
                <a:cs typeface="Lato" panose="020F0502020204030203" pitchFamily="34" charset="0"/>
              </a:rPr>
              <a:t>advantages</a:t>
            </a: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a:t>
            </a:r>
          </a:p>
          <a:p>
            <a:endParaRPr lang="en-GB"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457200" indent="-457200">
              <a:buAutoNum type="arabicParenR"/>
            </a:pP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Its steps are intuitive and easy to implement, and the outcome is unsupervised. </a:t>
            </a:r>
          </a:p>
          <a:p>
            <a:pPr marL="457200" indent="-457200">
              <a:buAutoNum type="arabicParenR"/>
            </a:pPr>
            <a:endParaRPr lang="en-GB"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457200" indent="-457200">
              <a:buAutoNum type="arabicParenR"/>
            </a:pP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The algorithm is extremely fast, i.e., computer simulations on large ad-hoc modular networks suggest that its complexity is linear on typical and sparse data.</a:t>
            </a:r>
          </a:p>
          <a:p>
            <a:pPr marL="457200" indent="-457200">
              <a:buAutoNum type="arabicParenR"/>
            </a:pPr>
            <a:endParaRPr lang="en-GB"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457200" indent="-457200">
              <a:buFontTx/>
              <a:buAutoNum type="arabicParenR"/>
            </a:pP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The algorithm provides a decomposition of the network into communities for different levels of organization. This means that the intermediate solutions found by the algorithm may also be meaningful and that the uncovered hierarchical structure may allow the end-user to zoom in the network to observe its structure with the desired resolution. </a:t>
            </a:r>
          </a:p>
        </p:txBody>
      </p:sp>
      <p:sp>
        <p:nvSpPr>
          <p:cNvPr id="2" name="Rectangle 1">
            <a:extLst>
              <a:ext uri="{FF2B5EF4-FFF2-40B4-BE49-F238E27FC236}">
                <a16:creationId xmlns:a16="http://schemas.microsoft.com/office/drawing/2014/main" id="{9F0315CE-F659-3931-5CCE-DF98E1F05460}"/>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dirty="0"/>
              <a:t>X</a:t>
            </a:r>
          </a:p>
        </p:txBody>
      </p:sp>
      <p:sp>
        <p:nvSpPr>
          <p:cNvPr id="4" name="TextBox 3">
            <a:extLst>
              <a:ext uri="{FF2B5EF4-FFF2-40B4-BE49-F238E27FC236}">
                <a16:creationId xmlns:a16="http://schemas.microsoft.com/office/drawing/2014/main" id="{CFBBBC2E-DD4C-7247-CBC2-F2B3C98F7274}"/>
              </a:ext>
            </a:extLst>
          </p:cNvPr>
          <p:cNvSpPr txBox="1"/>
          <p:nvPr/>
        </p:nvSpPr>
        <p:spPr>
          <a:xfrm>
            <a:off x="212834" y="110936"/>
            <a:ext cx="2443298"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Louvain algorithm</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
        <p:nvSpPr>
          <p:cNvPr id="3" name="Oval 2">
            <a:extLst>
              <a:ext uri="{FF2B5EF4-FFF2-40B4-BE49-F238E27FC236}">
                <a16:creationId xmlns:a16="http://schemas.microsoft.com/office/drawing/2014/main" id="{AD44A530-3B0E-6740-004C-174E09C1B4D5}"/>
              </a:ext>
            </a:extLst>
          </p:cNvPr>
          <p:cNvSpPr/>
          <p:nvPr/>
        </p:nvSpPr>
        <p:spPr>
          <a:xfrm>
            <a:off x="427912" y="2148461"/>
            <a:ext cx="457200" cy="457200"/>
          </a:xfrm>
          <a:prstGeom prst="ellipse">
            <a:avLst/>
          </a:prstGeom>
          <a:solidFill>
            <a:srgbClr val="FA2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400" b="1" dirty="0">
                <a:latin typeface="Lato" panose="020F0502020204030203" pitchFamily="34" charset="0"/>
                <a:ea typeface="Lato" panose="020F0502020204030203" pitchFamily="34" charset="0"/>
                <a:cs typeface="Lato" panose="020F0502020204030203" pitchFamily="34" charset="0"/>
              </a:rPr>
              <a:t>1</a:t>
            </a:r>
          </a:p>
        </p:txBody>
      </p:sp>
      <p:sp>
        <p:nvSpPr>
          <p:cNvPr id="5" name="Oval 4">
            <a:extLst>
              <a:ext uri="{FF2B5EF4-FFF2-40B4-BE49-F238E27FC236}">
                <a16:creationId xmlns:a16="http://schemas.microsoft.com/office/drawing/2014/main" id="{7BD74203-C2BA-DC60-5128-83FCB6A8946E}"/>
              </a:ext>
            </a:extLst>
          </p:cNvPr>
          <p:cNvSpPr/>
          <p:nvPr/>
        </p:nvSpPr>
        <p:spPr>
          <a:xfrm>
            <a:off x="427912" y="2832779"/>
            <a:ext cx="457200" cy="457200"/>
          </a:xfrm>
          <a:prstGeom prst="ellipse">
            <a:avLst/>
          </a:prstGeom>
          <a:solidFill>
            <a:srgbClr val="FA2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400" b="1" dirty="0">
                <a:latin typeface="Lato" panose="020F0502020204030203" pitchFamily="34" charset="0"/>
                <a:ea typeface="Lato" panose="020F0502020204030203" pitchFamily="34" charset="0"/>
                <a:cs typeface="Lato" panose="020F0502020204030203" pitchFamily="34" charset="0"/>
              </a:rPr>
              <a:t>2</a:t>
            </a:r>
          </a:p>
        </p:txBody>
      </p:sp>
      <p:sp>
        <p:nvSpPr>
          <p:cNvPr id="6" name="Oval 5">
            <a:extLst>
              <a:ext uri="{FF2B5EF4-FFF2-40B4-BE49-F238E27FC236}">
                <a16:creationId xmlns:a16="http://schemas.microsoft.com/office/drawing/2014/main" id="{8F16AFF3-19D0-0BA5-1022-9627D7C48A3E}"/>
              </a:ext>
            </a:extLst>
          </p:cNvPr>
          <p:cNvSpPr/>
          <p:nvPr/>
        </p:nvSpPr>
        <p:spPr>
          <a:xfrm>
            <a:off x="427912" y="3816878"/>
            <a:ext cx="457200" cy="457200"/>
          </a:xfrm>
          <a:prstGeom prst="ellipse">
            <a:avLst/>
          </a:prstGeom>
          <a:solidFill>
            <a:srgbClr val="FA2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2400" b="1" dirty="0">
                <a:latin typeface="Lato" panose="020F0502020204030203" pitchFamily="34" charset="0"/>
                <a:ea typeface="Lato" panose="020F0502020204030203" pitchFamily="34" charset="0"/>
                <a:cs typeface="Lato" panose="020F0502020204030203" pitchFamily="34" charset="0"/>
              </a:rPr>
              <a:t>3</a:t>
            </a:r>
          </a:p>
        </p:txBody>
      </p:sp>
    </p:spTree>
    <p:extLst>
      <p:ext uri="{BB962C8B-B14F-4D97-AF65-F5344CB8AC3E}">
        <p14:creationId xmlns:p14="http://schemas.microsoft.com/office/powerpoint/2010/main" val="4243470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DAF323-FAD1-DE30-4AFD-BDD8B28B0720}"/>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pic>
        <p:nvPicPr>
          <p:cNvPr id="5" name="Graphic 4" descr="Right pointing backhand index outline">
            <a:extLst>
              <a:ext uri="{FF2B5EF4-FFF2-40B4-BE49-F238E27FC236}">
                <a16:creationId xmlns:a16="http://schemas.microsoft.com/office/drawing/2014/main" id="{8538E42E-F69C-00BB-E335-14D530B8A2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7719" y="3468735"/>
            <a:ext cx="1083311" cy="1083311"/>
          </a:xfrm>
          <a:prstGeom prst="rect">
            <a:avLst/>
          </a:prstGeom>
        </p:spPr>
      </p:pic>
      <p:sp>
        <p:nvSpPr>
          <p:cNvPr id="4" name="TextBox 3">
            <a:extLst>
              <a:ext uri="{FF2B5EF4-FFF2-40B4-BE49-F238E27FC236}">
                <a16:creationId xmlns:a16="http://schemas.microsoft.com/office/drawing/2014/main" id="{8BF3F278-B1A0-E02B-5FB1-832131E89666}"/>
              </a:ext>
            </a:extLst>
          </p:cNvPr>
          <p:cNvSpPr txBox="1"/>
          <p:nvPr/>
        </p:nvSpPr>
        <p:spPr>
          <a:xfrm>
            <a:off x="2768572" y="1019429"/>
            <a:ext cx="5657318" cy="707886"/>
          </a:xfrm>
          <a:prstGeom prst="rect">
            <a:avLst/>
          </a:prstGeom>
          <a:noFill/>
        </p:spPr>
        <p:txBody>
          <a:bodyPr wrap="none" rtlCol="0">
            <a:spAutoFit/>
          </a:bodyPr>
          <a:lstStyle/>
          <a:p>
            <a:pPr marL="571500" indent="-571500">
              <a:buFont typeface="Courier New" panose="02070309020205020404" pitchFamily="49" charset="0"/>
              <a:buChar char="o"/>
            </a:pPr>
            <a:r>
              <a:rPr lang="en-FR" sz="4000" dirty="0">
                <a:solidFill>
                  <a:srgbClr val="5E5E5E"/>
                </a:solidFill>
                <a:latin typeface="Lato" panose="020F0502020204030203" pitchFamily="34" charset="0"/>
                <a:ea typeface="Lato" panose="020F0502020204030203" pitchFamily="34" charset="0"/>
                <a:cs typeface="Lato" panose="020F0502020204030203" pitchFamily="34" charset="0"/>
              </a:rPr>
              <a:t>Community detection</a:t>
            </a:r>
          </a:p>
        </p:txBody>
      </p:sp>
      <p:sp>
        <p:nvSpPr>
          <p:cNvPr id="6" name="TextBox 5">
            <a:extLst>
              <a:ext uri="{FF2B5EF4-FFF2-40B4-BE49-F238E27FC236}">
                <a16:creationId xmlns:a16="http://schemas.microsoft.com/office/drawing/2014/main" id="{98EFD6ED-42B7-8B98-75A1-F6C8D8417BFC}"/>
              </a:ext>
            </a:extLst>
          </p:cNvPr>
          <p:cNvSpPr txBox="1"/>
          <p:nvPr/>
        </p:nvSpPr>
        <p:spPr>
          <a:xfrm>
            <a:off x="3340393" y="1733687"/>
            <a:ext cx="6100174" cy="1488869"/>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FR" sz="3200"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p>
          <a:p>
            <a:pPr marL="457200" indent="-457200">
              <a:lnSpc>
                <a:spcPct val="150000"/>
              </a:lnSpc>
              <a:buFont typeface="Arial" panose="020B0604020202020204" pitchFamily="34" charset="0"/>
              <a:buChar char="•"/>
            </a:pPr>
            <a:r>
              <a:rPr lang="en-FR" sz="3200" dirty="0">
                <a:solidFill>
                  <a:srgbClr val="5E5E5E"/>
                </a:solidFill>
                <a:latin typeface="Lato" panose="020F0502020204030203" pitchFamily="34" charset="0"/>
                <a:ea typeface="Lato" panose="020F0502020204030203" pitchFamily="34" charset="0"/>
                <a:cs typeface="Lato" panose="020F0502020204030203" pitchFamily="34" charset="0"/>
              </a:rPr>
              <a:t>Louvain algorithm</a:t>
            </a:r>
            <a:endParaRPr lang="en-FR" sz="3200" dirty="0"/>
          </a:p>
        </p:txBody>
      </p:sp>
      <p:sp>
        <p:nvSpPr>
          <p:cNvPr id="2" name="TextBox 1">
            <a:extLst>
              <a:ext uri="{FF2B5EF4-FFF2-40B4-BE49-F238E27FC236}">
                <a16:creationId xmlns:a16="http://schemas.microsoft.com/office/drawing/2014/main" id="{694933C2-7787-1620-ACF8-46EAC0A538CA}"/>
              </a:ext>
            </a:extLst>
          </p:cNvPr>
          <p:cNvSpPr txBox="1"/>
          <p:nvPr/>
        </p:nvSpPr>
        <p:spPr>
          <a:xfrm>
            <a:off x="2768572" y="4422800"/>
            <a:ext cx="5008102" cy="707886"/>
          </a:xfrm>
          <a:prstGeom prst="rect">
            <a:avLst/>
          </a:prstGeom>
          <a:noFill/>
        </p:spPr>
        <p:txBody>
          <a:bodyPr wrap="none" rtlCol="0">
            <a:spAutoFit/>
          </a:bodyPr>
          <a:lstStyle/>
          <a:p>
            <a:pPr marL="571500" indent="-571500">
              <a:buFont typeface="Courier New" panose="02070309020205020404" pitchFamily="49" charset="0"/>
              <a:buChar char="o"/>
            </a:pPr>
            <a:r>
              <a:rPr lang="en-FR" sz="4000" dirty="0">
                <a:solidFill>
                  <a:srgbClr val="5E5E5E"/>
                </a:solidFill>
                <a:latin typeface="Lato" panose="020F0502020204030203" pitchFamily="34" charset="0"/>
                <a:ea typeface="Lato" panose="020F0502020204030203" pitchFamily="34" charset="0"/>
                <a:cs typeface="Lato" panose="020F0502020204030203" pitchFamily="34" charset="0"/>
              </a:rPr>
              <a:t>About the exam 😬</a:t>
            </a:r>
          </a:p>
        </p:txBody>
      </p:sp>
      <p:sp>
        <p:nvSpPr>
          <p:cNvPr id="8" name="TextBox 7">
            <a:extLst>
              <a:ext uri="{FF2B5EF4-FFF2-40B4-BE49-F238E27FC236}">
                <a16:creationId xmlns:a16="http://schemas.microsoft.com/office/drawing/2014/main" id="{EFA0F232-95E7-6C4A-5896-34A7ED0ED2C1}"/>
              </a:ext>
            </a:extLst>
          </p:cNvPr>
          <p:cNvSpPr txBox="1"/>
          <p:nvPr/>
        </p:nvSpPr>
        <p:spPr>
          <a:xfrm>
            <a:off x="2768572" y="5376865"/>
            <a:ext cx="3773790" cy="707886"/>
          </a:xfrm>
          <a:prstGeom prst="rect">
            <a:avLst/>
          </a:prstGeom>
          <a:noFill/>
        </p:spPr>
        <p:txBody>
          <a:bodyPr wrap="none" rtlCol="0">
            <a:spAutoFit/>
          </a:bodyPr>
          <a:lstStyle/>
          <a:p>
            <a:pPr marL="571500" indent="-571500">
              <a:buFont typeface="Courier New" panose="02070309020205020404" pitchFamily="49" charset="0"/>
              <a:buChar char="o"/>
            </a:pPr>
            <a:r>
              <a:rPr lang="en-FR" sz="4000" dirty="0">
                <a:solidFill>
                  <a:srgbClr val="5E5E5E"/>
                </a:solidFill>
                <a:latin typeface="Lato" panose="020F0502020204030203" pitchFamily="34" charset="0"/>
                <a:ea typeface="Lato" panose="020F0502020204030203" pitchFamily="34" charset="0"/>
                <a:cs typeface="Lato" panose="020F0502020204030203" pitchFamily="34" charset="0"/>
              </a:rPr>
              <a:t>Final remarks</a:t>
            </a:r>
          </a:p>
        </p:txBody>
      </p:sp>
      <p:sp>
        <p:nvSpPr>
          <p:cNvPr id="9" name="TextBox 8">
            <a:extLst>
              <a:ext uri="{FF2B5EF4-FFF2-40B4-BE49-F238E27FC236}">
                <a16:creationId xmlns:a16="http://schemas.microsoft.com/office/drawing/2014/main" id="{C3E7205D-F5DB-E646-F0DB-689B40FA6FED}"/>
              </a:ext>
            </a:extLst>
          </p:cNvPr>
          <p:cNvSpPr txBox="1"/>
          <p:nvPr/>
        </p:nvSpPr>
        <p:spPr>
          <a:xfrm>
            <a:off x="2768572" y="3468735"/>
            <a:ext cx="7422225" cy="707886"/>
          </a:xfrm>
          <a:prstGeom prst="rect">
            <a:avLst/>
          </a:prstGeom>
          <a:noFill/>
        </p:spPr>
        <p:txBody>
          <a:bodyPr wrap="none" rtlCol="0">
            <a:spAutoFit/>
          </a:bodyPr>
          <a:lstStyle/>
          <a:p>
            <a:pPr marL="571500" indent="-571500">
              <a:buFont typeface="Courier New" panose="02070309020205020404" pitchFamily="49" charset="0"/>
              <a:buChar char="o"/>
            </a:pPr>
            <a:r>
              <a:rPr lang="en-FR" sz="4000" dirty="0">
                <a:solidFill>
                  <a:srgbClr val="5E5E5E"/>
                </a:solidFill>
                <a:latin typeface="Lato" panose="020F0502020204030203" pitchFamily="34" charset="0"/>
                <a:ea typeface="Lato" panose="020F0502020204030203" pitchFamily="34" charset="0"/>
                <a:cs typeface="Lato" panose="020F0502020204030203" pitchFamily="34" charset="0"/>
              </a:rPr>
              <a:t>Other topics in graph analysis</a:t>
            </a:r>
          </a:p>
        </p:txBody>
      </p:sp>
    </p:spTree>
    <p:extLst>
      <p:ext uri="{BB962C8B-B14F-4D97-AF65-F5344CB8AC3E}">
        <p14:creationId xmlns:p14="http://schemas.microsoft.com/office/powerpoint/2010/main" val="486928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59A54A-1A42-8CE2-AD2E-01FC681FA1AA}"/>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27" name="TextBox 26">
            <a:extLst>
              <a:ext uri="{FF2B5EF4-FFF2-40B4-BE49-F238E27FC236}">
                <a16:creationId xmlns:a16="http://schemas.microsoft.com/office/drawing/2014/main" id="{B1A250E8-F772-7E03-B3B7-6CE67B16961B}"/>
              </a:ext>
            </a:extLst>
          </p:cNvPr>
          <p:cNvSpPr txBox="1"/>
          <p:nvPr/>
        </p:nvSpPr>
        <p:spPr>
          <a:xfrm>
            <a:off x="272232" y="831186"/>
            <a:ext cx="8477001" cy="430887"/>
          </a:xfrm>
          <a:prstGeom prst="rect">
            <a:avLst/>
          </a:prstGeom>
          <a:noFill/>
        </p:spPr>
        <p:txBody>
          <a:bodyPr wrap="non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The main reference for what we have seen in the past three CMs is</a:t>
            </a:r>
          </a:p>
        </p:txBody>
      </p:sp>
      <p:pic>
        <p:nvPicPr>
          <p:cNvPr id="4" name="Picture 3">
            <a:extLst>
              <a:ext uri="{FF2B5EF4-FFF2-40B4-BE49-F238E27FC236}">
                <a16:creationId xmlns:a16="http://schemas.microsoft.com/office/drawing/2014/main" id="{36A842B0-6BD8-B2B3-018A-862BA247A006}"/>
              </a:ext>
            </a:extLst>
          </p:cNvPr>
          <p:cNvPicPr>
            <a:picLocks noChangeAspect="1"/>
          </p:cNvPicPr>
          <p:nvPr/>
        </p:nvPicPr>
        <p:blipFill>
          <a:blip r:embed="rId2"/>
          <a:stretch>
            <a:fillRect/>
          </a:stretch>
        </p:blipFill>
        <p:spPr>
          <a:xfrm>
            <a:off x="4347400" y="1470521"/>
            <a:ext cx="3497197" cy="4554186"/>
          </a:xfrm>
          <a:prstGeom prst="rect">
            <a:avLst/>
          </a:prstGeom>
        </p:spPr>
      </p:pic>
      <p:sp>
        <p:nvSpPr>
          <p:cNvPr id="8" name="TextBox 7">
            <a:extLst>
              <a:ext uri="{FF2B5EF4-FFF2-40B4-BE49-F238E27FC236}">
                <a16:creationId xmlns:a16="http://schemas.microsoft.com/office/drawing/2014/main" id="{185F0041-ACB9-A83E-ECC8-DCB0AE036F4A}"/>
              </a:ext>
            </a:extLst>
          </p:cNvPr>
          <p:cNvSpPr txBox="1"/>
          <p:nvPr/>
        </p:nvSpPr>
        <p:spPr>
          <a:xfrm>
            <a:off x="3853236" y="6233155"/>
            <a:ext cx="4485523" cy="369332"/>
          </a:xfrm>
          <a:prstGeom prst="rect">
            <a:avLst/>
          </a:prstGeom>
          <a:noFill/>
        </p:spPr>
        <p:txBody>
          <a:bodyPr wrap="none" rtlCol="0">
            <a:spAutoFit/>
          </a:bodyPr>
          <a:lstStyle/>
          <a:p>
            <a:r>
              <a:rPr lang="en-FR" dirty="0">
                <a:solidFill>
                  <a:srgbClr val="5E5E5E"/>
                </a:solidFill>
                <a:latin typeface="Lato" panose="020F0502020204030203" pitchFamily="34" charset="0"/>
                <a:ea typeface="Lato" panose="020F0502020204030203" pitchFamily="34" charset="0"/>
                <a:cs typeface="Lato" panose="020F0502020204030203" pitchFamily="34" charset="0"/>
              </a:rPr>
              <a:t>We covered most of Chapters 6, 7, and 14</a:t>
            </a:r>
          </a:p>
        </p:txBody>
      </p:sp>
      <p:sp>
        <p:nvSpPr>
          <p:cNvPr id="3" name="TextBox 2">
            <a:extLst>
              <a:ext uri="{FF2B5EF4-FFF2-40B4-BE49-F238E27FC236}">
                <a16:creationId xmlns:a16="http://schemas.microsoft.com/office/drawing/2014/main" id="{E02FC8A1-F55E-EF89-0C19-01167BA90CF2}"/>
              </a:ext>
            </a:extLst>
          </p:cNvPr>
          <p:cNvSpPr txBox="1"/>
          <p:nvPr/>
        </p:nvSpPr>
        <p:spPr>
          <a:xfrm>
            <a:off x="212834" y="110936"/>
            <a:ext cx="5400837"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Other topics in graph and network theory</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249526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59A54A-1A42-8CE2-AD2E-01FC681FA1AA}"/>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27" name="TextBox 26">
            <a:extLst>
              <a:ext uri="{FF2B5EF4-FFF2-40B4-BE49-F238E27FC236}">
                <a16:creationId xmlns:a16="http://schemas.microsoft.com/office/drawing/2014/main" id="{B1A250E8-F772-7E03-B3B7-6CE67B16961B}"/>
              </a:ext>
            </a:extLst>
          </p:cNvPr>
          <p:cNvSpPr txBox="1"/>
          <p:nvPr/>
        </p:nvSpPr>
        <p:spPr>
          <a:xfrm>
            <a:off x="272232" y="831186"/>
            <a:ext cx="7579319" cy="430887"/>
          </a:xfrm>
          <a:prstGeom prst="rect">
            <a:avLst/>
          </a:prstGeom>
          <a:noFill/>
        </p:spPr>
        <p:txBody>
          <a:bodyPr wrap="non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But there are many other interesting topics to learn, such as</a:t>
            </a:r>
          </a:p>
        </p:txBody>
      </p:sp>
      <p:pic>
        <p:nvPicPr>
          <p:cNvPr id="4" name="Picture 3">
            <a:extLst>
              <a:ext uri="{FF2B5EF4-FFF2-40B4-BE49-F238E27FC236}">
                <a16:creationId xmlns:a16="http://schemas.microsoft.com/office/drawing/2014/main" id="{36A842B0-6BD8-B2B3-018A-862BA247A006}"/>
              </a:ext>
            </a:extLst>
          </p:cNvPr>
          <p:cNvPicPr>
            <a:picLocks noChangeAspect="1"/>
          </p:cNvPicPr>
          <p:nvPr/>
        </p:nvPicPr>
        <p:blipFill>
          <a:blip r:embed="rId2"/>
          <a:stretch>
            <a:fillRect/>
          </a:stretch>
        </p:blipFill>
        <p:spPr>
          <a:xfrm>
            <a:off x="498188" y="1470521"/>
            <a:ext cx="1421012" cy="1850497"/>
          </a:xfrm>
          <a:prstGeom prst="rect">
            <a:avLst/>
          </a:prstGeom>
        </p:spPr>
      </p:pic>
      <p:sp>
        <p:nvSpPr>
          <p:cNvPr id="3" name="TextBox 2">
            <a:extLst>
              <a:ext uri="{FF2B5EF4-FFF2-40B4-BE49-F238E27FC236}">
                <a16:creationId xmlns:a16="http://schemas.microsoft.com/office/drawing/2014/main" id="{E02FC8A1-F55E-EF89-0C19-01167BA90CF2}"/>
              </a:ext>
            </a:extLst>
          </p:cNvPr>
          <p:cNvSpPr txBox="1"/>
          <p:nvPr/>
        </p:nvSpPr>
        <p:spPr>
          <a:xfrm>
            <a:off x="212834" y="110936"/>
            <a:ext cx="5400837"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Other topics in graph and network theory</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
        <p:nvSpPr>
          <p:cNvPr id="5" name="TextBox 4">
            <a:extLst>
              <a:ext uri="{FF2B5EF4-FFF2-40B4-BE49-F238E27FC236}">
                <a16:creationId xmlns:a16="http://schemas.microsoft.com/office/drawing/2014/main" id="{3E1C3EEA-4D53-C266-69E0-012386D502C2}"/>
              </a:ext>
            </a:extLst>
          </p:cNvPr>
          <p:cNvSpPr txBox="1"/>
          <p:nvPr/>
        </p:nvSpPr>
        <p:spPr>
          <a:xfrm>
            <a:off x="2102882" y="1520417"/>
            <a:ext cx="6793848" cy="1754326"/>
          </a:xfrm>
          <a:prstGeom prst="rect">
            <a:avLst/>
          </a:prstGeom>
          <a:noFill/>
        </p:spPr>
        <p:txBody>
          <a:bodyPr wrap="none" rtlCol="0">
            <a:spAutoFit/>
          </a:bodyPr>
          <a:lstStyle/>
          <a:p>
            <a:pPr marL="285750" indent="-285750">
              <a:buFont typeface="Courier New" panose="02070309020205020404" pitchFamily="49" charset="0"/>
              <a:buChar char="o"/>
            </a:pPr>
            <a:r>
              <a:rPr lang="en-FR" dirty="0">
                <a:solidFill>
                  <a:srgbClr val="5E5E5E"/>
                </a:solidFill>
                <a:latin typeface="Lato" panose="020F0502020204030203" pitchFamily="34" charset="0"/>
                <a:ea typeface="Lato" panose="020F0502020204030203" pitchFamily="34" charset="0"/>
                <a:cs typeface="Lato" panose="020F0502020204030203" pitchFamily="34" charset="0"/>
              </a:rPr>
              <a:t>Software and algorithms for network analysis and visualization</a:t>
            </a:r>
          </a:p>
          <a:p>
            <a:pPr marL="285750" indent="-285750">
              <a:buFont typeface="Courier New" panose="02070309020205020404" pitchFamily="49" charset="0"/>
              <a:buChar char="o"/>
            </a:pPr>
            <a:r>
              <a:rPr lang="en-FR" dirty="0">
                <a:solidFill>
                  <a:srgbClr val="5E5E5E"/>
                </a:solidFill>
                <a:latin typeface="Lato" panose="020F0502020204030203" pitchFamily="34" charset="0"/>
                <a:ea typeface="Lato" panose="020F0502020204030203" pitchFamily="34" charset="0"/>
                <a:cs typeface="Lato" panose="020F0502020204030203" pitchFamily="34" charset="0"/>
              </a:rPr>
              <a:t>Network statistics and measurement error in communications</a:t>
            </a:r>
          </a:p>
          <a:p>
            <a:pPr marL="285750" indent="-285750">
              <a:buFont typeface="Courier New" panose="02070309020205020404" pitchFamily="49" charset="0"/>
              <a:buChar char="o"/>
            </a:pPr>
            <a:r>
              <a:rPr lang="en-FR" dirty="0">
                <a:solidFill>
                  <a:srgbClr val="5E5E5E"/>
                </a:solidFill>
                <a:latin typeface="Lato" panose="020F0502020204030203" pitchFamily="34" charset="0"/>
                <a:ea typeface="Lato" panose="020F0502020204030203" pitchFamily="34" charset="0"/>
                <a:cs typeface="Lato" panose="020F0502020204030203" pitchFamily="34" charset="0"/>
              </a:rPr>
              <a:t>Network models and their statistical inference</a:t>
            </a:r>
          </a:p>
          <a:p>
            <a:pPr marL="285750" indent="-285750">
              <a:buFont typeface="Courier New" panose="02070309020205020404" pitchFamily="49" charset="0"/>
              <a:buChar char="o"/>
            </a:pPr>
            <a:r>
              <a:rPr lang="en-FR" dirty="0">
                <a:solidFill>
                  <a:srgbClr val="5E5E5E"/>
                </a:solidFill>
                <a:latin typeface="Lato" panose="020F0502020204030203" pitchFamily="34" charset="0"/>
                <a:ea typeface="Lato" panose="020F0502020204030203" pitchFamily="34" charset="0"/>
                <a:cs typeface="Lato" panose="020F0502020204030203" pitchFamily="34" charset="0"/>
              </a:rPr>
              <a:t>Percolation and network resilience</a:t>
            </a:r>
          </a:p>
          <a:p>
            <a:pPr marL="285750" indent="-285750">
              <a:buFont typeface="Courier New" panose="02070309020205020404" pitchFamily="49" charset="0"/>
              <a:buChar char="o"/>
            </a:pPr>
            <a:r>
              <a:rPr lang="en-FR" dirty="0">
                <a:solidFill>
                  <a:srgbClr val="5E5E5E"/>
                </a:solidFill>
                <a:latin typeface="Lato" panose="020F0502020204030203" pitchFamily="34" charset="0"/>
                <a:ea typeface="Lato" panose="020F0502020204030203" pitchFamily="34" charset="0"/>
                <a:cs typeface="Lato" panose="020F0502020204030203" pitchFamily="34" charset="0"/>
              </a:rPr>
              <a:t>Epidemics on networks</a:t>
            </a:r>
          </a:p>
          <a:p>
            <a:pPr marL="285750" indent="-285750">
              <a:buFont typeface="Courier New" panose="02070309020205020404" pitchFamily="49" charset="0"/>
              <a:buChar char="o"/>
            </a:pPr>
            <a:r>
              <a:rPr lang="en-FR" dirty="0">
                <a:solidFill>
                  <a:srgbClr val="5E5E5E"/>
                </a:solidFill>
                <a:latin typeface="Lato" panose="020F0502020204030203" pitchFamily="34" charset="0"/>
                <a:ea typeface="Lato" panose="020F0502020204030203" pitchFamily="34" charset="0"/>
                <a:cs typeface="Lato" panose="020F0502020204030203" pitchFamily="34" charset="0"/>
              </a:rPr>
              <a:t>Etc.</a:t>
            </a:r>
          </a:p>
        </p:txBody>
      </p:sp>
      <p:sp>
        <p:nvSpPr>
          <p:cNvPr id="6" name="TextBox 5">
            <a:extLst>
              <a:ext uri="{FF2B5EF4-FFF2-40B4-BE49-F238E27FC236}">
                <a16:creationId xmlns:a16="http://schemas.microsoft.com/office/drawing/2014/main" id="{6BEE4782-259C-9E44-1A32-BC1ED5906661}"/>
              </a:ext>
            </a:extLst>
          </p:cNvPr>
          <p:cNvSpPr txBox="1"/>
          <p:nvPr/>
        </p:nvSpPr>
        <p:spPr>
          <a:xfrm>
            <a:off x="229403" y="3536983"/>
            <a:ext cx="11028981" cy="430887"/>
          </a:xfrm>
          <a:prstGeom prst="rect">
            <a:avLst/>
          </a:prstGeom>
          <a:noFill/>
        </p:spPr>
        <p:txBody>
          <a:bodyPr wrap="non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There has also been a lot of interest in the study of </a:t>
            </a:r>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graph methods </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for machine learning</a:t>
            </a:r>
          </a:p>
        </p:txBody>
      </p:sp>
      <p:sp>
        <p:nvSpPr>
          <p:cNvPr id="15" name="TextBox 14">
            <a:extLst>
              <a:ext uri="{FF2B5EF4-FFF2-40B4-BE49-F238E27FC236}">
                <a16:creationId xmlns:a16="http://schemas.microsoft.com/office/drawing/2014/main" id="{9799F68D-A54E-3DD6-5041-92A1C4713343}"/>
              </a:ext>
            </a:extLst>
          </p:cNvPr>
          <p:cNvSpPr txBox="1"/>
          <p:nvPr/>
        </p:nvSpPr>
        <p:spPr>
          <a:xfrm>
            <a:off x="498188" y="4172422"/>
            <a:ext cx="11346945" cy="1415772"/>
          </a:xfrm>
          <a:prstGeom prst="rect">
            <a:avLst/>
          </a:prstGeom>
          <a:noFill/>
        </p:spPr>
        <p:txBody>
          <a:bodyPr wrap="square" rtlCol="0">
            <a:spAutoFit/>
          </a:bodyPr>
          <a:lstStyle/>
          <a:p>
            <a:pPr marL="285750" indent="-285750">
              <a:buFont typeface="Helvetica Neue" panose="02000503000000020004" pitchFamily="2" charset="0"/>
              <a:buChar char="⮑"/>
            </a:pPr>
            <a:r>
              <a:rPr lang="en-GB" b="1" dirty="0">
                <a:solidFill>
                  <a:srgbClr val="FF0000"/>
                </a:solidFill>
                <a:latin typeface="Lato" panose="020F0502020204030203" pitchFamily="34" charset="0"/>
                <a:ea typeface="Lato" panose="020F0502020204030203" pitchFamily="34" charset="0"/>
                <a:cs typeface="Lato" panose="020F0502020204030203" pitchFamily="34" charset="0"/>
              </a:rPr>
              <a:t> Graph signal processing: </a:t>
            </a:r>
            <a:r>
              <a:rPr lang="en-GB" dirty="0">
                <a:solidFill>
                  <a:srgbClr val="5E5E5E"/>
                </a:solidFill>
                <a:latin typeface="Lato" panose="020F0502020204030203" pitchFamily="34" charset="0"/>
                <a:ea typeface="Lato" panose="020F0502020204030203" pitchFamily="34" charset="0"/>
                <a:cs typeface="Lato" panose="020F0502020204030203" pitchFamily="34" charset="0"/>
              </a:rPr>
              <a:t>Fourier basis of a graph, filters over graphs, sub-sampling</a:t>
            </a:r>
          </a:p>
          <a:p>
            <a:r>
              <a:rPr lang="en-GB" sz="1400" dirty="0">
                <a:solidFill>
                  <a:srgbClr val="5E5E5E"/>
                </a:solidFill>
                <a:latin typeface="Lato" panose="020F0502020204030203" pitchFamily="34" charset="0"/>
                <a:ea typeface="Lato" panose="020F0502020204030203" pitchFamily="34" charset="0"/>
                <a:cs typeface="Lato" panose="020F0502020204030203" pitchFamily="34" charset="0"/>
              </a:rPr>
              <a:t>Ortega et al. “Graph Signal Processing: Overview, Challenges and Applications” – </a:t>
            </a:r>
            <a:r>
              <a:rPr lang="en-GB" sz="1400" b="1" dirty="0" err="1">
                <a:solidFill>
                  <a:srgbClr val="00B0F0"/>
                </a:solidFill>
                <a:latin typeface="Lato" panose="020F0502020204030203" pitchFamily="34" charset="0"/>
                <a:ea typeface="Lato" panose="020F0502020204030203" pitchFamily="34" charset="0"/>
                <a:cs typeface="Lato" panose="020F0502020204030203" pitchFamily="34" charset="0"/>
              </a:rPr>
              <a:t>arxiv.org</a:t>
            </a:r>
            <a:r>
              <a:rPr lang="en-GB" sz="1400" b="1" dirty="0">
                <a:solidFill>
                  <a:srgbClr val="00B0F0"/>
                </a:solidFill>
                <a:latin typeface="Lato" panose="020F0502020204030203" pitchFamily="34" charset="0"/>
                <a:ea typeface="Lato" panose="020F0502020204030203" pitchFamily="34" charset="0"/>
                <a:cs typeface="Lato" panose="020F0502020204030203" pitchFamily="34" charset="0"/>
              </a:rPr>
              <a:t>/pdf/1712.00468.pdf</a:t>
            </a:r>
          </a:p>
          <a:p>
            <a:endParaRPr lang="en-GB" sz="2200" b="1" dirty="0">
              <a:solidFill>
                <a:srgbClr val="FF0000"/>
              </a:solidFill>
              <a:latin typeface="Lato" panose="020F0502020204030203" pitchFamily="34" charset="0"/>
              <a:ea typeface="Lato" panose="020F0502020204030203" pitchFamily="34" charset="0"/>
              <a:cs typeface="Lato" panose="020F0502020204030203" pitchFamily="34" charset="0"/>
            </a:endParaRPr>
          </a:p>
          <a:p>
            <a:pPr marL="285750" indent="-285750">
              <a:buFont typeface="Helvetica Neue" panose="02000503000000020004" pitchFamily="2" charset="0"/>
              <a:buChar char="⮑"/>
            </a:pPr>
            <a:r>
              <a:rPr lang="en-GB" b="1" dirty="0">
                <a:solidFill>
                  <a:srgbClr val="FF0000"/>
                </a:solidFill>
                <a:latin typeface="Lato" panose="020F0502020204030203" pitchFamily="34" charset="0"/>
                <a:ea typeface="Lato" panose="020F0502020204030203" pitchFamily="34" charset="0"/>
                <a:cs typeface="Lato" panose="020F0502020204030203" pitchFamily="34" charset="0"/>
              </a:rPr>
              <a:t> Geometric deep learning: </a:t>
            </a:r>
            <a:r>
              <a:rPr lang="en-GB" dirty="0">
                <a:solidFill>
                  <a:srgbClr val="5E5E5E"/>
                </a:solidFill>
                <a:latin typeface="Lato" panose="020F0502020204030203" pitchFamily="34" charset="0"/>
                <a:ea typeface="Lato" panose="020F0502020204030203" pitchFamily="34" charset="0"/>
                <a:cs typeface="Lato" panose="020F0502020204030203" pitchFamily="34" charset="0"/>
              </a:rPr>
              <a:t>Neural networks over graphs</a:t>
            </a:r>
          </a:p>
          <a:p>
            <a:r>
              <a:rPr lang="en-GB" sz="1400" dirty="0">
                <a:solidFill>
                  <a:srgbClr val="5E5E5E"/>
                </a:solidFill>
                <a:latin typeface="Lato" panose="020F0502020204030203" pitchFamily="34" charset="0"/>
                <a:ea typeface="Lato" panose="020F0502020204030203" pitchFamily="34" charset="0"/>
                <a:cs typeface="Lato" panose="020F0502020204030203" pitchFamily="34" charset="0"/>
              </a:rPr>
              <a:t>Bronstein et al. “Geometric deep learning: going beyond Euclidean data” – </a:t>
            </a:r>
            <a:r>
              <a:rPr lang="en-GB" sz="1400" b="1" dirty="0" err="1">
                <a:solidFill>
                  <a:srgbClr val="00B0F0"/>
                </a:solidFill>
                <a:latin typeface="Lato" panose="020F0502020204030203" pitchFamily="34" charset="0"/>
                <a:ea typeface="Lato" panose="020F0502020204030203" pitchFamily="34" charset="0"/>
                <a:cs typeface="Lato" panose="020F0502020204030203" pitchFamily="34" charset="0"/>
              </a:rPr>
              <a:t>arxiv.org</a:t>
            </a:r>
            <a:r>
              <a:rPr lang="en-GB" sz="1400" b="1" dirty="0">
                <a:solidFill>
                  <a:srgbClr val="00B0F0"/>
                </a:solidFill>
                <a:latin typeface="Lato" panose="020F0502020204030203" pitchFamily="34" charset="0"/>
                <a:ea typeface="Lato" panose="020F0502020204030203" pitchFamily="34" charset="0"/>
                <a:cs typeface="Lato" panose="020F0502020204030203" pitchFamily="34" charset="0"/>
              </a:rPr>
              <a:t>/pdf/1611.08097.pdf</a:t>
            </a:r>
          </a:p>
        </p:txBody>
      </p:sp>
      <p:sp>
        <p:nvSpPr>
          <p:cNvPr id="16" name="TextBox 15">
            <a:extLst>
              <a:ext uri="{FF2B5EF4-FFF2-40B4-BE49-F238E27FC236}">
                <a16:creationId xmlns:a16="http://schemas.microsoft.com/office/drawing/2014/main" id="{1D443451-CD63-4066-805F-2DBEE7E4E465}"/>
              </a:ext>
            </a:extLst>
          </p:cNvPr>
          <p:cNvSpPr txBox="1"/>
          <p:nvPr/>
        </p:nvSpPr>
        <p:spPr>
          <a:xfrm>
            <a:off x="272232" y="5804376"/>
            <a:ext cx="10982494" cy="430887"/>
          </a:xfrm>
          <a:prstGeom prst="rect">
            <a:avLst/>
          </a:prstGeom>
          <a:noFill/>
        </p:spPr>
        <p:txBody>
          <a:bodyPr wrap="non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Don’t hesitate to come talk with me (or write me) if you want to know more on this…</a:t>
            </a:r>
          </a:p>
        </p:txBody>
      </p:sp>
    </p:spTree>
    <p:extLst>
      <p:ext uri="{BB962C8B-B14F-4D97-AF65-F5344CB8AC3E}">
        <p14:creationId xmlns:p14="http://schemas.microsoft.com/office/powerpoint/2010/main" val="3776825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DAF323-FAD1-DE30-4AFD-BDD8B28B0720}"/>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pic>
        <p:nvPicPr>
          <p:cNvPr id="5" name="Graphic 4" descr="Right pointing backhand index outline">
            <a:extLst>
              <a:ext uri="{FF2B5EF4-FFF2-40B4-BE49-F238E27FC236}">
                <a16:creationId xmlns:a16="http://schemas.microsoft.com/office/drawing/2014/main" id="{8538E42E-F69C-00BB-E335-14D530B8A2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7719" y="4422800"/>
            <a:ext cx="1083311" cy="1083311"/>
          </a:xfrm>
          <a:prstGeom prst="rect">
            <a:avLst/>
          </a:prstGeom>
        </p:spPr>
      </p:pic>
      <p:sp>
        <p:nvSpPr>
          <p:cNvPr id="4" name="TextBox 3">
            <a:extLst>
              <a:ext uri="{FF2B5EF4-FFF2-40B4-BE49-F238E27FC236}">
                <a16:creationId xmlns:a16="http://schemas.microsoft.com/office/drawing/2014/main" id="{8BF3F278-B1A0-E02B-5FB1-832131E89666}"/>
              </a:ext>
            </a:extLst>
          </p:cNvPr>
          <p:cNvSpPr txBox="1"/>
          <p:nvPr/>
        </p:nvSpPr>
        <p:spPr>
          <a:xfrm>
            <a:off x="2768572" y="1019429"/>
            <a:ext cx="5657318" cy="707886"/>
          </a:xfrm>
          <a:prstGeom prst="rect">
            <a:avLst/>
          </a:prstGeom>
          <a:noFill/>
        </p:spPr>
        <p:txBody>
          <a:bodyPr wrap="none" rtlCol="0">
            <a:spAutoFit/>
          </a:bodyPr>
          <a:lstStyle/>
          <a:p>
            <a:pPr marL="571500" indent="-571500">
              <a:buFont typeface="Courier New" panose="02070309020205020404" pitchFamily="49" charset="0"/>
              <a:buChar char="o"/>
            </a:pPr>
            <a:r>
              <a:rPr lang="en-FR" sz="4000" dirty="0">
                <a:solidFill>
                  <a:srgbClr val="5E5E5E"/>
                </a:solidFill>
                <a:latin typeface="Lato" panose="020F0502020204030203" pitchFamily="34" charset="0"/>
                <a:ea typeface="Lato" panose="020F0502020204030203" pitchFamily="34" charset="0"/>
                <a:cs typeface="Lato" panose="020F0502020204030203" pitchFamily="34" charset="0"/>
              </a:rPr>
              <a:t>Community detection</a:t>
            </a:r>
          </a:p>
        </p:txBody>
      </p:sp>
      <p:sp>
        <p:nvSpPr>
          <p:cNvPr id="6" name="TextBox 5">
            <a:extLst>
              <a:ext uri="{FF2B5EF4-FFF2-40B4-BE49-F238E27FC236}">
                <a16:creationId xmlns:a16="http://schemas.microsoft.com/office/drawing/2014/main" id="{98EFD6ED-42B7-8B98-75A1-F6C8D8417BFC}"/>
              </a:ext>
            </a:extLst>
          </p:cNvPr>
          <p:cNvSpPr txBox="1"/>
          <p:nvPr/>
        </p:nvSpPr>
        <p:spPr>
          <a:xfrm>
            <a:off x="3340393" y="1733687"/>
            <a:ext cx="6100174" cy="1488869"/>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FR" sz="3200"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p>
          <a:p>
            <a:pPr marL="457200" indent="-457200">
              <a:lnSpc>
                <a:spcPct val="150000"/>
              </a:lnSpc>
              <a:buFont typeface="Arial" panose="020B0604020202020204" pitchFamily="34" charset="0"/>
              <a:buChar char="•"/>
            </a:pPr>
            <a:r>
              <a:rPr lang="en-FR" sz="3200" dirty="0">
                <a:solidFill>
                  <a:srgbClr val="5E5E5E"/>
                </a:solidFill>
                <a:latin typeface="Lato" panose="020F0502020204030203" pitchFamily="34" charset="0"/>
                <a:ea typeface="Lato" panose="020F0502020204030203" pitchFamily="34" charset="0"/>
                <a:cs typeface="Lato" panose="020F0502020204030203" pitchFamily="34" charset="0"/>
              </a:rPr>
              <a:t>Louvain algorithm</a:t>
            </a:r>
            <a:endParaRPr lang="en-FR" sz="3200" dirty="0"/>
          </a:p>
        </p:txBody>
      </p:sp>
      <p:sp>
        <p:nvSpPr>
          <p:cNvPr id="2" name="TextBox 1">
            <a:extLst>
              <a:ext uri="{FF2B5EF4-FFF2-40B4-BE49-F238E27FC236}">
                <a16:creationId xmlns:a16="http://schemas.microsoft.com/office/drawing/2014/main" id="{694933C2-7787-1620-ACF8-46EAC0A538CA}"/>
              </a:ext>
            </a:extLst>
          </p:cNvPr>
          <p:cNvSpPr txBox="1"/>
          <p:nvPr/>
        </p:nvSpPr>
        <p:spPr>
          <a:xfrm>
            <a:off x="2768572" y="4422800"/>
            <a:ext cx="5008102" cy="707886"/>
          </a:xfrm>
          <a:prstGeom prst="rect">
            <a:avLst/>
          </a:prstGeom>
          <a:noFill/>
        </p:spPr>
        <p:txBody>
          <a:bodyPr wrap="none" rtlCol="0">
            <a:spAutoFit/>
          </a:bodyPr>
          <a:lstStyle/>
          <a:p>
            <a:pPr marL="571500" indent="-571500">
              <a:buFont typeface="Courier New" panose="02070309020205020404" pitchFamily="49" charset="0"/>
              <a:buChar char="o"/>
            </a:pPr>
            <a:r>
              <a:rPr lang="en-FR" sz="4000" dirty="0">
                <a:solidFill>
                  <a:srgbClr val="5E5E5E"/>
                </a:solidFill>
                <a:latin typeface="Lato" panose="020F0502020204030203" pitchFamily="34" charset="0"/>
                <a:ea typeface="Lato" panose="020F0502020204030203" pitchFamily="34" charset="0"/>
                <a:cs typeface="Lato" panose="020F0502020204030203" pitchFamily="34" charset="0"/>
              </a:rPr>
              <a:t>About the exam 😬</a:t>
            </a:r>
          </a:p>
        </p:txBody>
      </p:sp>
      <p:sp>
        <p:nvSpPr>
          <p:cNvPr id="8" name="TextBox 7">
            <a:extLst>
              <a:ext uri="{FF2B5EF4-FFF2-40B4-BE49-F238E27FC236}">
                <a16:creationId xmlns:a16="http://schemas.microsoft.com/office/drawing/2014/main" id="{EFA0F232-95E7-6C4A-5896-34A7ED0ED2C1}"/>
              </a:ext>
            </a:extLst>
          </p:cNvPr>
          <p:cNvSpPr txBox="1"/>
          <p:nvPr/>
        </p:nvSpPr>
        <p:spPr>
          <a:xfrm>
            <a:off x="2768572" y="5376865"/>
            <a:ext cx="3773790" cy="707886"/>
          </a:xfrm>
          <a:prstGeom prst="rect">
            <a:avLst/>
          </a:prstGeom>
          <a:noFill/>
        </p:spPr>
        <p:txBody>
          <a:bodyPr wrap="none" rtlCol="0">
            <a:spAutoFit/>
          </a:bodyPr>
          <a:lstStyle/>
          <a:p>
            <a:pPr marL="571500" indent="-571500">
              <a:buFont typeface="Courier New" panose="02070309020205020404" pitchFamily="49" charset="0"/>
              <a:buChar char="o"/>
            </a:pPr>
            <a:r>
              <a:rPr lang="en-FR" sz="4000" dirty="0">
                <a:solidFill>
                  <a:srgbClr val="5E5E5E"/>
                </a:solidFill>
                <a:latin typeface="Lato" panose="020F0502020204030203" pitchFamily="34" charset="0"/>
                <a:ea typeface="Lato" panose="020F0502020204030203" pitchFamily="34" charset="0"/>
                <a:cs typeface="Lato" panose="020F0502020204030203" pitchFamily="34" charset="0"/>
              </a:rPr>
              <a:t>Final remarks</a:t>
            </a:r>
          </a:p>
        </p:txBody>
      </p:sp>
      <p:sp>
        <p:nvSpPr>
          <p:cNvPr id="9" name="TextBox 8">
            <a:extLst>
              <a:ext uri="{FF2B5EF4-FFF2-40B4-BE49-F238E27FC236}">
                <a16:creationId xmlns:a16="http://schemas.microsoft.com/office/drawing/2014/main" id="{C3E7205D-F5DB-E646-F0DB-689B40FA6FED}"/>
              </a:ext>
            </a:extLst>
          </p:cNvPr>
          <p:cNvSpPr txBox="1"/>
          <p:nvPr/>
        </p:nvSpPr>
        <p:spPr>
          <a:xfrm>
            <a:off x="2768572" y="3468735"/>
            <a:ext cx="7422225" cy="707886"/>
          </a:xfrm>
          <a:prstGeom prst="rect">
            <a:avLst/>
          </a:prstGeom>
          <a:noFill/>
        </p:spPr>
        <p:txBody>
          <a:bodyPr wrap="none" rtlCol="0">
            <a:spAutoFit/>
          </a:bodyPr>
          <a:lstStyle/>
          <a:p>
            <a:pPr marL="571500" indent="-571500">
              <a:buFont typeface="Courier New" panose="02070309020205020404" pitchFamily="49" charset="0"/>
              <a:buChar char="o"/>
            </a:pPr>
            <a:r>
              <a:rPr lang="en-FR" sz="4000" dirty="0">
                <a:solidFill>
                  <a:srgbClr val="5E5E5E"/>
                </a:solidFill>
                <a:latin typeface="Lato" panose="020F0502020204030203" pitchFamily="34" charset="0"/>
                <a:ea typeface="Lato" panose="020F0502020204030203" pitchFamily="34" charset="0"/>
                <a:cs typeface="Lato" panose="020F0502020204030203" pitchFamily="34" charset="0"/>
              </a:rPr>
              <a:t>Other topics in graph analysis</a:t>
            </a:r>
          </a:p>
        </p:txBody>
      </p:sp>
    </p:spTree>
    <p:extLst>
      <p:ext uri="{BB962C8B-B14F-4D97-AF65-F5344CB8AC3E}">
        <p14:creationId xmlns:p14="http://schemas.microsoft.com/office/powerpoint/2010/main" val="3391234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ED2D576-0196-6D9B-9F4F-08A4E526CE87}"/>
              </a:ext>
            </a:extLst>
          </p:cNvPr>
          <p:cNvCxnSpPr>
            <a:cxnSpLocks/>
          </p:cNvCxnSpPr>
          <p:nvPr/>
        </p:nvCxnSpPr>
        <p:spPr>
          <a:xfrm>
            <a:off x="6079958" y="0"/>
            <a:ext cx="0" cy="2281187"/>
          </a:xfrm>
          <a:prstGeom prst="line">
            <a:avLst/>
          </a:prstGeom>
          <a:ln w="25400">
            <a:solidFill>
              <a:srgbClr val="FA274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9836A4D-7DFC-7004-4789-E4816CC86133}"/>
              </a:ext>
            </a:extLst>
          </p:cNvPr>
          <p:cNvSpPr txBox="1"/>
          <p:nvPr/>
        </p:nvSpPr>
        <p:spPr>
          <a:xfrm>
            <a:off x="6294922" y="0"/>
            <a:ext cx="1645002" cy="646331"/>
          </a:xfrm>
          <a:prstGeom prst="rect">
            <a:avLst/>
          </a:prstGeom>
          <a:noFill/>
        </p:spPr>
        <p:txBody>
          <a:bodyPr wrap="none" rtlCol="0">
            <a:spAutoFit/>
          </a:bodyPr>
          <a:lstStyle/>
          <a:p>
            <a:r>
              <a:rPr lang="en-FR" sz="3600" b="1" dirty="0">
                <a:solidFill>
                  <a:srgbClr val="FA2743"/>
                </a:solidFill>
                <a:latin typeface="Lato" panose="020F0502020204030203" pitchFamily="34" charset="0"/>
                <a:ea typeface="Lato" panose="020F0502020204030203" pitchFamily="34" charset="0"/>
                <a:cs typeface="Lato" panose="020F0502020204030203" pitchFamily="34" charset="0"/>
              </a:rPr>
              <a:t>M1AM</a:t>
            </a:r>
          </a:p>
        </p:txBody>
      </p:sp>
      <p:sp>
        <p:nvSpPr>
          <p:cNvPr id="7" name="TextBox 6">
            <a:extLst>
              <a:ext uri="{FF2B5EF4-FFF2-40B4-BE49-F238E27FC236}">
                <a16:creationId xmlns:a16="http://schemas.microsoft.com/office/drawing/2014/main" id="{1AC5DCD2-5A53-33A5-BF16-B752840924D0}"/>
              </a:ext>
            </a:extLst>
          </p:cNvPr>
          <p:cNvSpPr txBox="1"/>
          <p:nvPr/>
        </p:nvSpPr>
        <p:spPr>
          <a:xfrm>
            <a:off x="200527" y="0"/>
            <a:ext cx="2287806" cy="646331"/>
          </a:xfrm>
          <a:prstGeom prst="rect">
            <a:avLst/>
          </a:prstGeom>
          <a:noFill/>
        </p:spPr>
        <p:txBody>
          <a:bodyPr wrap="none" rtlCol="0">
            <a:spAutoFit/>
          </a:bodyPr>
          <a:lstStyle/>
          <a:p>
            <a:r>
              <a:rPr lang="en-FR" sz="3600" b="1" dirty="0">
                <a:solidFill>
                  <a:srgbClr val="FA2743"/>
                </a:solidFill>
                <a:latin typeface="Lato" panose="020F0502020204030203" pitchFamily="34" charset="0"/>
                <a:ea typeface="Lato" panose="020F0502020204030203" pitchFamily="34" charset="0"/>
                <a:cs typeface="Lato" panose="020F0502020204030203" pitchFamily="34" charset="0"/>
              </a:rPr>
              <a:t>ENSIMAG</a:t>
            </a:r>
          </a:p>
        </p:txBody>
      </p:sp>
      <p:sp>
        <p:nvSpPr>
          <p:cNvPr id="8" name="TextBox 7">
            <a:extLst>
              <a:ext uri="{FF2B5EF4-FFF2-40B4-BE49-F238E27FC236}">
                <a16:creationId xmlns:a16="http://schemas.microsoft.com/office/drawing/2014/main" id="{93A4B8C6-B2A4-AAF3-E2CD-03164476E41E}"/>
              </a:ext>
            </a:extLst>
          </p:cNvPr>
          <p:cNvSpPr txBox="1"/>
          <p:nvPr/>
        </p:nvSpPr>
        <p:spPr>
          <a:xfrm>
            <a:off x="6294922" y="770021"/>
            <a:ext cx="5251759" cy="430887"/>
          </a:xfrm>
          <a:prstGeom prst="rect">
            <a:avLst/>
          </a:prstGeom>
          <a:noFill/>
        </p:spPr>
        <p:txBody>
          <a:bodyPr wrap="non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Exam is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written</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and you have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two hours</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a:t>
            </a:r>
          </a:p>
        </p:txBody>
      </p:sp>
      <p:sp>
        <p:nvSpPr>
          <p:cNvPr id="10" name="TextBox 9">
            <a:extLst>
              <a:ext uri="{FF2B5EF4-FFF2-40B4-BE49-F238E27FC236}">
                <a16:creationId xmlns:a16="http://schemas.microsoft.com/office/drawing/2014/main" id="{52C34E84-1471-9F6D-26B8-617746BBCD1C}"/>
              </a:ext>
            </a:extLst>
          </p:cNvPr>
          <p:cNvSpPr txBox="1"/>
          <p:nvPr/>
        </p:nvSpPr>
        <p:spPr>
          <a:xfrm>
            <a:off x="200527" y="756707"/>
            <a:ext cx="5578771" cy="430887"/>
          </a:xfrm>
          <a:prstGeom prst="rect">
            <a:avLst/>
          </a:prstGeom>
          <a:noFill/>
        </p:spPr>
        <p:txBody>
          <a:bodyPr wrap="non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Exam is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practical</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and you have </a:t>
            </a:r>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three hours</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a:t>
            </a:r>
          </a:p>
        </p:txBody>
      </p:sp>
      <p:sp>
        <p:nvSpPr>
          <p:cNvPr id="11" name="TextBox 10">
            <a:extLst>
              <a:ext uri="{FF2B5EF4-FFF2-40B4-BE49-F238E27FC236}">
                <a16:creationId xmlns:a16="http://schemas.microsoft.com/office/drawing/2014/main" id="{A3FF8E2C-BD3B-3004-4D65-645FD7F8B40D}"/>
              </a:ext>
            </a:extLst>
          </p:cNvPr>
          <p:cNvSpPr txBox="1"/>
          <p:nvPr/>
        </p:nvSpPr>
        <p:spPr>
          <a:xfrm>
            <a:off x="200526" y="1297970"/>
            <a:ext cx="4620176" cy="430887"/>
          </a:xfrm>
          <a:prstGeom prst="rect">
            <a:avLst/>
          </a:prstGeom>
          <a:noFill/>
        </p:spPr>
        <p:txBody>
          <a:bodyPr wrap="non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The exam has four obligatory parts.</a:t>
            </a:r>
          </a:p>
        </p:txBody>
      </p:sp>
      <p:sp>
        <p:nvSpPr>
          <p:cNvPr id="12" name="TextBox 11">
            <a:extLst>
              <a:ext uri="{FF2B5EF4-FFF2-40B4-BE49-F238E27FC236}">
                <a16:creationId xmlns:a16="http://schemas.microsoft.com/office/drawing/2014/main" id="{4FF6343E-1894-3FF6-C9EA-B86796F25728}"/>
              </a:ext>
            </a:extLst>
          </p:cNvPr>
          <p:cNvSpPr txBox="1"/>
          <p:nvPr/>
        </p:nvSpPr>
        <p:spPr>
          <a:xfrm>
            <a:off x="6294922" y="1297969"/>
            <a:ext cx="5621151" cy="769441"/>
          </a:xfrm>
          <a:prstGeom prst="rect">
            <a:avLst/>
          </a:prstGeom>
          <a:noFill/>
        </p:spPr>
        <p:txBody>
          <a:bodyPr wrap="squar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The exam has one obligatory part, you choose two out of the other three.</a:t>
            </a:r>
          </a:p>
        </p:txBody>
      </p:sp>
      <p:sp>
        <p:nvSpPr>
          <p:cNvPr id="13" name="TextBox 12">
            <a:extLst>
              <a:ext uri="{FF2B5EF4-FFF2-40B4-BE49-F238E27FC236}">
                <a16:creationId xmlns:a16="http://schemas.microsoft.com/office/drawing/2014/main" id="{C93EE762-D171-9F50-36F0-2D7176A13956}"/>
              </a:ext>
            </a:extLst>
          </p:cNvPr>
          <p:cNvSpPr txBox="1"/>
          <p:nvPr/>
        </p:nvSpPr>
        <p:spPr>
          <a:xfrm>
            <a:off x="2103544" y="2399053"/>
            <a:ext cx="7939994" cy="707886"/>
          </a:xfrm>
          <a:prstGeom prst="rect">
            <a:avLst/>
          </a:prstGeom>
          <a:noFill/>
        </p:spPr>
        <p:txBody>
          <a:bodyPr wrap="non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The first part of the exam consists of multiple choice questions.</a:t>
            </a:r>
          </a:p>
          <a:p>
            <a:pPr marL="285750" indent="-285750">
              <a:buFont typeface="Helvetica Neue" panose="02000503000000020004" pitchFamily="2" charset="0"/>
              <a:buChar char="⮑"/>
            </a:pPr>
            <a:r>
              <a:rPr lang="en-FR" dirty="0">
                <a:solidFill>
                  <a:srgbClr val="5E5E5E"/>
                </a:solidFill>
                <a:latin typeface="Lato" panose="020F0502020204030203" pitchFamily="34" charset="0"/>
                <a:ea typeface="Lato" panose="020F0502020204030203" pitchFamily="34" charset="0"/>
                <a:cs typeface="Lato" panose="020F0502020204030203" pitchFamily="34" charset="0"/>
              </a:rPr>
              <a:t> You should check the SADM course website for several examples</a:t>
            </a:r>
          </a:p>
        </p:txBody>
      </p:sp>
      <p:sp>
        <p:nvSpPr>
          <p:cNvPr id="16" name="Rectangle 15">
            <a:extLst>
              <a:ext uri="{FF2B5EF4-FFF2-40B4-BE49-F238E27FC236}">
                <a16:creationId xmlns:a16="http://schemas.microsoft.com/office/drawing/2014/main" id="{58DCB15F-DADB-5B29-68D8-A8A4574F65E1}"/>
              </a:ext>
            </a:extLst>
          </p:cNvPr>
          <p:cNvSpPr/>
          <p:nvPr/>
        </p:nvSpPr>
        <p:spPr>
          <a:xfrm>
            <a:off x="-134749" y="2281187"/>
            <a:ext cx="12416580" cy="927367"/>
          </a:xfrm>
          <a:prstGeom prst="rect">
            <a:avLst/>
          </a:prstGeom>
          <a:noFill/>
          <a:ln w="25400">
            <a:solidFill>
              <a:srgbClr val="FA2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9" name="TextBox 18">
            <a:extLst>
              <a:ext uri="{FF2B5EF4-FFF2-40B4-BE49-F238E27FC236}">
                <a16:creationId xmlns:a16="http://schemas.microsoft.com/office/drawing/2014/main" id="{CFD4F17A-2F27-48C7-E345-AADD0F20E6B0}"/>
              </a:ext>
            </a:extLst>
          </p:cNvPr>
          <p:cNvSpPr txBox="1"/>
          <p:nvPr/>
        </p:nvSpPr>
        <p:spPr>
          <a:xfrm>
            <a:off x="200526" y="3351494"/>
            <a:ext cx="5621151" cy="1046440"/>
          </a:xfrm>
          <a:prstGeom prst="rect">
            <a:avLst/>
          </a:prstGeom>
          <a:noFill/>
        </p:spPr>
        <p:txBody>
          <a:bodyPr wrap="squar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The three other parts will use </a:t>
            </a:r>
            <a:r>
              <a:rPr lang="en-FR" sz="2200" dirty="0">
                <a:solidFill>
                  <a:srgbClr val="5E5E5E"/>
                </a:solidFill>
                <a:latin typeface="Courier New" panose="02070309020205020404" pitchFamily="49" charset="0"/>
                <a:ea typeface="Lato" panose="020F0502020204030203" pitchFamily="34" charset="0"/>
                <a:cs typeface="Courier New" panose="02070309020205020404" pitchFamily="49" charset="0"/>
              </a:rPr>
              <a:t>R</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 but will also have some conceptual questions.</a:t>
            </a:r>
          </a:p>
          <a:p>
            <a:pPr marL="285750" indent="-285750">
              <a:buFont typeface="Helvetica Neue" panose="02000503000000020004" pitchFamily="2" charset="0"/>
              <a:buChar char="⮑"/>
            </a:pPr>
            <a:r>
              <a:rPr lang="en-FR" dirty="0">
                <a:solidFill>
                  <a:srgbClr val="5E5E5E"/>
                </a:solidFill>
                <a:latin typeface="Lato" panose="020F0502020204030203" pitchFamily="34" charset="0"/>
                <a:ea typeface="Lato" panose="020F0502020204030203" pitchFamily="34" charset="0"/>
                <a:cs typeface="Lato" panose="020F0502020204030203" pitchFamily="34" charset="0"/>
              </a:rPr>
              <a:t> No, you won’t have to demonstrate anything</a:t>
            </a:r>
          </a:p>
        </p:txBody>
      </p:sp>
      <p:sp>
        <p:nvSpPr>
          <p:cNvPr id="20" name="TextBox 19">
            <a:extLst>
              <a:ext uri="{FF2B5EF4-FFF2-40B4-BE49-F238E27FC236}">
                <a16:creationId xmlns:a16="http://schemas.microsoft.com/office/drawing/2014/main" id="{EDB05127-EDD2-D7A1-C6EE-BC5FA49B871D}"/>
              </a:ext>
            </a:extLst>
          </p:cNvPr>
          <p:cNvSpPr txBox="1"/>
          <p:nvPr/>
        </p:nvSpPr>
        <p:spPr>
          <a:xfrm>
            <a:off x="6294921" y="3351494"/>
            <a:ext cx="6113603" cy="1785104"/>
          </a:xfrm>
          <a:prstGeom prst="rect">
            <a:avLst/>
          </a:prstGeom>
          <a:noFill/>
        </p:spPr>
        <p:txBody>
          <a:bodyPr wrap="squar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The three other parts are written and conceptual questions.</a:t>
            </a:r>
          </a:p>
          <a:p>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You are expected to demonstrate stuff related to multiple linear regression and PCA</a:t>
            </a:r>
          </a:p>
        </p:txBody>
      </p:sp>
      <p:sp>
        <p:nvSpPr>
          <p:cNvPr id="21" name="TextBox 20">
            <a:extLst>
              <a:ext uri="{FF2B5EF4-FFF2-40B4-BE49-F238E27FC236}">
                <a16:creationId xmlns:a16="http://schemas.microsoft.com/office/drawing/2014/main" id="{1B695980-753F-6D0A-DE3D-E9BABC11DCB9}"/>
              </a:ext>
            </a:extLst>
          </p:cNvPr>
          <p:cNvSpPr txBox="1"/>
          <p:nvPr/>
        </p:nvSpPr>
        <p:spPr>
          <a:xfrm>
            <a:off x="983094" y="5346034"/>
            <a:ext cx="10354117" cy="769441"/>
          </a:xfrm>
          <a:prstGeom prst="rect">
            <a:avLst/>
          </a:prstGeom>
          <a:noFill/>
        </p:spPr>
        <p:txBody>
          <a:bodyPr wrap="none" rtlCol="0">
            <a:spAutoFit/>
          </a:bodyPr>
          <a:lstStyle/>
          <a:p>
            <a:pPr algn="ct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Part four of the exam will ask questions related to the article by Mark Newman</a:t>
            </a:r>
          </a:p>
          <a:p>
            <a:pPr algn="ctr"/>
            <a:r>
              <a:rPr lang="en-GB" sz="2200" b="0" i="1" dirty="0">
                <a:solidFill>
                  <a:srgbClr val="5E5E5E"/>
                </a:solidFill>
                <a:effectLst/>
                <a:latin typeface="Lato" panose="020F0502020204030203" pitchFamily="34" charset="0"/>
                <a:ea typeface="Lato" panose="020F0502020204030203" pitchFamily="34" charset="0"/>
                <a:cs typeface="Lato" panose="020F0502020204030203" pitchFamily="34" charset="0"/>
              </a:rPr>
              <a:t>“Modularity and community structure in networks” </a:t>
            </a:r>
            <a:r>
              <a:rPr lang="en-GB" sz="2200" b="0" i="0" dirty="0">
                <a:solidFill>
                  <a:srgbClr val="5E5E5E"/>
                </a:solidFill>
                <a:effectLst/>
                <a:latin typeface="Lato" panose="020F0502020204030203" pitchFamily="34" charset="0"/>
                <a:ea typeface="Lato" panose="020F0502020204030203" pitchFamily="34" charset="0"/>
                <a:cs typeface="Lato" panose="020F0502020204030203" pitchFamily="34" charset="0"/>
              </a:rPr>
              <a:t>(2006) available in SADM website</a:t>
            </a:r>
          </a:p>
        </p:txBody>
      </p:sp>
      <p:sp>
        <p:nvSpPr>
          <p:cNvPr id="22" name="Rectangle 21">
            <a:extLst>
              <a:ext uri="{FF2B5EF4-FFF2-40B4-BE49-F238E27FC236}">
                <a16:creationId xmlns:a16="http://schemas.microsoft.com/office/drawing/2014/main" id="{78F2FEAC-D94E-8EDE-CD68-16CBCC32A8A7}"/>
              </a:ext>
            </a:extLst>
          </p:cNvPr>
          <p:cNvSpPr/>
          <p:nvPr/>
        </p:nvSpPr>
        <p:spPr>
          <a:xfrm>
            <a:off x="-88225" y="5262719"/>
            <a:ext cx="12416580" cy="966092"/>
          </a:xfrm>
          <a:prstGeom prst="rect">
            <a:avLst/>
          </a:prstGeom>
          <a:noFill/>
          <a:ln w="25400">
            <a:solidFill>
              <a:srgbClr val="FA2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cxnSp>
        <p:nvCxnSpPr>
          <p:cNvPr id="28" name="Straight Connector 27">
            <a:extLst>
              <a:ext uri="{FF2B5EF4-FFF2-40B4-BE49-F238E27FC236}">
                <a16:creationId xmlns:a16="http://schemas.microsoft.com/office/drawing/2014/main" id="{DB223BA0-FD12-41DA-3FBF-3AFDE1E35161}"/>
              </a:ext>
            </a:extLst>
          </p:cNvPr>
          <p:cNvCxnSpPr>
            <a:cxnSpLocks/>
          </p:cNvCxnSpPr>
          <p:nvPr/>
        </p:nvCxnSpPr>
        <p:spPr>
          <a:xfrm>
            <a:off x="6079958" y="3208554"/>
            <a:ext cx="0" cy="2052000"/>
          </a:xfrm>
          <a:prstGeom prst="line">
            <a:avLst/>
          </a:prstGeom>
          <a:ln w="25400">
            <a:solidFill>
              <a:srgbClr val="FA2743"/>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B7BF4AE-ACDE-8188-8547-C5630E50036D}"/>
              </a:ext>
            </a:extLst>
          </p:cNvPr>
          <p:cNvSpPr txBox="1"/>
          <p:nvPr/>
        </p:nvSpPr>
        <p:spPr>
          <a:xfrm>
            <a:off x="1738860" y="6322882"/>
            <a:ext cx="8669361" cy="430887"/>
          </a:xfrm>
          <a:prstGeom prst="rect">
            <a:avLst/>
          </a:prstGeom>
          <a:noFill/>
        </p:spPr>
        <p:txBody>
          <a:bodyPr wrap="non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You should check the list of relevant keywords in the SADM website</a:t>
            </a:r>
            <a:endParaRPr lang="en-FR"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4964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A647AC-1F4B-9146-B1B0-876DA538DA81}"/>
              </a:ext>
            </a:extLst>
          </p:cNvPr>
          <p:cNvSpPr txBox="1"/>
          <p:nvPr/>
        </p:nvSpPr>
        <p:spPr>
          <a:xfrm>
            <a:off x="211879" y="904605"/>
            <a:ext cx="10147330" cy="1107996"/>
          </a:xfrm>
          <a:prstGeom prst="rect">
            <a:avLst/>
          </a:prstGeom>
          <a:noFill/>
        </p:spPr>
        <p:txBody>
          <a:bodyPr wrap="non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We are going to study four different methods for community detection in graphs.</a:t>
            </a:r>
          </a:p>
          <a:p>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Each one of them is based on a differ</a:t>
            </a:r>
            <a:r>
              <a:rPr lang="en-GB" sz="2200" dirty="0">
                <a:solidFill>
                  <a:srgbClr val="5E5E5E"/>
                </a:solidFill>
                <a:latin typeface="Lato" panose="020F0502020204030203" pitchFamily="34" charset="0"/>
                <a:ea typeface="Lato" panose="020F0502020204030203" pitchFamily="34" charset="0"/>
                <a:cs typeface="Lato" panose="020F0502020204030203" pitchFamily="34" charset="0"/>
              </a:rPr>
              <a:t>e</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nt </a:t>
            </a:r>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network measure </a:t>
            </a: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as defined previously.</a:t>
            </a:r>
          </a:p>
        </p:txBody>
      </p:sp>
      <p:sp>
        <p:nvSpPr>
          <p:cNvPr id="8" name="TextBox 7">
            <a:extLst>
              <a:ext uri="{FF2B5EF4-FFF2-40B4-BE49-F238E27FC236}">
                <a16:creationId xmlns:a16="http://schemas.microsoft.com/office/drawing/2014/main" id="{9FE6E94F-5E37-C64F-993F-DB44AB355617}"/>
              </a:ext>
            </a:extLst>
          </p:cNvPr>
          <p:cNvSpPr txBox="1"/>
          <p:nvPr/>
        </p:nvSpPr>
        <p:spPr>
          <a:xfrm>
            <a:off x="5998064" y="2954175"/>
            <a:ext cx="3281668" cy="430887"/>
          </a:xfrm>
          <a:prstGeom prst="rect">
            <a:avLst/>
          </a:prstGeom>
          <a:noFill/>
        </p:spPr>
        <p:txBody>
          <a:bodyPr wrap="none" rtlCol="0">
            <a:spAutoFit/>
          </a:bodyPr>
          <a:lstStyle/>
          <a:p>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[similarity / dissimilarity]</a:t>
            </a:r>
          </a:p>
        </p:txBody>
      </p:sp>
      <p:sp>
        <p:nvSpPr>
          <p:cNvPr id="9" name="TextBox 8">
            <a:extLst>
              <a:ext uri="{FF2B5EF4-FFF2-40B4-BE49-F238E27FC236}">
                <a16:creationId xmlns:a16="http://schemas.microsoft.com/office/drawing/2014/main" id="{69E2F893-B9D0-C741-AE67-457FB6746AD7}"/>
              </a:ext>
            </a:extLst>
          </p:cNvPr>
          <p:cNvSpPr txBox="1"/>
          <p:nvPr/>
        </p:nvSpPr>
        <p:spPr>
          <a:xfrm>
            <a:off x="5160712" y="3635036"/>
            <a:ext cx="2698175" cy="430887"/>
          </a:xfrm>
          <a:prstGeom prst="rect">
            <a:avLst/>
          </a:prstGeom>
          <a:noFill/>
        </p:spPr>
        <p:txBody>
          <a:bodyPr wrap="none" rtlCol="0">
            <a:spAutoFit/>
          </a:bodyPr>
          <a:lstStyle/>
          <a:p>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[edge </a:t>
            </a:r>
            <a:r>
              <a:rPr lang="en-GB" sz="2200" b="1" dirty="0">
                <a:solidFill>
                  <a:srgbClr val="FA2743"/>
                </a:solidFill>
                <a:latin typeface="Lato" panose="020F0502020204030203" pitchFamily="34" charset="0"/>
                <a:ea typeface="Lato" panose="020F0502020204030203" pitchFamily="34" charset="0"/>
                <a:cs typeface="Lato" panose="020F0502020204030203" pitchFamily="34" charset="0"/>
              </a:rPr>
              <a:t>betweenness</a:t>
            </a:r>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a:t>
            </a:r>
          </a:p>
        </p:txBody>
      </p:sp>
      <p:sp>
        <p:nvSpPr>
          <p:cNvPr id="11" name="TextBox 10">
            <a:extLst>
              <a:ext uri="{FF2B5EF4-FFF2-40B4-BE49-F238E27FC236}">
                <a16:creationId xmlns:a16="http://schemas.microsoft.com/office/drawing/2014/main" id="{CF676330-CF26-D34D-8360-22F6ED81AFEE}"/>
              </a:ext>
            </a:extLst>
          </p:cNvPr>
          <p:cNvSpPr txBox="1"/>
          <p:nvPr/>
        </p:nvSpPr>
        <p:spPr>
          <a:xfrm>
            <a:off x="5909705" y="4985092"/>
            <a:ext cx="1721946" cy="430887"/>
          </a:xfrm>
          <a:prstGeom prst="rect">
            <a:avLst/>
          </a:prstGeom>
          <a:noFill/>
        </p:spPr>
        <p:txBody>
          <a:bodyPr wrap="none" rtlCol="0">
            <a:spAutoFit/>
          </a:bodyPr>
          <a:lstStyle/>
          <a:p>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[modularity]</a:t>
            </a:r>
          </a:p>
        </p:txBody>
      </p:sp>
      <p:sp>
        <p:nvSpPr>
          <p:cNvPr id="13" name="TextBox 12">
            <a:extLst>
              <a:ext uri="{FF2B5EF4-FFF2-40B4-BE49-F238E27FC236}">
                <a16:creationId xmlns:a16="http://schemas.microsoft.com/office/drawing/2014/main" id="{EC31F8C9-3371-A04F-9DE0-A6FB9979E27C}"/>
              </a:ext>
            </a:extLst>
          </p:cNvPr>
          <p:cNvSpPr txBox="1"/>
          <p:nvPr/>
        </p:nvSpPr>
        <p:spPr>
          <a:xfrm>
            <a:off x="3295065" y="2294468"/>
            <a:ext cx="4246675" cy="3139321"/>
          </a:xfrm>
          <a:prstGeom prst="rect">
            <a:avLst/>
          </a:prstGeom>
          <a:noFill/>
        </p:spPr>
        <p:txBody>
          <a:bodyPr wrap="none" rtlCol="0">
            <a:spAutoFit/>
          </a:bodyPr>
          <a:lstStyle/>
          <a:p>
            <a:pPr marL="342900" indent="-342900">
              <a:buFont typeface="Courier New" panose="02070309020205020404" pitchFamily="49" charset="0"/>
              <a:buChar char="o"/>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Hierarchical clustering</a:t>
            </a:r>
          </a:p>
          <a:p>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800100" lvl="1" indent="-342900">
              <a:buFont typeface="Courier New" panose="02070309020205020404" pitchFamily="49" charset="0"/>
              <a:buChar char="o"/>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Agglomerative</a:t>
            </a:r>
          </a:p>
          <a:p>
            <a:pPr marL="800100" lvl="1" indent="-342900">
              <a:buFont typeface="Courier New" panose="02070309020205020404" pitchFamily="49" charset="0"/>
              <a:buChar char="o"/>
            </a:pP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800100" lvl="1" indent="-342900">
              <a:buFont typeface="Courier New" panose="02070309020205020404" pitchFamily="49" charset="0"/>
              <a:buChar char="o"/>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Divisive</a:t>
            </a:r>
          </a:p>
          <a:p>
            <a:pPr marL="342900" indent="-342900">
              <a:buFont typeface="Courier New" panose="02070309020205020404" pitchFamily="49" charset="0"/>
              <a:buChar char="o"/>
            </a:pP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342900" indent="-342900">
              <a:buFont typeface="Courier New" panose="02070309020205020404" pitchFamily="49" charset="0"/>
              <a:buChar char="o"/>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p>
          <a:p>
            <a:pPr marL="342900" indent="-342900">
              <a:buFont typeface="Courier New" panose="02070309020205020404" pitchFamily="49" charset="0"/>
              <a:buChar char="o"/>
            </a:pP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342900" indent="-342900">
              <a:buFont typeface="Courier New" panose="02070309020205020404" pitchFamily="49" charset="0"/>
              <a:buChar char="o"/>
            </a:pPr>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Louvain algorithm</a:t>
            </a:r>
          </a:p>
        </p:txBody>
      </p:sp>
      <p:sp>
        <p:nvSpPr>
          <p:cNvPr id="14" name="TextBox 13">
            <a:extLst>
              <a:ext uri="{FF2B5EF4-FFF2-40B4-BE49-F238E27FC236}">
                <a16:creationId xmlns:a16="http://schemas.microsoft.com/office/drawing/2014/main" id="{5E257C24-DBD3-8247-B73C-3E5A1A2397EE}"/>
              </a:ext>
            </a:extLst>
          </p:cNvPr>
          <p:cNvSpPr txBox="1"/>
          <p:nvPr/>
        </p:nvSpPr>
        <p:spPr>
          <a:xfrm>
            <a:off x="7405263" y="4315897"/>
            <a:ext cx="1721946" cy="430887"/>
          </a:xfrm>
          <a:prstGeom prst="rect">
            <a:avLst/>
          </a:prstGeom>
          <a:noFill/>
        </p:spPr>
        <p:txBody>
          <a:bodyPr wrap="none" rtlCol="0">
            <a:spAutoFit/>
          </a:bodyPr>
          <a:lstStyle/>
          <a:p>
            <a:r>
              <a:rPr lang="en-FR" sz="2200" b="1" dirty="0">
                <a:solidFill>
                  <a:srgbClr val="FA2743"/>
                </a:solidFill>
                <a:latin typeface="Lato" panose="020F0502020204030203" pitchFamily="34" charset="0"/>
                <a:ea typeface="Lato" panose="020F0502020204030203" pitchFamily="34" charset="0"/>
                <a:cs typeface="Lato" panose="020F0502020204030203" pitchFamily="34" charset="0"/>
              </a:rPr>
              <a:t>[modularity]</a:t>
            </a:r>
          </a:p>
        </p:txBody>
      </p:sp>
      <p:sp>
        <p:nvSpPr>
          <p:cNvPr id="2" name="Rectangle 1">
            <a:extLst>
              <a:ext uri="{FF2B5EF4-FFF2-40B4-BE49-F238E27FC236}">
                <a16:creationId xmlns:a16="http://schemas.microsoft.com/office/drawing/2014/main" id="{3EEEB474-D449-85FA-0CE0-1A2B2B62E001}"/>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16" name="Rectangle 15">
            <a:extLst>
              <a:ext uri="{FF2B5EF4-FFF2-40B4-BE49-F238E27FC236}">
                <a16:creationId xmlns:a16="http://schemas.microsoft.com/office/drawing/2014/main" id="{A6121C43-8287-53B2-50EF-0A1AE250345C}"/>
              </a:ext>
            </a:extLst>
          </p:cNvPr>
          <p:cNvSpPr/>
          <p:nvPr/>
        </p:nvSpPr>
        <p:spPr>
          <a:xfrm>
            <a:off x="3169154" y="4349034"/>
            <a:ext cx="72000" cy="432000"/>
          </a:xfrm>
          <a:prstGeom prst="rect">
            <a:avLst/>
          </a:prstGeom>
          <a:solidFill>
            <a:srgbClr val="5E5E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Tree>
    <p:extLst>
      <p:ext uri="{BB962C8B-B14F-4D97-AF65-F5344CB8AC3E}">
        <p14:creationId xmlns:p14="http://schemas.microsoft.com/office/powerpoint/2010/main" val="2196204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DAF323-FAD1-DE30-4AFD-BDD8B28B0720}"/>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pic>
        <p:nvPicPr>
          <p:cNvPr id="5" name="Graphic 4" descr="Right pointing backhand index outline">
            <a:extLst>
              <a:ext uri="{FF2B5EF4-FFF2-40B4-BE49-F238E27FC236}">
                <a16:creationId xmlns:a16="http://schemas.microsoft.com/office/drawing/2014/main" id="{8538E42E-F69C-00BB-E335-14D530B8A2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7719" y="5376865"/>
            <a:ext cx="1083311" cy="1083311"/>
          </a:xfrm>
          <a:prstGeom prst="rect">
            <a:avLst/>
          </a:prstGeom>
        </p:spPr>
      </p:pic>
      <p:sp>
        <p:nvSpPr>
          <p:cNvPr id="4" name="TextBox 3">
            <a:extLst>
              <a:ext uri="{FF2B5EF4-FFF2-40B4-BE49-F238E27FC236}">
                <a16:creationId xmlns:a16="http://schemas.microsoft.com/office/drawing/2014/main" id="{8BF3F278-B1A0-E02B-5FB1-832131E89666}"/>
              </a:ext>
            </a:extLst>
          </p:cNvPr>
          <p:cNvSpPr txBox="1"/>
          <p:nvPr/>
        </p:nvSpPr>
        <p:spPr>
          <a:xfrm>
            <a:off x="2768572" y="1019429"/>
            <a:ext cx="5657318" cy="707886"/>
          </a:xfrm>
          <a:prstGeom prst="rect">
            <a:avLst/>
          </a:prstGeom>
          <a:noFill/>
        </p:spPr>
        <p:txBody>
          <a:bodyPr wrap="none" rtlCol="0">
            <a:spAutoFit/>
          </a:bodyPr>
          <a:lstStyle/>
          <a:p>
            <a:pPr marL="571500" indent="-571500">
              <a:buFont typeface="Courier New" panose="02070309020205020404" pitchFamily="49" charset="0"/>
              <a:buChar char="o"/>
            </a:pPr>
            <a:r>
              <a:rPr lang="en-FR" sz="4000" dirty="0">
                <a:solidFill>
                  <a:srgbClr val="5E5E5E"/>
                </a:solidFill>
                <a:latin typeface="Lato" panose="020F0502020204030203" pitchFamily="34" charset="0"/>
                <a:ea typeface="Lato" panose="020F0502020204030203" pitchFamily="34" charset="0"/>
                <a:cs typeface="Lato" panose="020F0502020204030203" pitchFamily="34" charset="0"/>
              </a:rPr>
              <a:t>Community detection</a:t>
            </a:r>
          </a:p>
        </p:txBody>
      </p:sp>
      <p:sp>
        <p:nvSpPr>
          <p:cNvPr id="6" name="TextBox 5">
            <a:extLst>
              <a:ext uri="{FF2B5EF4-FFF2-40B4-BE49-F238E27FC236}">
                <a16:creationId xmlns:a16="http://schemas.microsoft.com/office/drawing/2014/main" id="{98EFD6ED-42B7-8B98-75A1-F6C8D8417BFC}"/>
              </a:ext>
            </a:extLst>
          </p:cNvPr>
          <p:cNvSpPr txBox="1"/>
          <p:nvPr/>
        </p:nvSpPr>
        <p:spPr>
          <a:xfrm>
            <a:off x="3340393" y="1733687"/>
            <a:ext cx="6100174" cy="1488869"/>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FR" sz="3200"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p>
          <a:p>
            <a:pPr marL="457200" indent="-457200">
              <a:lnSpc>
                <a:spcPct val="150000"/>
              </a:lnSpc>
              <a:buFont typeface="Arial" panose="020B0604020202020204" pitchFamily="34" charset="0"/>
              <a:buChar char="•"/>
            </a:pPr>
            <a:r>
              <a:rPr lang="en-FR" sz="3200" dirty="0">
                <a:solidFill>
                  <a:srgbClr val="5E5E5E"/>
                </a:solidFill>
                <a:latin typeface="Lato" panose="020F0502020204030203" pitchFamily="34" charset="0"/>
                <a:ea typeface="Lato" panose="020F0502020204030203" pitchFamily="34" charset="0"/>
                <a:cs typeface="Lato" panose="020F0502020204030203" pitchFamily="34" charset="0"/>
              </a:rPr>
              <a:t>Louvain algorithm</a:t>
            </a:r>
            <a:endParaRPr lang="en-FR" sz="3200" dirty="0"/>
          </a:p>
        </p:txBody>
      </p:sp>
      <p:sp>
        <p:nvSpPr>
          <p:cNvPr id="2" name="TextBox 1">
            <a:extLst>
              <a:ext uri="{FF2B5EF4-FFF2-40B4-BE49-F238E27FC236}">
                <a16:creationId xmlns:a16="http://schemas.microsoft.com/office/drawing/2014/main" id="{694933C2-7787-1620-ACF8-46EAC0A538CA}"/>
              </a:ext>
            </a:extLst>
          </p:cNvPr>
          <p:cNvSpPr txBox="1"/>
          <p:nvPr/>
        </p:nvSpPr>
        <p:spPr>
          <a:xfrm>
            <a:off x="2768572" y="4422800"/>
            <a:ext cx="5008102" cy="707886"/>
          </a:xfrm>
          <a:prstGeom prst="rect">
            <a:avLst/>
          </a:prstGeom>
          <a:noFill/>
        </p:spPr>
        <p:txBody>
          <a:bodyPr wrap="none" rtlCol="0">
            <a:spAutoFit/>
          </a:bodyPr>
          <a:lstStyle/>
          <a:p>
            <a:pPr marL="571500" indent="-571500">
              <a:buFont typeface="Courier New" panose="02070309020205020404" pitchFamily="49" charset="0"/>
              <a:buChar char="o"/>
            </a:pPr>
            <a:r>
              <a:rPr lang="en-FR" sz="4000" dirty="0">
                <a:solidFill>
                  <a:srgbClr val="5E5E5E"/>
                </a:solidFill>
                <a:latin typeface="Lato" panose="020F0502020204030203" pitchFamily="34" charset="0"/>
                <a:ea typeface="Lato" panose="020F0502020204030203" pitchFamily="34" charset="0"/>
                <a:cs typeface="Lato" panose="020F0502020204030203" pitchFamily="34" charset="0"/>
              </a:rPr>
              <a:t>About the exam 😬</a:t>
            </a:r>
          </a:p>
        </p:txBody>
      </p:sp>
      <p:sp>
        <p:nvSpPr>
          <p:cNvPr id="8" name="TextBox 7">
            <a:extLst>
              <a:ext uri="{FF2B5EF4-FFF2-40B4-BE49-F238E27FC236}">
                <a16:creationId xmlns:a16="http://schemas.microsoft.com/office/drawing/2014/main" id="{EFA0F232-95E7-6C4A-5896-34A7ED0ED2C1}"/>
              </a:ext>
            </a:extLst>
          </p:cNvPr>
          <p:cNvSpPr txBox="1"/>
          <p:nvPr/>
        </p:nvSpPr>
        <p:spPr>
          <a:xfrm>
            <a:off x="2768572" y="5376865"/>
            <a:ext cx="3773790" cy="707886"/>
          </a:xfrm>
          <a:prstGeom prst="rect">
            <a:avLst/>
          </a:prstGeom>
          <a:noFill/>
        </p:spPr>
        <p:txBody>
          <a:bodyPr wrap="none" rtlCol="0">
            <a:spAutoFit/>
          </a:bodyPr>
          <a:lstStyle/>
          <a:p>
            <a:pPr marL="571500" indent="-571500">
              <a:buFont typeface="Courier New" panose="02070309020205020404" pitchFamily="49" charset="0"/>
              <a:buChar char="o"/>
            </a:pPr>
            <a:r>
              <a:rPr lang="en-FR" sz="4000" dirty="0">
                <a:solidFill>
                  <a:srgbClr val="5E5E5E"/>
                </a:solidFill>
                <a:latin typeface="Lato" panose="020F0502020204030203" pitchFamily="34" charset="0"/>
                <a:ea typeface="Lato" panose="020F0502020204030203" pitchFamily="34" charset="0"/>
                <a:cs typeface="Lato" panose="020F0502020204030203" pitchFamily="34" charset="0"/>
              </a:rPr>
              <a:t>Final remarks</a:t>
            </a:r>
          </a:p>
        </p:txBody>
      </p:sp>
      <p:sp>
        <p:nvSpPr>
          <p:cNvPr id="9" name="TextBox 8">
            <a:extLst>
              <a:ext uri="{FF2B5EF4-FFF2-40B4-BE49-F238E27FC236}">
                <a16:creationId xmlns:a16="http://schemas.microsoft.com/office/drawing/2014/main" id="{C3E7205D-F5DB-E646-F0DB-689B40FA6FED}"/>
              </a:ext>
            </a:extLst>
          </p:cNvPr>
          <p:cNvSpPr txBox="1"/>
          <p:nvPr/>
        </p:nvSpPr>
        <p:spPr>
          <a:xfrm>
            <a:off x="2768572" y="3468735"/>
            <a:ext cx="7422225" cy="707886"/>
          </a:xfrm>
          <a:prstGeom prst="rect">
            <a:avLst/>
          </a:prstGeom>
          <a:noFill/>
        </p:spPr>
        <p:txBody>
          <a:bodyPr wrap="none" rtlCol="0">
            <a:spAutoFit/>
          </a:bodyPr>
          <a:lstStyle/>
          <a:p>
            <a:pPr marL="571500" indent="-571500">
              <a:buFont typeface="Courier New" panose="02070309020205020404" pitchFamily="49" charset="0"/>
              <a:buChar char="o"/>
            </a:pPr>
            <a:r>
              <a:rPr lang="en-FR" sz="4000" dirty="0">
                <a:solidFill>
                  <a:srgbClr val="5E5E5E"/>
                </a:solidFill>
                <a:latin typeface="Lato" panose="020F0502020204030203" pitchFamily="34" charset="0"/>
                <a:ea typeface="Lato" panose="020F0502020204030203" pitchFamily="34" charset="0"/>
                <a:cs typeface="Lato" panose="020F0502020204030203" pitchFamily="34" charset="0"/>
              </a:rPr>
              <a:t>Other topics in graph analysis</a:t>
            </a:r>
          </a:p>
        </p:txBody>
      </p:sp>
    </p:spTree>
    <p:extLst>
      <p:ext uri="{BB962C8B-B14F-4D97-AF65-F5344CB8AC3E}">
        <p14:creationId xmlns:p14="http://schemas.microsoft.com/office/powerpoint/2010/main" val="2901445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59A54A-1A42-8CE2-AD2E-01FC681FA1AA}"/>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27" name="TextBox 26">
            <a:extLst>
              <a:ext uri="{FF2B5EF4-FFF2-40B4-BE49-F238E27FC236}">
                <a16:creationId xmlns:a16="http://schemas.microsoft.com/office/drawing/2014/main" id="{B1A250E8-F772-7E03-B3B7-6CE67B16961B}"/>
              </a:ext>
            </a:extLst>
          </p:cNvPr>
          <p:cNvSpPr txBox="1"/>
          <p:nvPr/>
        </p:nvSpPr>
        <p:spPr>
          <a:xfrm>
            <a:off x="272232" y="831186"/>
            <a:ext cx="10381368" cy="430887"/>
          </a:xfrm>
          <a:prstGeom prst="rect">
            <a:avLst/>
          </a:prstGeom>
          <a:noFill/>
        </p:spPr>
        <p:txBody>
          <a:bodyPr wrap="non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If you’ve enjoyed this course, I would suggest you to take a look on these ones too</a:t>
            </a:r>
          </a:p>
        </p:txBody>
      </p:sp>
      <p:sp>
        <p:nvSpPr>
          <p:cNvPr id="3" name="TextBox 2">
            <a:extLst>
              <a:ext uri="{FF2B5EF4-FFF2-40B4-BE49-F238E27FC236}">
                <a16:creationId xmlns:a16="http://schemas.microsoft.com/office/drawing/2014/main" id="{E02FC8A1-F55E-EF89-0C19-01167BA90CF2}"/>
              </a:ext>
            </a:extLst>
          </p:cNvPr>
          <p:cNvSpPr txBox="1"/>
          <p:nvPr/>
        </p:nvSpPr>
        <p:spPr>
          <a:xfrm>
            <a:off x="212834" y="110936"/>
            <a:ext cx="1872629"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Final remarks</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
        <p:nvSpPr>
          <p:cNvPr id="15" name="TextBox 14">
            <a:extLst>
              <a:ext uri="{FF2B5EF4-FFF2-40B4-BE49-F238E27FC236}">
                <a16:creationId xmlns:a16="http://schemas.microsoft.com/office/drawing/2014/main" id="{9799F68D-A54E-3DD6-5041-92A1C4713343}"/>
              </a:ext>
            </a:extLst>
          </p:cNvPr>
          <p:cNvSpPr txBox="1"/>
          <p:nvPr/>
        </p:nvSpPr>
        <p:spPr>
          <a:xfrm>
            <a:off x="272232" y="1470521"/>
            <a:ext cx="11346945" cy="1815882"/>
          </a:xfrm>
          <a:prstGeom prst="rect">
            <a:avLst/>
          </a:prstGeom>
          <a:noFill/>
        </p:spPr>
        <p:txBody>
          <a:bodyPr wrap="square" rtlCol="0">
            <a:spAutoFit/>
          </a:bodyPr>
          <a:lstStyle/>
          <a:p>
            <a:pPr marL="285750" indent="-285750">
              <a:buFont typeface="Helvetica Neue" panose="02000503000000020004" pitchFamily="2" charset="0"/>
              <a:buChar char="⮑"/>
            </a:pPr>
            <a:r>
              <a:rPr lang="en-GB" b="1" dirty="0">
                <a:solidFill>
                  <a:srgbClr val="FF0000"/>
                </a:solidFill>
                <a:latin typeface="Lato" panose="020F0502020204030203" pitchFamily="34" charset="0"/>
                <a:ea typeface="Lato" panose="020F0502020204030203" pitchFamily="34" charset="0"/>
                <a:cs typeface="Lato" panose="020F0502020204030203" pitchFamily="34" charset="0"/>
              </a:rPr>
              <a:t> </a:t>
            </a:r>
            <a:r>
              <a:rPr lang="en-GB" b="1" i="0" dirty="0" err="1">
                <a:solidFill>
                  <a:srgbClr val="FA2743"/>
                </a:solidFill>
                <a:effectLst/>
                <a:latin typeface="Lato" panose="020F0502020204030203" pitchFamily="34" charset="0"/>
                <a:ea typeface="Lato" panose="020F0502020204030203" pitchFamily="34" charset="0"/>
                <a:cs typeface="Lato" panose="020F0502020204030203" pitchFamily="34" charset="0"/>
              </a:rPr>
              <a:t>L'apprentissage</a:t>
            </a:r>
            <a:r>
              <a:rPr lang="en-GB" b="1" i="0" dirty="0">
                <a:solidFill>
                  <a:srgbClr val="FA2743"/>
                </a:solidFill>
                <a:effectLst/>
                <a:latin typeface="Lato" panose="020F0502020204030203" pitchFamily="34" charset="0"/>
                <a:ea typeface="Lato" panose="020F0502020204030203" pitchFamily="34" charset="0"/>
                <a:cs typeface="Lato" panose="020F0502020204030203" pitchFamily="34" charset="0"/>
              </a:rPr>
              <a:t> face </a:t>
            </a:r>
            <a:r>
              <a:rPr lang="en-GB" b="1" i="0" dirty="0" err="1">
                <a:solidFill>
                  <a:srgbClr val="FA2743"/>
                </a:solidFill>
                <a:effectLst/>
                <a:latin typeface="Lato" panose="020F0502020204030203" pitchFamily="34" charset="0"/>
                <a:ea typeface="Lato" panose="020F0502020204030203" pitchFamily="34" charset="0"/>
                <a:cs typeface="Lato" panose="020F0502020204030203" pitchFamily="34" charset="0"/>
              </a:rPr>
              <a:t>à</a:t>
            </a:r>
            <a:r>
              <a:rPr lang="en-GB" b="1" i="0" dirty="0">
                <a:solidFill>
                  <a:srgbClr val="FA2743"/>
                </a:solidFill>
                <a:effectLst/>
                <a:latin typeface="Lato" panose="020F0502020204030203" pitchFamily="34" charset="0"/>
                <a:ea typeface="Lato" panose="020F0502020204030203" pitchFamily="34" charset="0"/>
                <a:cs typeface="Lato" panose="020F0502020204030203" pitchFamily="34" charset="0"/>
              </a:rPr>
              <a:t> la </a:t>
            </a:r>
            <a:r>
              <a:rPr lang="en-GB" b="1" i="0" dirty="0" err="1">
                <a:solidFill>
                  <a:srgbClr val="FA2743"/>
                </a:solidFill>
                <a:effectLst/>
                <a:latin typeface="Lato" panose="020F0502020204030203" pitchFamily="34" charset="0"/>
                <a:ea typeface="Lato" panose="020F0502020204030203" pitchFamily="34" charset="0"/>
                <a:cs typeface="Lato" panose="020F0502020204030203" pitchFamily="34" charset="0"/>
              </a:rPr>
              <a:t>malédiction</a:t>
            </a:r>
            <a:r>
              <a:rPr lang="en-GB" b="1" i="0" dirty="0">
                <a:solidFill>
                  <a:srgbClr val="FA2743"/>
                </a:solidFill>
                <a:effectLst/>
                <a:latin typeface="Lato" panose="020F0502020204030203" pitchFamily="34" charset="0"/>
                <a:ea typeface="Lato" panose="020F0502020204030203" pitchFamily="34" charset="0"/>
                <a:cs typeface="Lato" panose="020F0502020204030203" pitchFamily="34" charset="0"/>
              </a:rPr>
              <a:t> de la </a:t>
            </a:r>
            <a:r>
              <a:rPr lang="en-GB" b="1" i="0" dirty="0" err="1">
                <a:solidFill>
                  <a:srgbClr val="FA2743"/>
                </a:solidFill>
                <a:effectLst/>
                <a:latin typeface="Lato" panose="020F0502020204030203" pitchFamily="34" charset="0"/>
                <a:ea typeface="Lato" panose="020F0502020204030203" pitchFamily="34" charset="0"/>
                <a:cs typeface="Lato" panose="020F0502020204030203" pitchFamily="34" charset="0"/>
              </a:rPr>
              <a:t>grande</a:t>
            </a:r>
            <a:r>
              <a:rPr lang="en-GB" b="1" i="0" dirty="0">
                <a:solidFill>
                  <a:srgbClr val="FA2743"/>
                </a:solidFill>
                <a:effectLst/>
                <a:latin typeface="Lato" panose="020F0502020204030203" pitchFamily="34" charset="0"/>
                <a:ea typeface="Lato" panose="020F0502020204030203" pitchFamily="34" charset="0"/>
                <a:cs typeface="Lato" panose="020F0502020204030203" pitchFamily="34" charset="0"/>
              </a:rPr>
              <a:t> dimension</a:t>
            </a:r>
            <a:r>
              <a:rPr lang="en-GB" b="1" dirty="0">
                <a:solidFill>
                  <a:srgbClr val="FF0000"/>
                </a:solidFill>
                <a:latin typeface="Lato" panose="020F0502020204030203" pitchFamily="34" charset="0"/>
                <a:ea typeface="Lato" panose="020F0502020204030203" pitchFamily="34" charset="0"/>
                <a:cs typeface="Lato" panose="020F0502020204030203" pitchFamily="34" charset="0"/>
              </a:rPr>
              <a:t>: </a:t>
            </a:r>
            <a:r>
              <a:rPr lang="en-GB" dirty="0">
                <a:solidFill>
                  <a:srgbClr val="5E5E5E"/>
                </a:solidFill>
                <a:latin typeface="Lato" panose="020F0502020204030203" pitchFamily="34" charset="0"/>
                <a:ea typeface="Lato" panose="020F0502020204030203" pitchFamily="34" charset="0"/>
                <a:cs typeface="Lato" panose="020F0502020204030203" pitchFamily="34" charset="0"/>
              </a:rPr>
              <a:t>Stéphane </a:t>
            </a:r>
            <a:r>
              <a:rPr lang="en-GB" dirty="0" err="1">
                <a:solidFill>
                  <a:srgbClr val="5E5E5E"/>
                </a:solidFill>
                <a:latin typeface="Lato" panose="020F0502020204030203" pitchFamily="34" charset="0"/>
                <a:ea typeface="Lato" panose="020F0502020204030203" pitchFamily="34" charset="0"/>
                <a:cs typeface="Lato" panose="020F0502020204030203" pitchFamily="34" charset="0"/>
              </a:rPr>
              <a:t>Mallat’s</a:t>
            </a:r>
            <a:r>
              <a:rPr lang="en-GB" dirty="0">
                <a:solidFill>
                  <a:srgbClr val="5E5E5E"/>
                </a:solidFill>
                <a:latin typeface="Lato" panose="020F0502020204030203" pitchFamily="34" charset="0"/>
                <a:ea typeface="Lato" panose="020F0502020204030203" pitchFamily="34" charset="0"/>
                <a:cs typeface="Lato" panose="020F0502020204030203" pitchFamily="34" charset="0"/>
              </a:rPr>
              <a:t> course at the Collège de France on some topics that we’ve seen and many others. Link [</a:t>
            </a:r>
            <a:r>
              <a:rPr lang="en-GB" dirty="0">
                <a:solidFill>
                  <a:srgbClr val="5E5E5E"/>
                </a:solidFill>
                <a:latin typeface="Lato" panose="020F0502020204030203" pitchFamily="34" charset="0"/>
                <a:ea typeface="Lato" panose="020F0502020204030203" pitchFamily="34" charset="0"/>
                <a:cs typeface="Lato" panose="020F0502020204030203" pitchFamily="34" charset="0"/>
                <a:hlinkClick r:id="rId3"/>
              </a:rPr>
              <a:t>here</a:t>
            </a:r>
            <a:r>
              <a:rPr lang="en-GB" dirty="0">
                <a:solidFill>
                  <a:srgbClr val="5E5E5E"/>
                </a:solidFill>
                <a:latin typeface="Lato" panose="020F0502020204030203" pitchFamily="34" charset="0"/>
                <a:ea typeface="Lato" panose="020F0502020204030203" pitchFamily="34" charset="0"/>
                <a:cs typeface="Lato" panose="020F0502020204030203" pitchFamily="34" charset="0"/>
              </a:rPr>
              <a:t>]</a:t>
            </a:r>
            <a:endParaRPr lang="en-GB" sz="1400" b="1" dirty="0">
              <a:solidFill>
                <a:srgbClr val="00B0F0"/>
              </a:solidFill>
              <a:latin typeface="Lato" panose="020F0502020204030203" pitchFamily="34" charset="0"/>
              <a:ea typeface="Lato" panose="020F0502020204030203" pitchFamily="34" charset="0"/>
              <a:cs typeface="Lato" panose="020F0502020204030203" pitchFamily="34" charset="0"/>
            </a:endParaRPr>
          </a:p>
          <a:p>
            <a:endParaRPr lang="en-GB" sz="2200" b="1" dirty="0">
              <a:solidFill>
                <a:srgbClr val="FF0000"/>
              </a:solidFill>
              <a:latin typeface="Lato" panose="020F0502020204030203" pitchFamily="34" charset="0"/>
              <a:ea typeface="Lato" panose="020F0502020204030203" pitchFamily="34" charset="0"/>
              <a:cs typeface="Lato" panose="020F0502020204030203" pitchFamily="34" charset="0"/>
            </a:endParaRPr>
          </a:p>
          <a:p>
            <a:pPr marL="285750" indent="-285750">
              <a:buFont typeface="Helvetica Neue" panose="02000503000000020004" pitchFamily="2" charset="0"/>
              <a:buChar char="⮑"/>
            </a:pPr>
            <a:r>
              <a:rPr lang="en-GB" b="1" dirty="0">
                <a:solidFill>
                  <a:srgbClr val="FF0000"/>
                </a:solidFill>
                <a:latin typeface="Lato" panose="020F0502020204030203" pitchFamily="34" charset="0"/>
                <a:ea typeface="Lato" panose="020F0502020204030203" pitchFamily="34" charset="0"/>
                <a:cs typeface="Lato" panose="020F0502020204030203" pitchFamily="34" charset="0"/>
              </a:rPr>
              <a:t> CS229 at Stanford: </a:t>
            </a:r>
            <a:r>
              <a:rPr lang="en-GB" dirty="0">
                <a:solidFill>
                  <a:srgbClr val="5E5E5E"/>
                </a:solidFill>
                <a:latin typeface="Lato" panose="020F0502020204030203" pitchFamily="34" charset="0"/>
                <a:ea typeface="Lato" panose="020F0502020204030203" pitchFamily="34" charset="0"/>
                <a:cs typeface="Lato" panose="020F0502020204030203" pitchFamily="34" charset="0"/>
              </a:rPr>
              <a:t>Andrew Ng’s course on Machine Learning at Stanford. Link [</a:t>
            </a:r>
            <a:r>
              <a:rPr lang="en-GB" dirty="0">
                <a:solidFill>
                  <a:srgbClr val="5E5E5E"/>
                </a:solidFill>
                <a:latin typeface="Lato" panose="020F0502020204030203" pitchFamily="34" charset="0"/>
                <a:ea typeface="Lato" panose="020F0502020204030203" pitchFamily="34" charset="0"/>
                <a:cs typeface="Lato" panose="020F0502020204030203" pitchFamily="34" charset="0"/>
                <a:hlinkClick r:id="rId4"/>
              </a:rPr>
              <a:t>here</a:t>
            </a:r>
            <a:r>
              <a:rPr lang="en-GB" dirty="0">
                <a:solidFill>
                  <a:srgbClr val="5E5E5E"/>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Helvetica Neue" panose="02000503000000020004" pitchFamily="2" charset="0"/>
              <a:buChar char="⮑"/>
            </a:pPr>
            <a:endParaRPr lang="en-GB"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285750" indent="-285750">
              <a:buFont typeface="Helvetica Neue" panose="02000503000000020004" pitchFamily="2" charset="0"/>
              <a:buChar char="⮑"/>
            </a:pPr>
            <a:r>
              <a:rPr lang="en-GB" b="1" dirty="0">
                <a:solidFill>
                  <a:srgbClr val="FA2743"/>
                </a:solidFill>
                <a:latin typeface="Lato" panose="020F0502020204030203" pitchFamily="34" charset="0"/>
                <a:ea typeface="Lato" panose="020F0502020204030203" pitchFamily="34" charset="0"/>
                <a:cs typeface="Lato" panose="020F0502020204030203" pitchFamily="34" charset="0"/>
              </a:rPr>
              <a:t>CS4780 at Cornell: </a:t>
            </a:r>
            <a:r>
              <a:rPr lang="en-GB" dirty="0">
                <a:solidFill>
                  <a:srgbClr val="5E5E5E"/>
                </a:solidFill>
                <a:latin typeface="Lato" panose="020F0502020204030203" pitchFamily="34" charset="0"/>
                <a:ea typeface="Lato" panose="020F0502020204030203" pitchFamily="34" charset="0"/>
                <a:cs typeface="Lato" panose="020F0502020204030203" pitchFamily="34" charset="0"/>
              </a:rPr>
              <a:t>Kilian Weinberger’s course on Machine Learning at Cornell University. Link [</a:t>
            </a:r>
            <a:r>
              <a:rPr lang="en-GB" dirty="0">
                <a:solidFill>
                  <a:srgbClr val="5E5E5E"/>
                </a:solidFill>
                <a:latin typeface="Lato" panose="020F0502020204030203" pitchFamily="34" charset="0"/>
                <a:ea typeface="Lato" panose="020F0502020204030203" pitchFamily="34" charset="0"/>
                <a:cs typeface="Lato" panose="020F0502020204030203" pitchFamily="34" charset="0"/>
                <a:hlinkClick r:id="rId5"/>
              </a:rPr>
              <a:t>here</a:t>
            </a:r>
            <a:r>
              <a:rPr lang="en-GB" dirty="0">
                <a:solidFill>
                  <a:srgbClr val="5E5E5E"/>
                </a:solidFill>
                <a:latin typeface="Lato" panose="020F0502020204030203" pitchFamily="34" charset="0"/>
                <a:ea typeface="Lato" panose="020F0502020204030203" pitchFamily="34" charset="0"/>
                <a:cs typeface="Lato" panose="020F0502020204030203" pitchFamily="34" charset="0"/>
              </a:rPr>
              <a:t>]</a:t>
            </a:r>
          </a:p>
        </p:txBody>
      </p:sp>
      <p:sp>
        <p:nvSpPr>
          <p:cNvPr id="16" name="TextBox 15">
            <a:extLst>
              <a:ext uri="{FF2B5EF4-FFF2-40B4-BE49-F238E27FC236}">
                <a16:creationId xmlns:a16="http://schemas.microsoft.com/office/drawing/2014/main" id="{1D443451-CD63-4066-805F-2DBEE7E4E465}"/>
              </a:ext>
            </a:extLst>
          </p:cNvPr>
          <p:cNvSpPr txBox="1"/>
          <p:nvPr/>
        </p:nvSpPr>
        <p:spPr>
          <a:xfrm>
            <a:off x="272232" y="4129558"/>
            <a:ext cx="10982494" cy="430887"/>
          </a:xfrm>
          <a:prstGeom prst="rect">
            <a:avLst/>
          </a:prstGeom>
          <a:noFill/>
        </p:spPr>
        <p:txBody>
          <a:bodyPr wrap="non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Don’t hesitate to come talk with me (or write me) if you want to know more on this…</a:t>
            </a:r>
          </a:p>
        </p:txBody>
      </p:sp>
      <p:sp>
        <p:nvSpPr>
          <p:cNvPr id="7" name="TextBox 6">
            <a:extLst>
              <a:ext uri="{FF2B5EF4-FFF2-40B4-BE49-F238E27FC236}">
                <a16:creationId xmlns:a16="http://schemas.microsoft.com/office/drawing/2014/main" id="{0BAF1643-3A62-3248-1A83-56FB6C6241C4}"/>
              </a:ext>
            </a:extLst>
          </p:cNvPr>
          <p:cNvSpPr txBox="1"/>
          <p:nvPr/>
        </p:nvSpPr>
        <p:spPr>
          <a:xfrm>
            <a:off x="272232" y="3492537"/>
            <a:ext cx="7433445" cy="430887"/>
          </a:xfrm>
          <a:prstGeom prst="rect">
            <a:avLst/>
          </a:prstGeom>
          <a:noFill/>
        </p:spPr>
        <p:txBody>
          <a:bodyPr wrap="non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In the MSIAM master you also have some relevant courses.</a:t>
            </a:r>
          </a:p>
        </p:txBody>
      </p:sp>
      <p:sp>
        <p:nvSpPr>
          <p:cNvPr id="8" name="TextBox 7">
            <a:extLst>
              <a:ext uri="{FF2B5EF4-FFF2-40B4-BE49-F238E27FC236}">
                <a16:creationId xmlns:a16="http://schemas.microsoft.com/office/drawing/2014/main" id="{1FC5B7E9-0DF3-A876-229E-3BCC67680DD0}"/>
              </a:ext>
            </a:extLst>
          </p:cNvPr>
          <p:cNvSpPr txBox="1"/>
          <p:nvPr/>
        </p:nvSpPr>
        <p:spPr>
          <a:xfrm>
            <a:off x="1343839" y="5242560"/>
            <a:ext cx="8350363" cy="646331"/>
          </a:xfrm>
          <a:prstGeom prst="rect">
            <a:avLst/>
          </a:prstGeom>
          <a:noFill/>
        </p:spPr>
        <p:txBody>
          <a:bodyPr wrap="none" rtlCol="0">
            <a:spAutoFit/>
          </a:bodyPr>
          <a:lstStyle/>
          <a:p>
            <a:r>
              <a:rPr lang="en-FR" sz="3600" b="1" dirty="0">
                <a:solidFill>
                  <a:srgbClr val="5E5E5E"/>
                </a:solidFill>
                <a:latin typeface="Lato" panose="020F0502020204030203" pitchFamily="34" charset="0"/>
                <a:ea typeface="Lato" panose="020F0502020204030203" pitchFamily="34" charset="0"/>
                <a:cs typeface="Lato" panose="020F0502020204030203" pitchFamily="34" charset="0"/>
              </a:rPr>
              <a:t>Thanks for you attention and presence! </a:t>
            </a:r>
          </a:p>
        </p:txBody>
      </p:sp>
      <p:pic>
        <p:nvPicPr>
          <p:cNvPr id="10" name="Picture 9" descr="Icon&#10;&#10;Description automatically generated">
            <a:extLst>
              <a:ext uri="{FF2B5EF4-FFF2-40B4-BE49-F238E27FC236}">
                <a16:creationId xmlns:a16="http://schemas.microsoft.com/office/drawing/2014/main" id="{F6A65E5E-4AEF-EA31-2DFB-BB5E20066DE4}"/>
              </a:ext>
            </a:extLst>
          </p:cNvPr>
          <p:cNvPicPr>
            <a:picLocks noChangeAspect="1"/>
          </p:cNvPicPr>
          <p:nvPr/>
        </p:nvPicPr>
        <p:blipFill>
          <a:blip r:embed="rId6"/>
          <a:stretch>
            <a:fillRect/>
          </a:stretch>
        </p:blipFill>
        <p:spPr>
          <a:xfrm>
            <a:off x="9612922" y="4969596"/>
            <a:ext cx="1235239" cy="1235239"/>
          </a:xfrm>
          <a:prstGeom prst="rect">
            <a:avLst/>
          </a:prstGeom>
        </p:spPr>
      </p:pic>
    </p:spTree>
    <p:extLst>
      <p:ext uri="{BB962C8B-B14F-4D97-AF65-F5344CB8AC3E}">
        <p14:creationId xmlns:p14="http://schemas.microsoft.com/office/powerpoint/2010/main" val="114301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D893DD-5D2F-F5A6-58DF-C3A9A8BE7F8A}"/>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3" name="TextBox 2">
            <a:extLst>
              <a:ext uri="{FF2B5EF4-FFF2-40B4-BE49-F238E27FC236}">
                <a16:creationId xmlns:a16="http://schemas.microsoft.com/office/drawing/2014/main" id="{27D4D619-A3CD-642F-7ED9-902F3E373C19}"/>
              </a:ext>
            </a:extLst>
          </p:cNvPr>
          <p:cNvSpPr txBox="1"/>
          <p:nvPr/>
        </p:nvSpPr>
        <p:spPr>
          <a:xfrm>
            <a:off x="212834" y="110936"/>
            <a:ext cx="3946914"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23867741-84A4-3B51-2957-D882E15CFAC6}"/>
              </a:ext>
            </a:extLst>
          </p:cNvPr>
          <p:cNvSpPr txBox="1"/>
          <p:nvPr/>
        </p:nvSpPr>
        <p:spPr>
          <a:xfrm>
            <a:off x="540942" y="1399849"/>
            <a:ext cx="8622873" cy="430887"/>
          </a:xfrm>
          <a:prstGeom prst="rect">
            <a:avLst/>
          </a:prstGeom>
          <a:noFill/>
        </p:spPr>
        <p:txBody>
          <a:bodyPr wrap="none" rtlCol="0">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They follow a </a:t>
            </a:r>
            <a:r>
              <a:rPr lang="en-US" sz="2200" b="1" dirty="0">
                <a:solidFill>
                  <a:srgbClr val="FA2743"/>
                </a:solidFill>
                <a:latin typeface="Lato" panose="020F0502020204030203" pitchFamily="34" charset="0"/>
                <a:ea typeface="Lato" panose="020F0502020204030203" pitchFamily="34" charset="0"/>
                <a:cs typeface="Lato" panose="020F0502020204030203" pitchFamily="34" charset="0"/>
              </a:rPr>
              <a:t>greedy</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 approach, possibly missing the global optimum</a:t>
            </a: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
        <p:nvSpPr>
          <p:cNvPr id="5" name="TextBox 4">
            <a:extLst>
              <a:ext uri="{FF2B5EF4-FFF2-40B4-BE49-F238E27FC236}">
                <a16:creationId xmlns:a16="http://schemas.microsoft.com/office/drawing/2014/main" id="{01D8E212-C7DA-CDE9-7127-645B83BF676B}"/>
              </a:ext>
            </a:extLst>
          </p:cNvPr>
          <p:cNvSpPr txBox="1"/>
          <p:nvPr/>
        </p:nvSpPr>
        <p:spPr>
          <a:xfrm>
            <a:off x="540942" y="2023647"/>
            <a:ext cx="9063700" cy="430887"/>
          </a:xfrm>
          <a:prstGeom prst="rect">
            <a:avLst/>
          </a:prstGeom>
          <a:noFill/>
        </p:spPr>
        <p:txBody>
          <a:bodyPr wrap="non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The target quantity being minimized is not naturally related to clustering</a:t>
            </a:r>
          </a:p>
        </p:txBody>
      </p:sp>
      <p:sp>
        <p:nvSpPr>
          <p:cNvPr id="6" name="TextBox 5">
            <a:extLst>
              <a:ext uri="{FF2B5EF4-FFF2-40B4-BE49-F238E27FC236}">
                <a16:creationId xmlns:a16="http://schemas.microsoft.com/office/drawing/2014/main" id="{23974B76-65E7-CB64-EF9D-2B25C56C8A0A}"/>
              </a:ext>
            </a:extLst>
          </p:cNvPr>
          <p:cNvSpPr txBox="1"/>
          <p:nvPr/>
        </p:nvSpPr>
        <p:spPr>
          <a:xfrm>
            <a:off x="211879" y="802200"/>
            <a:ext cx="9082936" cy="430887"/>
          </a:xfrm>
          <a:prstGeom prst="rect">
            <a:avLst/>
          </a:prstGeom>
          <a:noFill/>
        </p:spPr>
        <p:txBody>
          <a:bodyPr wrap="none" rtlCol="0">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Some of the main issues with the previous hierarchical methods are that:</a:t>
            </a: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
        <p:nvSpPr>
          <p:cNvPr id="8" name="Oval 7">
            <a:extLst>
              <a:ext uri="{FF2B5EF4-FFF2-40B4-BE49-F238E27FC236}">
                <a16:creationId xmlns:a16="http://schemas.microsoft.com/office/drawing/2014/main" id="{4B021D42-82E3-1E7E-3167-CB605862B50D}"/>
              </a:ext>
            </a:extLst>
          </p:cNvPr>
          <p:cNvSpPr/>
          <p:nvPr/>
        </p:nvSpPr>
        <p:spPr>
          <a:xfrm>
            <a:off x="328072" y="1550672"/>
            <a:ext cx="155390" cy="155390"/>
          </a:xfrm>
          <a:prstGeom prst="ellipse">
            <a:avLst/>
          </a:prstGeom>
          <a:solidFill>
            <a:srgbClr val="FA2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0" name="Oval 9">
            <a:extLst>
              <a:ext uri="{FF2B5EF4-FFF2-40B4-BE49-F238E27FC236}">
                <a16:creationId xmlns:a16="http://schemas.microsoft.com/office/drawing/2014/main" id="{1425B466-F9FE-A254-9A0E-FB2C418F84C0}"/>
              </a:ext>
            </a:extLst>
          </p:cNvPr>
          <p:cNvSpPr/>
          <p:nvPr/>
        </p:nvSpPr>
        <p:spPr>
          <a:xfrm>
            <a:off x="328072" y="2199495"/>
            <a:ext cx="155390" cy="155390"/>
          </a:xfrm>
          <a:prstGeom prst="ellipse">
            <a:avLst/>
          </a:prstGeom>
          <a:solidFill>
            <a:srgbClr val="FA2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1" name="TextBox 10">
            <a:extLst>
              <a:ext uri="{FF2B5EF4-FFF2-40B4-BE49-F238E27FC236}">
                <a16:creationId xmlns:a16="http://schemas.microsoft.com/office/drawing/2014/main" id="{1F1A3357-16B1-1A03-91B2-0F4C240683DF}"/>
              </a:ext>
            </a:extLst>
          </p:cNvPr>
          <p:cNvSpPr txBox="1"/>
          <p:nvPr/>
        </p:nvSpPr>
        <p:spPr>
          <a:xfrm>
            <a:off x="211879" y="2676084"/>
            <a:ext cx="10717999" cy="430887"/>
          </a:xfrm>
          <a:prstGeom prst="rect">
            <a:avLst/>
          </a:prstGeom>
          <a:noFill/>
        </p:spPr>
        <p:txBody>
          <a:bodyPr wrap="none" rtlCol="0">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A very popular and successful approach is to use the </a:t>
            </a:r>
            <a:r>
              <a:rPr lang="en-US" sz="2200" b="1" dirty="0">
                <a:solidFill>
                  <a:srgbClr val="FA2743"/>
                </a:solidFill>
                <a:latin typeface="Lato" panose="020F0502020204030203" pitchFamily="34" charset="0"/>
                <a:ea typeface="Lato" panose="020F0502020204030203" pitchFamily="34" charset="0"/>
                <a:cs typeface="Lato" panose="020F0502020204030203" pitchFamily="34" charset="0"/>
              </a:rPr>
              <a:t>modularity</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 as objective function</a:t>
            </a: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
        <p:nvSpPr>
          <p:cNvPr id="7" name="TextBox 6">
            <a:extLst>
              <a:ext uri="{FF2B5EF4-FFF2-40B4-BE49-F238E27FC236}">
                <a16:creationId xmlns:a16="http://schemas.microsoft.com/office/drawing/2014/main" id="{F5DC6C29-2FD4-268C-FB8E-9713634A7FC3}"/>
              </a:ext>
            </a:extLst>
          </p:cNvPr>
          <p:cNvSpPr txBox="1"/>
          <p:nvPr/>
        </p:nvSpPr>
        <p:spPr>
          <a:xfrm>
            <a:off x="211878" y="3328521"/>
            <a:ext cx="10060767" cy="430887"/>
          </a:xfrm>
          <a:prstGeom prst="rect">
            <a:avLst/>
          </a:prstGeom>
          <a:noFill/>
        </p:spPr>
        <p:txBody>
          <a:bodyPr wrap="none" rtlCol="0">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Recall that modularity measures a “statistically surprising arrangement of edges”</a:t>
            </a: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47CC13DB-7BC3-EAAA-5A04-B6AD0F369350}"/>
              </a:ext>
            </a:extLst>
          </p:cNvPr>
          <p:cNvSpPr txBox="1"/>
          <p:nvPr/>
        </p:nvSpPr>
        <p:spPr>
          <a:xfrm>
            <a:off x="211877" y="3980958"/>
            <a:ext cx="7685117" cy="430887"/>
          </a:xfrm>
          <a:prstGeom prst="rect">
            <a:avLst/>
          </a:prstGeom>
          <a:noFill/>
        </p:spPr>
        <p:txBody>
          <a:bodyPr wrap="none" rtlCol="0">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In other words, modularity is (up to a multiplicative constant)</a:t>
            </a: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grpSp>
        <p:nvGrpSpPr>
          <p:cNvPr id="20" name="Group 19">
            <a:extLst>
              <a:ext uri="{FF2B5EF4-FFF2-40B4-BE49-F238E27FC236}">
                <a16:creationId xmlns:a16="http://schemas.microsoft.com/office/drawing/2014/main" id="{3FD5103F-33D8-FEE8-0061-F37EC679576C}"/>
              </a:ext>
            </a:extLst>
          </p:cNvPr>
          <p:cNvGrpSpPr/>
          <p:nvPr/>
        </p:nvGrpSpPr>
        <p:grpSpPr>
          <a:xfrm>
            <a:off x="1927023" y="4770154"/>
            <a:ext cx="8337953" cy="1093763"/>
            <a:chOff x="1372663" y="4911269"/>
            <a:chExt cx="8337953" cy="1093763"/>
          </a:xfrm>
        </p:grpSpPr>
        <p:sp>
          <p:nvSpPr>
            <p:cNvPr id="17" name="Rectangle 16">
              <a:extLst>
                <a:ext uri="{FF2B5EF4-FFF2-40B4-BE49-F238E27FC236}">
                  <a16:creationId xmlns:a16="http://schemas.microsoft.com/office/drawing/2014/main" id="{4D55559D-ABC9-29E5-597A-799F93FD4125}"/>
                </a:ext>
              </a:extLst>
            </p:cNvPr>
            <p:cNvSpPr/>
            <p:nvPr/>
          </p:nvSpPr>
          <p:spPr>
            <a:xfrm>
              <a:off x="5659119" y="4911269"/>
              <a:ext cx="4051497" cy="1093763"/>
            </a:xfrm>
            <a:prstGeom prst="rect">
              <a:avLst/>
            </a:prstGeom>
            <a:solidFill>
              <a:srgbClr val="E8EBE4"/>
            </a:solidFill>
            <a:ln w="254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6" name="Rectangle 15">
              <a:extLst>
                <a:ext uri="{FF2B5EF4-FFF2-40B4-BE49-F238E27FC236}">
                  <a16:creationId xmlns:a16="http://schemas.microsoft.com/office/drawing/2014/main" id="{4EFE9D8C-63E6-B1CB-7CA3-55BE5FF21C08}"/>
                </a:ext>
              </a:extLst>
            </p:cNvPr>
            <p:cNvSpPr/>
            <p:nvPr/>
          </p:nvSpPr>
          <p:spPr>
            <a:xfrm>
              <a:off x="2361493" y="4911269"/>
              <a:ext cx="2613802" cy="1093763"/>
            </a:xfrm>
            <a:prstGeom prst="rect">
              <a:avLst/>
            </a:prstGeom>
            <a:solidFill>
              <a:srgbClr val="E8EBE4"/>
            </a:solidFill>
            <a:ln w="25400">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2" name="TextBox 11">
              <a:extLst>
                <a:ext uri="{FF2B5EF4-FFF2-40B4-BE49-F238E27FC236}">
                  <a16:creationId xmlns:a16="http://schemas.microsoft.com/office/drawing/2014/main" id="{A46F6347-21D3-F50C-C7BA-E3A7BB968F66}"/>
                </a:ext>
              </a:extLst>
            </p:cNvPr>
            <p:cNvSpPr txBox="1"/>
            <p:nvPr/>
          </p:nvSpPr>
          <p:spPr>
            <a:xfrm>
              <a:off x="2484409" y="4996486"/>
              <a:ext cx="2367970" cy="923330"/>
            </a:xfrm>
            <a:prstGeom prst="rect">
              <a:avLst/>
            </a:prstGeom>
            <a:noFill/>
          </p:spPr>
          <p:txBody>
            <a:bodyPr wrap="square" rtlCol="0">
              <a:spAutoFit/>
            </a:bodyPr>
            <a:lstStyle/>
            <a:p>
              <a:pPr algn="ctr"/>
              <a:r>
                <a:rPr lang="en-FR" b="1" dirty="0">
                  <a:solidFill>
                    <a:srgbClr val="FA2743"/>
                  </a:solidFill>
                  <a:latin typeface="Lato" panose="020F0502020204030203" pitchFamily="34" charset="0"/>
                  <a:ea typeface="Lato" panose="020F0502020204030203" pitchFamily="34" charset="0"/>
                  <a:cs typeface="Lato" panose="020F0502020204030203" pitchFamily="34" charset="0"/>
                </a:rPr>
                <a:t>ACTUAL</a:t>
              </a:r>
              <a:r>
                <a:rPr lang="en-FR" dirty="0">
                  <a:solidFill>
                    <a:srgbClr val="5E5E5E"/>
                  </a:solidFill>
                  <a:latin typeface="Lato" panose="020F0502020204030203" pitchFamily="34" charset="0"/>
                  <a:ea typeface="Lato" panose="020F0502020204030203" pitchFamily="34" charset="0"/>
                  <a:cs typeface="Lato" panose="020F0502020204030203" pitchFamily="34" charset="0"/>
                </a:rPr>
                <a:t> NUMBER OF EDGES FALLING WITHIN GROUPS</a:t>
              </a:r>
            </a:p>
          </p:txBody>
        </p:sp>
        <p:sp>
          <p:nvSpPr>
            <p:cNvPr id="15" name="TextBox 14">
              <a:extLst>
                <a:ext uri="{FF2B5EF4-FFF2-40B4-BE49-F238E27FC236}">
                  <a16:creationId xmlns:a16="http://schemas.microsoft.com/office/drawing/2014/main" id="{E6EFCEA9-1487-B794-968E-2C70B47461DE}"/>
                </a:ext>
              </a:extLst>
            </p:cNvPr>
            <p:cNvSpPr txBox="1"/>
            <p:nvPr/>
          </p:nvSpPr>
          <p:spPr>
            <a:xfrm>
              <a:off x="5782036" y="4996486"/>
              <a:ext cx="3702716" cy="923330"/>
            </a:xfrm>
            <a:prstGeom prst="rect">
              <a:avLst/>
            </a:prstGeom>
            <a:noFill/>
          </p:spPr>
          <p:txBody>
            <a:bodyPr wrap="square" rtlCol="0">
              <a:spAutoFit/>
            </a:bodyPr>
            <a:lstStyle/>
            <a:p>
              <a:pPr algn="ctr"/>
              <a:r>
                <a:rPr lang="en-FR" b="1" dirty="0">
                  <a:solidFill>
                    <a:srgbClr val="FA2743"/>
                  </a:solidFill>
                  <a:latin typeface="Lato" panose="020F0502020204030203" pitchFamily="34" charset="0"/>
                  <a:ea typeface="Lato" panose="020F0502020204030203" pitchFamily="34" charset="0"/>
                  <a:cs typeface="Lato" panose="020F0502020204030203" pitchFamily="34" charset="0"/>
                </a:rPr>
                <a:t>EXPECTED</a:t>
              </a:r>
              <a:r>
                <a:rPr lang="en-FR" dirty="0">
                  <a:solidFill>
                    <a:srgbClr val="5E5E5E"/>
                  </a:solidFill>
                  <a:latin typeface="Lato" panose="020F0502020204030203" pitchFamily="34" charset="0"/>
                  <a:ea typeface="Lato" panose="020F0502020204030203" pitchFamily="34" charset="0"/>
                  <a:cs typeface="Lato" panose="020F0502020204030203" pitchFamily="34" charset="0"/>
                </a:rPr>
                <a:t> NUMBER OF EDGES FALLING WITHIN GROUPS FOR A RANDOM NETWORK</a:t>
              </a:r>
            </a:p>
          </p:txBody>
        </p:sp>
        <p:sp>
          <p:nvSpPr>
            <p:cNvPr id="18" name="TextBox 17">
              <a:extLst>
                <a:ext uri="{FF2B5EF4-FFF2-40B4-BE49-F238E27FC236}">
                  <a16:creationId xmlns:a16="http://schemas.microsoft.com/office/drawing/2014/main" id="{0A9A1A92-CE8F-6BDD-9CC7-63D7732B5DB9}"/>
                </a:ext>
              </a:extLst>
            </p:cNvPr>
            <p:cNvSpPr txBox="1"/>
            <p:nvPr/>
          </p:nvSpPr>
          <p:spPr>
            <a:xfrm>
              <a:off x="5100641" y="4996486"/>
              <a:ext cx="433132" cy="892552"/>
            </a:xfrm>
            <a:prstGeom prst="rect">
              <a:avLst/>
            </a:prstGeom>
            <a:noFill/>
          </p:spPr>
          <p:txBody>
            <a:bodyPr wrap="none" rtlCol="0">
              <a:spAutoFit/>
            </a:bodyPr>
            <a:lstStyle/>
            <a:p>
              <a:r>
                <a:rPr lang="en-FR" sz="5200" b="1" dirty="0">
                  <a:solidFill>
                    <a:srgbClr val="5E5E5E"/>
                  </a:solidFill>
                  <a:latin typeface="Lato" panose="020F0502020204030203" pitchFamily="34" charset="0"/>
                  <a:ea typeface="Lato" panose="020F0502020204030203" pitchFamily="34" charset="0"/>
                  <a:cs typeface="Lato" panose="020F0502020204030203" pitchFamily="34" charset="0"/>
                </a:rPr>
                <a:t>-</a:t>
              </a:r>
            </a:p>
          </p:txBody>
        </p:sp>
        <p:sp>
          <p:nvSpPr>
            <p:cNvPr id="19" name="TextBox 18">
              <a:extLst>
                <a:ext uri="{FF2B5EF4-FFF2-40B4-BE49-F238E27FC236}">
                  <a16:creationId xmlns:a16="http://schemas.microsoft.com/office/drawing/2014/main" id="{417A4454-C0DC-BB93-5787-8A80714C0FA6}"/>
                </a:ext>
              </a:extLst>
            </p:cNvPr>
            <p:cNvSpPr txBox="1"/>
            <p:nvPr/>
          </p:nvSpPr>
          <p:spPr>
            <a:xfrm>
              <a:off x="1372663" y="5119596"/>
              <a:ext cx="1050288" cy="646331"/>
            </a:xfrm>
            <a:prstGeom prst="rect">
              <a:avLst/>
            </a:prstGeom>
            <a:noFill/>
          </p:spPr>
          <p:txBody>
            <a:bodyPr wrap="none" rtlCol="0">
              <a:spAutoFit/>
            </a:bodyPr>
            <a:lstStyle/>
            <a:p>
              <a:r>
                <a:rPr lang="en-FR" sz="3600" b="1" dirty="0">
                  <a:solidFill>
                    <a:srgbClr val="5E5E5E"/>
                  </a:solidFill>
                  <a:latin typeface="Lato" panose="020F0502020204030203" pitchFamily="34" charset="0"/>
                  <a:ea typeface="Lato" panose="020F0502020204030203" pitchFamily="34" charset="0"/>
                  <a:cs typeface="Lato" panose="020F0502020204030203" pitchFamily="34" charset="0"/>
                </a:rPr>
                <a:t>Q = </a:t>
              </a:r>
            </a:p>
          </p:txBody>
        </p:sp>
      </p:grpSp>
      <p:sp>
        <p:nvSpPr>
          <p:cNvPr id="22" name="TextBox 21">
            <a:extLst>
              <a:ext uri="{FF2B5EF4-FFF2-40B4-BE49-F238E27FC236}">
                <a16:creationId xmlns:a16="http://schemas.microsoft.com/office/drawing/2014/main" id="{7D787E0C-866D-2A51-644A-66F8A4D4B1A9}"/>
              </a:ext>
            </a:extLst>
          </p:cNvPr>
          <p:cNvSpPr txBox="1"/>
          <p:nvPr/>
        </p:nvSpPr>
        <p:spPr>
          <a:xfrm>
            <a:off x="6371568" y="5963232"/>
            <a:ext cx="3735318" cy="307777"/>
          </a:xfrm>
          <a:prstGeom prst="rect">
            <a:avLst/>
          </a:prstGeom>
          <a:noFill/>
        </p:spPr>
        <p:txBody>
          <a:bodyPr wrap="none" rtlCol="0">
            <a:spAutoFit/>
          </a:bodyPr>
          <a:lstStyle/>
          <a:p>
            <a:r>
              <a:rPr lang="en-GB" sz="1400" dirty="0">
                <a:solidFill>
                  <a:srgbClr val="5E5E5E"/>
                </a:solidFill>
                <a:latin typeface="Lato" panose="020F0502020204030203" pitchFamily="34" charset="0"/>
                <a:ea typeface="Lato" panose="020F0502020204030203" pitchFamily="34" charset="0"/>
                <a:cs typeface="Lato" panose="020F0502020204030203" pitchFamily="34" charset="0"/>
              </a:rPr>
              <a:t>d</a:t>
            </a:r>
            <a:r>
              <a:rPr lang="en-FR" sz="1400" dirty="0">
                <a:solidFill>
                  <a:srgbClr val="5E5E5E"/>
                </a:solidFill>
                <a:latin typeface="Lato" panose="020F0502020204030203" pitchFamily="34" charset="0"/>
                <a:ea typeface="Lato" panose="020F0502020204030203" pitchFamily="34" charset="0"/>
                <a:cs typeface="Lato" panose="020F0502020204030203" pitchFamily="34" charset="0"/>
              </a:rPr>
              <a:t>epends only of the structure of the network</a:t>
            </a:r>
          </a:p>
        </p:txBody>
      </p:sp>
      <p:sp>
        <p:nvSpPr>
          <p:cNvPr id="23" name="TextBox 22">
            <a:extLst>
              <a:ext uri="{FF2B5EF4-FFF2-40B4-BE49-F238E27FC236}">
                <a16:creationId xmlns:a16="http://schemas.microsoft.com/office/drawing/2014/main" id="{922D695C-B49F-7153-A013-CA9B5D4CAC72}"/>
              </a:ext>
            </a:extLst>
          </p:cNvPr>
          <p:cNvSpPr txBox="1"/>
          <p:nvPr/>
        </p:nvSpPr>
        <p:spPr>
          <a:xfrm>
            <a:off x="2169010" y="5963232"/>
            <a:ext cx="3981476" cy="523220"/>
          </a:xfrm>
          <a:prstGeom prst="rect">
            <a:avLst/>
          </a:prstGeom>
          <a:noFill/>
        </p:spPr>
        <p:txBody>
          <a:bodyPr wrap="square" rtlCol="0">
            <a:spAutoFit/>
          </a:bodyPr>
          <a:lstStyle/>
          <a:p>
            <a:r>
              <a:rPr lang="en-US" sz="1400" dirty="0">
                <a:solidFill>
                  <a:srgbClr val="5E5E5E"/>
                </a:solidFill>
                <a:latin typeface="Lato" panose="020F0502020204030203" pitchFamily="34" charset="0"/>
                <a:ea typeface="Lato" panose="020F0502020204030203" pitchFamily="34" charset="0"/>
                <a:cs typeface="Lato" panose="020F0502020204030203" pitchFamily="34" charset="0"/>
              </a:rPr>
              <a:t>depends of the structure of the network and to which group how we assign assign each node</a:t>
            </a:r>
            <a:endParaRPr lang="en-FR" sz="1400"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41537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B49FF0A-0947-E44F-A387-6F4AE22B1A52}"/>
              </a:ext>
            </a:extLst>
          </p:cNvPr>
          <p:cNvPicPr>
            <a:picLocks noChangeAspect="1"/>
          </p:cNvPicPr>
          <p:nvPr/>
        </p:nvPicPr>
        <p:blipFill rotWithShape="1">
          <a:blip r:embed="rId2"/>
          <a:srcRect l="-857" t="36650" r="1" b="35541"/>
          <a:stretch/>
        </p:blipFill>
        <p:spPr>
          <a:xfrm>
            <a:off x="-243840" y="3024133"/>
            <a:ext cx="12126476" cy="3343657"/>
          </a:xfrm>
          <a:prstGeom prst="rect">
            <a:avLst/>
          </a:prstGeom>
        </p:spPr>
      </p:pic>
      <p:sp>
        <p:nvSpPr>
          <p:cNvPr id="8" name="TextBox 7">
            <a:extLst>
              <a:ext uri="{FF2B5EF4-FFF2-40B4-BE49-F238E27FC236}">
                <a16:creationId xmlns:a16="http://schemas.microsoft.com/office/drawing/2014/main" id="{3507562B-0B23-BD4D-83B7-4C156D32C798}"/>
              </a:ext>
            </a:extLst>
          </p:cNvPr>
          <p:cNvSpPr txBox="1"/>
          <p:nvPr/>
        </p:nvSpPr>
        <p:spPr>
          <a:xfrm>
            <a:off x="773541" y="2974651"/>
            <a:ext cx="881973" cy="430887"/>
          </a:xfrm>
          <a:prstGeom prst="rect">
            <a:avLst/>
          </a:prstGeom>
          <a:noFill/>
        </p:spPr>
        <p:txBody>
          <a:bodyPr wrap="none" rtlCol="0">
            <a:spAutoFit/>
          </a:bodyPr>
          <a:lstStyle/>
          <a:p>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Q = 0</a:t>
            </a:r>
          </a:p>
        </p:txBody>
      </p:sp>
      <p:sp>
        <p:nvSpPr>
          <p:cNvPr id="10" name="TextBox 9">
            <a:extLst>
              <a:ext uri="{FF2B5EF4-FFF2-40B4-BE49-F238E27FC236}">
                <a16:creationId xmlns:a16="http://schemas.microsoft.com/office/drawing/2014/main" id="{303D92BA-8A4B-5C4F-A69B-A612130787AE}"/>
              </a:ext>
            </a:extLst>
          </p:cNvPr>
          <p:cNvSpPr txBox="1"/>
          <p:nvPr/>
        </p:nvSpPr>
        <p:spPr>
          <a:xfrm>
            <a:off x="3288476" y="2973986"/>
            <a:ext cx="1435008" cy="430887"/>
          </a:xfrm>
          <a:prstGeom prst="rect">
            <a:avLst/>
          </a:prstGeom>
          <a:noFill/>
        </p:spPr>
        <p:txBody>
          <a:bodyPr wrap="none" rtlCol="0">
            <a:spAutoFit/>
          </a:bodyPr>
          <a:lstStyle/>
          <a:p>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Q = 0.265</a:t>
            </a:r>
          </a:p>
        </p:txBody>
      </p:sp>
      <p:sp>
        <p:nvSpPr>
          <p:cNvPr id="11" name="TextBox 10">
            <a:extLst>
              <a:ext uri="{FF2B5EF4-FFF2-40B4-BE49-F238E27FC236}">
                <a16:creationId xmlns:a16="http://schemas.microsoft.com/office/drawing/2014/main" id="{C722CF5E-DE99-C641-ABF1-33D7F18FCEDE}"/>
              </a:ext>
            </a:extLst>
          </p:cNvPr>
          <p:cNvSpPr txBox="1"/>
          <p:nvPr/>
        </p:nvSpPr>
        <p:spPr>
          <a:xfrm>
            <a:off x="6356446" y="2973985"/>
            <a:ext cx="1435008" cy="430887"/>
          </a:xfrm>
          <a:prstGeom prst="rect">
            <a:avLst/>
          </a:prstGeom>
          <a:noFill/>
        </p:spPr>
        <p:txBody>
          <a:bodyPr wrap="none" rtlCol="0">
            <a:spAutoFit/>
          </a:bodyPr>
          <a:lstStyle/>
          <a:p>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Q = 0.347</a:t>
            </a:r>
          </a:p>
        </p:txBody>
      </p:sp>
      <p:sp>
        <p:nvSpPr>
          <p:cNvPr id="12" name="TextBox 11">
            <a:extLst>
              <a:ext uri="{FF2B5EF4-FFF2-40B4-BE49-F238E27FC236}">
                <a16:creationId xmlns:a16="http://schemas.microsoft.com/office/drawing/2014/main" id="{AB4577F2-9DED-D64E-B807-858CB5AF8246}"/>
              </a:ext>
            </a:extLst>
          </p:cNvPr>
          <p:cNvSpPr txBox="1"/>
          <p:nvPr/>
        </p:nvSpPr>
        <p:spPr>
          <a:xfrm>
            <a:off x="9424416" y="2973985"/>
            <a:ext cx="1435008" cy="430887"/>
          </a:xfrm>
          <a:prstGeom prst="rect">
            <a:avLst/>
          </a:prstGeom>
          <a:noFill/>
        </p:spPr>
        <p:txBody>
          <a:bodyPr wrap="none" rtlCol="0">
            <a:spAutoFit/>
          </a:bodyPr>
          <a:lstStyle/>
          <a:p>
            <a:r>
              <a:rPr lang="en-FR" sz="2200" b="1" dirty="0">
                <a:solidFill>
                  <a:srgbClr val="5E5E5E"/>
                </a:solidFill>
                <a:latin typeface="Lato" panose="020F0502020204030203" pitchFamily="34" charset="0"/>
                <a:ea typeface="Lato" panose="020F0502020204030203" pitchFamily="34" charset="0"/>
                <a:cs typeface="Lato" panose="020F0502020204030203" pitchFamily="34" charset="0"/>
              </a:rPr>
              <a:t>Q = 0.283</a:t>
            </a:r>
          </a:p>
        </p:txBody>
      </p:sp>
      <p:sp>
        <p:nvSpPr>
          <p:cNvPr id="2" name="Rectangle 1">
            <a:extLst>
              <a:ext uri="{FF2B5EF4-FFF2-40B4-BE49-F238E27FC236}">
                <a16:creationId xmlns:a16="http://schemas.microsoft.com/office/drawing/2014/main" id="{B3B18CD9-55C8-EAE2-19DE-8BDF5E814B3F}"/>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5" name="TextBox 4">
            <a:extLst>
              <a:ext uri="{FF2B5EF4-FFF2-40B4-BE49-F238E27FC236}">
                <a16:creationId xmlns:a16="http://schemas.microsoft.com/office/drawing/2014/main" id="{8402450F-3FC5-6E86-B372-3A89837F1AFB}"/>
              </a:ext>
            </a:extLst>
          </p:cNvPr>
          <p:cNvSpPr txBox="1"/>
          <p:nvPr/>
        </p:nvSpPr>
        <p:spPr>
          <a:xfrm>
            <a:off x="212834" y="110936"/>
            <a:ext cx="3946914"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id="{F2A5EF58-A7B1-3455-CFF3-AA054B81E3FF}"/>
              </a:ext>
            </a:extLst>
          </p:cNvPr>
          <p:cNvPicPr>
            <a:picLocks noChangeAspect="1"/>
          </p:cNvPicPr>
          <p:nvPr/>
        </p:nvPicPr>
        <p:blipFill>
          <a:blip r:embed="rId3"/>
          <a:stretch>
            <a:fillRect/>
          </a:stretch>
        </p:blipFill>
        <p:spPr>
          <a:xfrm>
            <a:off x="3848100" y="1108249"/>
            <a:ext cx="4495800" cy="927100"/>
          </a:xfrm>
          <a:prstGeom prst="rect">
            <a:avLst/>
          </a:prstGeom>
        </p:spPr>
      </p:pic>
      <p:sp>
        <p:nvSpPr>
          <p:cNvPr id="9" name="Rectangle 8">
            <a:extLst>
              <a:ext uri="{FF2B5EF4-FFF2-40B4-BE49-F238E27FC236}">
                <a16:creationId xmlns:a16="http://schemas.microsoft.com/office/drawing/2014/main" id="{754109CC-11E9-17B2-1387-35B0A3B90382}"/>
              </a:ext>
            </a:extLst>
          </p:cNvPr>
          <p:cNvSpPr/>
          <p:nvPr/>
        </p:nvSpPr>
        <p:spPr>
          <a:xfrm>
            <a:off x="5819398" y="2035349"/>
            <a:ext cx="1694210" cy="45719"/>
          </a:xfrm>
          <a:prstGeom prst="rect">
            <a:avLst/>
          </a:prstGeom>
          <a:solidFill>
            <a:srgbClr val="FA2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3" name="TextBox 12">
            <a:extLst>
              <a:ext uri="{FF2B5EF4-FFF2-40B4-BE49-F238E27FC236}">
                <a16:creationId xmlns:a16="http://schemas.microsoft.com/office/drawing/2014/main" id="{3192F6D5-0B12-3D2E-BB3E-3B68A46C2A9E}"/>
              </a:ext>
            </a:extLst>
          </p:cNvPr>
          <p:cNvSpPr txBox="1"/>
          <p:nvPr/>
        </p:nvSpPr>
        <p:spPr>
          <a:xfrm>
            <a:off x="5868047" y="2130550"/>
            <a:ext cx="1596912" cy="307777"/>
          </a:xfrm>
          <a:prstGeom prst="rect">
            <a:avLst/>
          </a:prstGeom>
          <a:noFill/>
        </p:spPr>
        <p:txBody>
          <a:bodyPr wrap="none" rtlCol="0">
            <a:spAutoFit/>
          </a:bodyPr>
          <a:lstStyle/>
          <a:p>
            <a:r>
              <a:rPr lang="en-GB" sz="1400" dirty="0">
                <a:solidFill>
                  <a:srgbClr val="FA2743"/>
                </a:solidFill>
                <a:latin typeface="Lato" panose="020F0502020204030203" pitchFamily="34" charset="0"/>
                <a:ea typeface="Lato" panose="020F0502020204030203" pitchFamily="34" charset="0"/>
                <a:cs typeface="Lato" panose="020F0502020204030203" pitchFamily="34" charset="0"/>
              </a:rPr>
              <a:t>n</a:t>
            </a:r>
            <a:r>
              <a:rPr lang="en-FR" sz="1400" dirty="0">
                <a:solidFill>
                  <a:srgbClr val="FA2743"/>
                </a:solidFill>
                <a:latin typeface="Lato" panose="020F0502020204030203" pitchFamily="34" charset="0"/>
                <a:ea typeface="Lato" panose="020F0502020204030203" pitchFamily="34" charset="0"/>
                <a:cs typeface="Lato" panose="020F0502020204030203" pitchFamily="34" charset="0"/>
              </a:rPr>
              <a:t>etwork structure</a:t>
            </a:r>
          </a:p>
        </p:txBody>
      </p:sp>
      <p:sp>
        <p:nvSpPr>
          <p:cNvPr id="14" name="Freeform 13">
            <a:extLst>
              <a:ext uri="{FF2B5EF4-FFF2-40B4-BE49-F238E27FC236}">
                <a16:creationId xmlns:a16="http://schemas.microsoft.com/office/drawing/2014/main" id="{F0D652E3-FE11-8C12-0762-D1F20019B3B7}"/>
              </a:ext>
            </a:extLst>
          </p:cNvPr>
          <p:cNvSpPr/>
          <p:nvPr/>
        </p:nvSpPr>
        <p:spPr>
          <a:xfrm>
            <a:off x="8117457" y="1835151"/>
            <a:ext cx="1104181" cy="440320"/>
          </a:xfrm>
          <a:custGeom>
            <a:avLst/>
            <a:gdLst>
              <a:gd name="connsiteX0" fmla="*/ 0 w 1104181"/>
              <a:gd name="connsiteY0" fmla="*/ 60385 h 440320"/>
              <a:gd name="connsiteX1" fmla="*/ 491705 w 1104181"/>
              <a:gd name="connsiteY1" fmla="*/ 439947 h 440320"/>
              <a:gd name="connsiteX2" fmla="*/ 1104181 w 1104181"/>
              <a:gd name="connsiteY2" fmla="*/ 0 h 440320"/>
            </a:gdLst>
            <a:ahLst/>
            <a:cxnLst>
              <a:cxn ang="0">
                <a:pos x="connsiteX0" y="connsiteY0"/>
              </a:cxn>
              <a:cxn ang="0">
                <a:pos x="connsiteX1" y="connsiteY1"/>
              </a:cxn>
              <a:cxn ang="0">
                <a:pos x="connsiteX2" y="connsiteY2"/>
              </a:cxn>
            </a:cxnLst>
            <a:rect l="l" t="t" r="r" b="b"/>
            <a:pathLst>
              <a:path w="1104181" h="440320">
                <a:moveTo>
                  <a:pt x="0" y="60385"/>
                </a:moveTo>
                <a:cubicBezTo>
                  <a:pt x="153837" y="255198"/>
                  <a:pt x="307675" y="450011"/>
                  <a:pt x="491705" y="439947"/>
                </a:cubicBezTo>
                <a:cubicBezTo>
                  <a:pt x="675735" y="429883"/>
                  <a:pt x="889958" y="214941"/>
                  <a:pt x="1104181" y="0"/>
                </a:cubicBezTo>
              </a:path>
            </a:pathLst>
          </a:custGeom>
          <a:noFill/>
          <a:ln w="25400">
            <a:solidFill>
              <a:srgbClr val="FA2743"/>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6" name="TextBox 15">
            <a:extLst>
              <a:ext uri="{FF2B5EF4-FFF2-40B4-BE49-F238E27FC236}">
                <a16:creationId xmlns:a16="http://schemas.microsoft.com/office/drawing/2014/main" id="{D5B08EA7-7217-33BD-FA80-A4076F53F47D}"/>
              </a:ext>
            </a:extLst>
          </p:cNvPr>
          <p:cNvSpPr txBox="1"/>
          <p:nvPr/>
        </p:nvSpPr>
        <p:spPr>
          <a:xfrm>
            <a:off x="9221638" y="1527374"/>
            <a:ext cx="1515158" cy="307777"/>
          </a:xfrm>
          <a:prstGeom prst="rect">
            <a:avLst/>
          </a:prstGeom>
          <a:noFill/>
        </p:spPr>
        <p:txBody>
          <a:bodyPr wrap="none" rtlCol="0">
            <a:spAutoFit/>
          </a:bodyPr>
          <a:lstStyle/>
          <a:p>
            <a:r>
              <a:rPr lang="en-US" sz="1400" dirty="0">
                <a:solidFill>
                  <a:srgbClr val="FA2743"/>
                </a:solidFill>
                <a:latin typeface="Lato" panose="020F0502020204030203" pitchFamily="34" charset="0"/>
                <a:ea typeface="Lato" panose="020F0502020204030203" pitchFamily="34" charset="0"/>
                <a:cs typeface="Lato" panose="020F0502020204030203" pitchFamily="34" charset="0"/>
              </a:rPr>
              <a:t>node assignment</a:t>
            </a:r>
            <a:endParaRPr lang="en-FR" sz="1400" dirty="0">
              <a:solidFill>
                <a:srgbClr val="FA2743"/>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66534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D893DD-5D2F-F5A6-58DF-C3A9A8BE7F8A}"/>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3" name="TextBox 2">
            <a:extLst>
              <a:ext uri="{FF2B5EF4-FFF2-40B4-BE49-F238E27FC236}">
                <a16:creationId xmlns:a16="http://schemas.microsoft.com/office/drawing/2014/main" id="{27D4D619-A3CD-642F-7ED9-902F3E373C19}"/>
              </a:ext>
            </a:extLst>
          </p:cNvPr>
          <p:cNvSpPr txBox="1"/>
          <p:nvPr/>
        </p:nvSpPr>
        <p:spPr>
          <a:xfrm>
            <a:off x="212834" y="110936"/>
            <a:ext cx="3946914"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23867741-84A4-3B51-2957-D882E15CFAC6}"/>
              </a:ext>
            </a:extLst>
          </p:cNvPr>
          <p:cNvSpPr txBox="1"/>
          <p:nvPr/>
        </p:nvSpPr>
        <p:spPr>
          <a:xfrm>
            <a:off x="540942" y="1399849"/>
            <a:ext cx="8622873" cy="430887"/>
          </a:xfrm>
          <a:prstGeom prst="rect">
            <a:avLst/>
          </a:prstGeom>
          <a:noFill/>
        </p:spPr>
        <p:txBody>
          <a:bodyPr wrap="none" rtlCol="0">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They follow a </a:t>
            </a:r>
            <a:r>
              <a:rPr lang="en-US" sz="2200" b="1" dirty="0">
                <a:solidFill>
                  <a:srgbClr val="FA2743"/>
                </a:solidFill>
                <a:latin typeface="Lato" panose="020F0502020204030203" pitchFamily="34" charset="0"/>
                <a:ea typeface="Lato" panose="020F0502020204030203" pitchFamily="34" charset="0"/>
                <a:cs typeface="Lato" panose="020F0502020204030203" pitchFamily="34" charset="0"/>
              </a:rPr>
              <a:t>greedy</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 approach, possibly missing the global optimum</a:t>
            </a: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
        <p:nvSpPr>
          <p:cNvPr id="5" name="TextBox 4">
            <a:extLst>
              <a:ext uri="{FF2B5EF4-FFF2-40B4-BE49-F238E27FC236}">
                <a16:creationId xmlns:a16="http://schemas.microsoft.com/office/drawing/2014/main" id="{01D8E212-C7DA-CDE9-7127-645B83BF676B}"/>
              </a:ext>
            </a:extLst>
          </p:cNvPr>
          <p:cNvSpPr txBox="1"/>
          <p:nvPr/>
        </p:nvSpPr>
        <p:spPr>
          <a:xfrm>
            <a:off x="540942" y="2023647"/>
            <a:ext cx="9063700" cy="430887"/>
          </a:xfrm>
          <a:prstGeom prst="rect">
            <a:avLst/>
          </a:prstGeom>
          <a:noFill/>
        </p:spPr>
        <p:txBody>
          <a:bodyPr wrap="none" rtlCol="0">
            <a:spAutoFit/>
          </a:bodyPr>
          <a:lstStyle/>
          <a:p>
            <a:r>
              <a:rPr lang="en-FR" sz="2200" dirty="0">
                <a:solidFill>
                  <a:srgbClr val="5E5E5E"/>
                </a:solidFill>
                <a:latin typeface="Lato" panose="020F0502020204030203" pitchFamily="34" charset="0"/>
                <a:ea typeface="Lato" panose="020F0502020204030203" pitchFamily="34" charset="0"/>
                <a:cs typeface="Lato" panose="020F0502020204030203" pitchFamily="34" charset="0"/>
              </a:rPr>
              <a:t>The target quantity being minimized is not naturally related to clustering</a:t>
            </a:r>
          </a:p>
        </p:txBody>
      </p:sp>
      <p:sp>
        <p:nvSpPr>
          <p:cNvPr id="6" name="TextBox 5">
            <a:extLst>
              <a:ext uri="{FF2B5EF4-FFF2-40B4-BE49-F238E27FC236}">
                <a16:creationId xmlns:a16="http://schemas.microsoft.com/office/drawing/2014/main" id="{23974B76-65E7-CB64-EF9D-2B25C56C8A0A}"/>
              </a:ext>
            </a:extLst>
          </p:cNvPr>
          <p:cNvSpPr txBox="1"/>
          <p:nvPr/>
        </p:nvSpPr>
        <p:spPr>
          <a:xfrm>
            <a:off x="211879" y="802200"/>
            <a:ext cx="9082936" cy="430887"/>
          </a:xfrm>
          <a:prstGeom prst="rect">
            <a:avLst/>
          </a:prstGeom>
          <a:noFill/>
        </p:spPr>
        <p:txBody>
          <a:bodyPr wrap="none" rtlCol="0">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Some of the main issues with the previous hierarchical methods are that:</a:t>
            </a: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
        <p:nvSpPr>
          <p:cNvPr id="8" name="Oval 7">
            <a:extLst>
              <a:ext uri="{FF2B5EF4-FFF2-40B4-BE49-F238E27FC236}">
                <a16:creationId xmlns:a16="http://schemas.microsoft.com/office/drawing/2014/main" id="{4B021D42-82E3-1E7E-3167-CB605862B50D}"/>
              </a:ext>
            </a:extLst>
          </p:cNvPr>
          <p:cNvSpPr/>
          <p:nvPr/>
        </p:nvSpPr>
        <p:spPr>
          <a:xfrm>
            <a:off x="328072" y="1550672"/>
            <a:ext cx="155390" cy="155390"/>
          </a:xfrm>
          <a:prstGeom prst="ellipse">
            <a:avLst/>
          </a:prstGeom>
          <a:solidFill>
            <a:srgbClr val="FA2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0" name="Oval 9">
            <a:extLst>
              <a:ext uri="{FF2B5EF4-FFF2-40B4-BE49-F238E27FC236}">
                <a16:creationId xmlns:a16="http://schemas.microsoft.com/office/drawing/2014/main" id="{1425B466-F9FE-A254-9A0E-FB2C418F84C0}"/>
              </a:ext>
            </a:extLst>
          </p:cNvPr>
          <p:cNvSpPr/>
          <p:nvPr/>
        </p:nvSpPr>
        <p:spPr>
          <a:xfrm>
            <a:off x="328072" y="2199495"/>
            <a:ext cx="155390" cy="155390"/>
          </a:xfrm>
          <a:prstGeom prst="ellipse">
            <a:avLst/>
          </a:prstGeom>
          <a:solidFill>
            <a:srgbClr val="FA2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1" name="TextBox 10">
            <a:extLst>
              <a:ext uri="{FF2B5EF4-FFF2-40B4-BE49-F238E27FC236}">
                <a16:creationId xmlns:a16="http://schemas.microsoft.com/office/drawing/2014/main" id="{1F1A3357-16B1-1A03-91B2-0F4C240683DF}"/>
              </a:ext>
            </a:extLst>
          </p:cNvPr>
          <p:cNvSpPr txBox="1"/>
          <p:nvPr/>
        </p:nvSpPr>
        <p:spPr>
          <a:xfrm>
            <a:off x="211879" y="2676084"/>
            <a:ext cx="10717999" cy="430887"/>
          </a:xfrm>
          <a:prstGeom prst="rect">
            <a:avLst/>
          </a:prstGeom>
          <a:noFill/>
        </p:spPr>
        <p:txBody>
          <a:bodyPr wrap="none" rtlCol="0">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A very popular and successful approach is to use the </a:t>
            </a:r>
            <a:r>
              <a:rPr lang="en-US" sz="2200" b="1" dirty="0">
                <a:solidFill>
                  <a:srgbClr val="FA2743"/>
                </a:solidFill>
                <a:latin typeface="Lato" panose="020F0502020204030203" pitchFamily="34" charset="0"/>
                <a:ea typeface="Lato" panose="020F0502020204030203" pitchFamily="34" charset="0"/>
                <a:cs typeface="Lato" panose="020F0502020204030203" pitchFamily="34" charset="0"/>
              </a:rPr>
              <a:t>modularity</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 as objective function</a:t>
            </a:r>
            <a:endParaRPr lang="en-FR" sz="2200"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803E30A0-7DC0-9FB7-5D6A-722683CF76F0}"/>
              </a:ext>
            </a:extLst>
          </p:cNvPr>
          <p:cNvSpPr txBox="1"/>
          <p:nvPr/>
        </p:nvSpPr>
        <p:spPr>
          <a:xfrm>
            <a:off x="211878" y="3299882"/>
            <a:ext cx="10891123" cy="430887"/>
          </a:xfrm>
          <a:prstGeom prst="rect">
            <a:avLst/>
          </a:prstGeom>
          <a:noFill/>
        </p:spPr>
        <p:txBody>
          <a:bodyPr wrap="none" rtlCol="0">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Supposing we have two clusters, we can assign cluster 		         to each node </a:t>
            </a:r>
            <a:r>
              <a:rPr lang="en-US" sz="2200" i="1" dirty="0" err="1">
                <a:solidFill>
                  <a:srgbClr val="5E5E5E"/>
                </a:solidFill>
                <a:latin typeface="Lato" panose="020F0502020204030203" pitchFamily="34" charset="0"/>
                <a:ea typeface="Lato" panose="020F0502020204030203" pitchFamily="34" charset="0"/>
                <a:cs typeface="Lato" panose="020F0502020204030203" pitchFamily="34" charset="0"/>
              </a:rPr>
              <a:t>i</a:t>
            </a:r>
            <a:endParaRPr lang="en-US" sz="2200" i="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pic>
        <p:nvPicPr>
          <p:cNvPr id="14" name="Picture 13">
            <a:extLst>
              <a:ext uri="{FF2B5EF4-FFF2-40B4-BE49-F238E27FC236}">
                <a16:creationId xmlns:a16="http://schemas.microsoft.com/office/drawing/2014/main" id="{CC6EB7C3-105B-1986-83D0-E1A5639C7B2A}"/>
              </a:ext>
            </a:extLst>
          </p:cNvPr>
          <p:cNvPicPr>
            <a:picLocks noChangeAspect="1"/>
          </p:cNvPicPr>
          <p:nvPr/>
        </p:nvPicPr>
        <p:blipFill>
          <a:blip r:embed="rId2"/>
          <a:stretch>
            <a:fillRect/>
          </a:stretch>
        </p:blipFill>
        <p:spPr>
          <a:xfrm>
            <a:off x="7086600" y="3359894"/>
            <a:ext cx="1955800" cy="342900"/>
          </a:xfrm>
          <a:prstGeom prst="rect">
            <a:avLst/>
          </a:prstGeom>
        </p:spPr>
      </p:pic>
      <p:pic>
        <p:nvPicPr>
          <p:cNvPr id="39" name="Picture 38">
            <a:extLst>
              <a:ext uri="{FF2B5EF4-FFF2-40B4-BE49-F238E27FC236}">
                <a16:creationId xmlns:a16="http://schemas.microsoft.com/office/drawing/2014/main" id="{93752578-685F-C0E7-BC72-A521EDF498A8}"/>
              </a:ext>
            </a:extLst>
          </p:cNvPr>
          <p:cNvPicPr>
            <a:picLocks noChangeAspect="1"/>
          </p:cNvPicPr>
          <p:nvPr/>
        </p:nvPicPr>
        <p:blipFill>
          <a:blip r:embed="rId3"/>
          <a:stretch>
            <a:fillRect/>
          </a:stretch>
        </p:blipFill>
        <p:spPr>
          <a:xfrm>
            <a:off x="1166458" y="4145677"/>
            <a:ext cx="2705100" cy="685800"/>
          </a:xfrm>
          <a:prstGeom prst="rect">
            <a:avLst/>
          </a:prstGeom>
        </p:spPr>
      </p:pic>
      <p:pic>
        <p:nvPicPr>
          <p:cNvPr id="42" name="Picture 41">
            <a:extLst>
              <a:ext uri="{FF2B5EF4-FFF2-40B4-BE49-F238E27FC236}">
                <a16:creationId xmlns:a16="http://schemas.microsoft.com/office/drawing/2014/main" id="{749BDA72-27F7-649E-A235-239D59935229}"/>
              </a:ext>
            </a:extLst>
          </p:cNvPr>
          <p:cNvPicPr>
            <a:picLocks noChangeAspect="1"/>
          </p:cNvPicPr>
          <p:nvPr/>
        </p:nvPicPr>
        <p:blipFill>
          <a:blip r:embed="rId4"/>
          <a:stretch>
            <a:fillRect/>
          </a:stretch>
        </p:blipFill>
        <p:spPr>
          <a:xfrm>
            <a:off x="5272222" y="4086418"/>
            <a:ext cx="5842000" cy="927100"/>
          </a:xfrm>
          <a:prstGeom prst="rect">
            <a:avLst/>
          </a:prstGeom>
        </p:spPr>
      </p:pic>
      <p:sp>
        <p:nvSpPr>
          <p:cNvPr id="43" name="Right Arrow 42">
            <a:extLst>
              <a:ext uri="{FF2B5EF4-FFF2-40B4-BE49-F238E27FC236}">
                <a16:creationId xmlns:a16="http://schemas.microsoft.com/office/drawing/2014/main" id="{98AC1A8E-49DE-4CC9-73C8-D221EE7CFE9D}"/>
              </a:ext>
            </a:extLst>
          </p:cNvPr>
          <p:cNvSpPr/>
          <p:nvPr/>
        </p:nvSpPr>
        <p:spPr>
          <a:xfrm>
            <a:off x="4207014" y="4380627"/>
            <a:ext cx="729752" cy="215900"/>
          </a:xfrm>
          <a:prstGeom prst="rightArrow">
            <a:avLst/>
          </a:prstGeom>
          <a:solidFill>
            <a:srgbClr val="5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45" name="TextBox 44">
            <a:extLst>
              <a:ext uri="{FF2B5EF4-FFF2-40B4-BE49-F238E27FC236}">
                <a16:creationId xmlns:a16="http://schemas.microsoft.com/office/drawing/2014/main" id="{74C1C855-F474-FE6B-2001-111B1879CB91}"/>
              </a:ext>
            </a:extLst>
          </p:cNvPr>
          <p:cNvSpPr txBox="1"/>
          <p:nvPr/>
        </p:nvSpPr>
        <p:spPr>
          <a:xfrm>
            <a:off x="211877" y="5242707"/>
            <a:ext cx="639919" cy="430887"/>
          </a:xfrm>
          <a:prstGeom prst="rect">
            <a:avLst/>
          </a:prstGeom>
          <a:noFill/>
        </p:spPr>
        <p:txBody>
          <a:bodyPr wrap="none" rtlCol="0">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and</a:t>
            </a:r>
          </a:p>
        </p:txBody>
      </p:sp>
      <p:pic>
        <p:nvPicPr>
          <p:cNvPr id="48" name="Picture 47">
            <a:extLst>
              <a:ext uri="{FF2B5EF4-FFF2-40B4-BE49-F238E27FC236}">
                <a16:creationId xmlns:a16="http://schemas.microsoft.com/office/drawing/2014/main" id="{F95F9FD1-03F7-C952-C69A-D5CB881861A0}"/>
              </a:ext>
            </a:extLst>
          </p:cNvPr>
          <p:cNvPicPr>
            <a:picLocks noChangeAspect="1"/>
          </p:cNvPicPr>
          <p:nvPr/>
        </p:nvPicPr>
        <p:blipFill>
          <a:blip r:embed="rId5"/>
          <a:stretch>
            <a:fillRect/>
          </a:stretch>
        </p:blipFill>
        <p:spPr>
          <a:xfrm>
            <a:off x="3225800" y="5481335"/>
            <a:ext cx="5740400" cy="698500"/>
          </a:xfrm>
          <a:prstGeom prst="rect">
            <a:avLst/>
          </a:prstGeom>
        </p:spPr>
      </p:pic>
    </p:spTree>
    <p:extLst>
      <p:ext uri="{BB962C8B-B14F-4D97-AF65-F5344CB8AC3E}">
        <p14:creationId xmlns:p14="http://schemas.microsoft.com/office/powerpoint/2010/main" val="238133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2A7B133-A56E-CAC4-D422-39D1A04FDA8A}"/>
              </a:ext>
            </a:extLst>
          </p:cNvPr>
          <p:cNvSpPr txBox="1"/>
          <p:nvPr/>
        </p:nvSpPr>
        <p:spPr>
          <a:xfrm>
            <a:off x="443848" y="5106957"/>
            <a:ext cx="11558855" cy="769441"/>
          </a:xfrm>
          <a:prstGeom prst="rect">
            <a:avLst/>
          </a:prstGeom>
          <a:noFill/>
        </p:spPr>
        <p:txBody>
          <a:bodyPr wrap="square">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Assuming		            we see that we want to choose </a:t>
            </a:r>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s</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 to </a:t>
            </a:r>
            <a:r>
              <a:rPr lang="en-US" sz="2200" b="1" dirty="0">
                <a:solidFill>
                  <a:srgbClr val="FA2743"/>
                </a:solidFill>
                <a:latin typeface="Lato" panose="020F0502020204030203" pitchFamily="34" charset="0"/>
                <a:ea typeface="Lato" panose="020F0502020204030203" pitchFamily="34" charset="0"/>
                <a:cs typeface="Lato" panose="020F0502020204030203" pitchFamily="34" charset="0"/>
              </a:rPr>
              <a:t>concentrate as much as weight as possible </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in the terms of the sum involving the largest (most positive) eigenvalues. </a:t>
            </a:r>
            <a:endParaRPr lang="en-FR" sz="2200" dirty="0"/>
          </a:p>
        </p:txBody>
      </p:sp>
      <p:sp>
        <p:nvSpPr>
          <p:cNvPr id="7" name="TextBox 6">
            <a:extLst>
              <a:ext uri="{FF2B5EF4-FFF2-40B4-BE49-F238E27FC236}">
                <a16:creationId xmlns:a16="http://schemas.microsoft.com/office/drawing/2014/main" id="{44035285-98CC-5A4D-AB81-385528E8B0D2}"/>
              </a:ext>
            </a:extLst>
          </p:cNvPr>
          <p:cNvSpPr txBox="1"/>
          <p:nvPr/>
        </p:nvSpPr>
        <p:spPr>
          <a:xfrm>
            <a:off x="443850" y="904775"/>
            <a:ext cx="11429702" cy="1446550"/>
          </a:xfrm>
          <a:prstGeom prst="rect">
            <a:avLst/>
          </a:prstGeom>
          <a:noFill/>
        </p:spPr>
        <p:txBody>
          <a:bodyPr wrap="square" rtlCol="0">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Our goal is to maximize the modularity Q, so we can see our problem as that of finding the values of the vector </a:t>
            </a:r>
            <a:r>
              <a:rPr lang="en-US" sz="2200" b="1" i="1" dirty="0">
                <a:solidFill>
                  <a:srgbClr val="5E5E5E"/>
                </a:solidFill>
                <a:latin typeface="Lato" panose="020F0502020204030203" pitchFamily="34" charset="0"/>
                <a:ea typeface="Lato" panose="020F0502020204030203" pitchFamily="34" charset="0"/>
                <a:cs typeface="Lato" panose="020F0502020204030203" pitchFamily="34" charset="0"/>
              </a:rPr>
              <a:t>s</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 for a given matrix </a:t>
            </a:r>
            <a:r>
              <a:rPr lang="en-US" sz="2200" b="1" i="1" dirty="0">
                <a:solidFill>
                  <a:srgbClr val="5E5E5E"/>
                </a:solidFill>
                <a:latin typeface="Lato" panose="020F0502020204030203" pitchFamily="34" charset="0"/>
                <a:ea typeface="Lato" panose="020F0502020204030203" pitchFamily="34" charset="0"/>
                <a:cs typeface="Lato" panose="020F0502020204030203" pitchFamily="34" charset="0"/>
              </a:rPr>
              <a:t>B</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 encoding the structure of the graph.</a:t>
            </a:r>
          </a:p>
          <a:p>
            <a:endParaRPr lang="en-US" sz="2200" dirty="0">
              <a:solidFill>
                <a:srgbClr val="5E5E5E"/>
              </a:solidFill>
              <a:latin typeface="Lato" panose="020F0502020204030203" pitchFamily="34" charset="0"/>
              <a:ea typeface="Lato" panose="020F0502020204030203" pitchFamily="34" charset="0"/>
              <a:cs typeface="Lato" panose="020F0502020204030203" pitchFamily="34" charset="0"/>
            </a:endParaRPr>
          </a:p>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Since </a:t>
            </a:r>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B </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is a symmetric matrix that (we assume) has </a:t>
            </a:r>
            <a:r>
              <a:rPr lang="en-US" sz="2200" i="1" dirty="0">
                <a:solidFill>
                  <a:srgbClr val="5E5E5E"/>
                </a:solidFill>
                <a:latin typeface="Lato" panose="020F0502020204030203" pitchFamily="34" charset="0"/>
                <a:ea typeface="Lato" panose="020F0502020204030203" pitchFamily="34" charset="0"/>
                <a:cs typeface="Lato" panose="020F0502020204030203" pitchFamily="34" charset="0"/>
              </a:rPr>
              <a:t>n</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 different eigenvectors, we know that</a:t>
            </a:r>
            <a:endParaRPr lang="en-US"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
        <p:nvSpPr>
          <p:cNvPr id="2" name="Rectangle 1">
            <a:extLst>
              <a:ext uri="{FF2B5EF4-FFF2-40B4-BE49-F238E27FC236}">
                <a16:creationId xmlns:a16="http://schemas.microsoft.com/office/drawing/2014/main" id="{20C06EDF-72A8-BC3D-E0CD-8E1D5AEC4FA2}"/>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5" name="TextBox 4">
            <a:extLst>
              <a:ext uri="{FF2B5EF4-FFF2-40B4-BE49-F238E27FC236}">
                <a16:creationId xmlns:a16="http://schemas.microsoft.com/office/drawing/2014/main" id="{E2A1547D-1136-B9F3-9FDF-317F9D4A419A}"/>
              </a:ext>
            </a:extLst>
          </p:cNvPr>
          <p:cNvSpPr txBox="1"/>
          <p:nvPr/>
        </p:nvSpPr>
        <p:spPr>
          <a:xfrm>
            <a:off x="212834" y="110936"/>
            <a:ext cx="3946914"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pic>
        <p:nvPicPr>
          <p:cNvPr id="4" name="Picture 3">
            <a:extLst>
              <a:ext uri="{FF2B5EF4-FFF2-40B4-BE49-F238E27FC236}">
                <a16:creationId xmlns:a16="http://schemas.microsoft.com/office/drawing/2014/main" id="{0239A72B-F351-5B79-276A-33F30DC7D087}"/>
              </a:ext>
            </a:extLst>
          </p:cNvPr>
          <p:cNvPicPr>
            <a:picLocks noChangeAspect="1"/>
          </p:cNvPicPr>
          <p:nvPr/>
        </p:nvPicPr>
        <p:blipFill>
          <a:blip r:embed="rId2"/>
          <a:stretch>
            <a:fillRect/>
          </a:stretch>
        </p:blipFill>
        <p:spPr>
          <a:xfrm>
            <a:off x="5003800" y="2530705"/>
            <a:ext cx="2184400" cy="723900"/>
          </a:xfrm>
          <a:prstGeom prst="rect">
            <a:avLst/>
          </a:prstGeom>
        </p:spPr>
      </p:pic>
      <p:grpSp>
        <p:nvGrpSpPr>
          <p:cNvPr id="13" name="Group 12">
            <a:extLst>
              <a:ext uri="{FF2B5EF4-FFF2-40B4-BE49-F238E27FC236}">
                <a16:creationId xmlns:a16="http://schemas.microsoft.com/office/drawing/2014/main" id="{E3CAEC0E-3D18-3C60-8D1C-32719E7B5684}"/>
              </a:ext>
            </a:extLst>
          </p:cNvPr>
          <p:cNvGrpSpPr/>
          <p:nvPr/>
        </p:nvGrpSpPr>
        <p:grpSpPr>
          <a:xfrm>
            <a:off x="443849" y="3462223"/>
            <a:ext cx="11039089" cy="430887"/>
            <a:chOff x="443849" y="3393017"/>
            <a:chExt cx="11039089" cy="430887"/>
          </a:xfrm>
        </p:grpSpPr>
        <p:grpSp>
          <p:nvGrpSpPr>
            <p:cNvPr id="10" name="Group 9">
              <a:extLst>
                <a:ext uri="{FF2B5EF4-FFF2-40B4-BE49-F238E27FC236}">
                  <a16:creationId xmlns:a16="http://schemas.microsoft.com/office/drawing/2014/main" id="{E6A378F0-6AF9-62D1-E005-0786BFBF99A7}"/>
                </a:ext>
              </a:extLst>
            </p:cNvPr>
            <p:cNvGrpSpPr/>
            <p:nvPr/>
          </p:nvGrpSpPr>
          <p:grpSpPr>
            <a:xfrm>
              <a:off x="443849" y="3393017"/>
              <a:ext cx="11039089" cy="430887"/>
              <a:chOff x="925181" y="4144080"/>
              <a:chExt cx="11039089" cy="430887"/>
            </a:xfrm>
          </p:grpSpPr>
          <p:sp>
            <p:nvSpPr>
              <p:cNvPr id="9" name="TextBox 8">
                <a:extLst>
                  <a:ext uri="{FF2B5EF4-FFF2-40B4-BE49-F238E27FC236}">
                    <a16:creationId xmlns:a16="http://schemas.microsoft.com/office/drawing/2014/main" id="{DC4EC054-97C7-2C20-E88A-6A0A60A8EDDE}"/>
                  </a:ext>
                </a:extLst>
              </p:cNvPr>
              <p:cNvSpPr txBox="1"/>
              <p:nvPr/>
            </p:nvSpPr>
            <p:spPr>
              <a:xfrm>
                <a:off x="925181" y="4144080"/>
                <a:ext cx="11039089" cy="430887"/>
              </a:xfrm>
              <a:prstGeom prst="rect">
                <a:avLst/>
              </a:prstGeom>
              <a:noFill/>
            </p:spPr>
            <p:txBody>
              <a:bodyPr wrap="square">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where the       are eigenvectors of the modularity matrix with eigenvalues       and then</a:t>
                </a:r>
                <a:endParaRPr lang="en-FR" sz="2200" dirty="0"/>
              </a:p>
            </p:txBody>
          </p:sp>
          <p:pic>
            <p:nvPicPr>
              <p:cNvPr id="6" name="Picture 5">
                <a:extLst>
                  <a:ext uri="{FF2B5EF4-FFF2-40B4-BE49-F238E27FC236}">
                    <a16:creationId xmlns:a16="http://schemas.microsoft.com/office/drawing/2014/main" id="{F3724CFF-3182-8EC6-B585-ED2AEC27EE8C}"/>
                  </a:ext>
                </a:extLst>
              </p:cNvPr>
              <p:cNvPicPr>
                <a:picLocks noChangeAspect="1"/>
              </p:cNvPicPr>
              <p:nvPr/>
            </p:nvPicPr>
            <p:blipFill>
              <a:blip r:embed="rId3"/>
              <a:stretch>
                <a:fillRect/>
              </a:stretch>
            </p:blipFill>
            <p:spPr>
              <a:xfrm>
                <a:off x="2352735" y="4298682"/>
                <a:ext cx="292100" cy="215900"/>
              </a:xfrm>
              <a:prstGeom prst="rect">
                <a:avLst/>
              </a:prstGeom>
            </p:spPr>
          </p:pic>
        </p:grpSp>
        <p:pic>
          <p:nvPicPr>
            <p:cNvPr id="12" name="Picture 11">
              <a:extLst>
                <a:ext uri="{FF2B5EF4-FFF2-40B4-BE49-F238E27FC236}">
                  <a16:creationId xmlns:a16="http://schemas.microsoft.com/office/drawing/2014/main" id="{F5E885A1-1B0F-F9B1-CFA4-CF493BE8626A}"/>
                </a:ext>
              </a:extLst>
            </p:cNvPr>
            <p:cNvPicPr>
              <a:picLocks noChangeAspect="1"/>
            </p:cNvPicPr>
            <p:nvPr/>
          </p:nvPicPr>
          <p:blipFill>
            <a:blip r:embed="rId4"/>
            <a:stretch>
              <a:fillRect/>
            </a:stretch>
          </p:blipFill>
          <p:spPr>
            <a:xfrm>
              <a:off x="9577118" y="3465202"/>
              <a:ext cx="266700" cy="292100"/>
            </a:xfrm>
            <a:prstGeom prst="rect">
              <a:avLst/>
            </a:prstGeom>
          </p:spPr>
        </p:pic>
      </p:grpSp>
      <p:pic>
        <p:nvPicPr>
          <p:cNvPr id="14" name="Picture 13">
            <a:extLst>
              <a:ext uri="{FF2B5EF4-FFF2-40B4-BE49-F238E27FC236}">
                <a16:creationId xmlns:a16="http://schemas.microsoft.com/office/drawing/2014/main" id="{A302A253-15DC-33A4-C2B5-E672B05471AD}"/>
              </a:ext>
            </a:extLst>
          </p:cNvPr>
          <p:cNvPicPr>
            <a:picLocks noChangeAspect="1"/>
          </p:cNvPicPr>
          <p:nvPr/>
        </p:nvPicPr>
        <p:blipFill>
          <a:blip r:embed="rId5"/>
          <a:stretch>
            <a:fillRect/>
          </a:stretch>
        </p:blipFill>
        <p:spPr>
          <a:xfrm>
            <a:off x="2272501" y="4100728"/>
            <a:ext cx="7772400" cy="798611"/>
          </a:xfrm>
          <a:prstGeom prst="rect">
            <a:avLst/>
          </a:prstGeom>
        </p:spPr>
      </p:pic>
      <p:pic>
        <p:nvPicPr>
          <p:cNvPr id="15" name="Picture 14">
            <a:extLst>
              <a:ext uri="{FF2B5EF4-FFF2-40B4-BE49-F238E27FC236}">
                <a16:creationId xmlns:a16="http://schemas.microsoft.com/office/drawing/2014/main" id="{AAD2BF13-D4C7-CA18-96C4-FEA8167A4ED6}"/>
              </a:ext>
            </a:extLst>
          </p:cNvPr>
          <p:cNvPicPr>
            <a:picLocks noChangeAspect="1"/>
          </p:cNvPicPr>
          <p:nvPr/>
        </p:nvPicPr>
        <p:blipFill>
          <a:blip r:embed="rId6"/>
          <a:stretch>
            <a:fillRect/>
          </a:stretch>
        </p:blipFill>
        <p:spPr>
          <a:xfrm>
            <a:off x="1842527" y="5234110"/>
            <a:ext cx="2174240" cy="233680"/>
          </a:xfrm>
          <a:prstGeom prst="rect">
            <a:avLst/>
          </a:prstGeom>
        </p:spPr>
      </p:pic>
      <p:sp>
        <p:nvSpPr>
          <p:cNvPr id="20" name="TextBox 19">
            <a:extLst>
              <a:ext uri="{FF2B5EF4-FFF2-40B4-BE49-F238E27FC236}">
                <a16:creationId xmlns:a16="http://schemas.microsoft.com/office/drawing/2014/main" id="{D03F50AA-5748-3261-CEE8-68D8BB05E9FB}"/>
              </a:ext>
            </a:extLst>
          </p:cNvPr>
          <p:cNvSpPr txBox="1"/>
          <p:nvPr/>
        </p:nvSpPr>
        <p:spPr>
          <a:xfrm>
            <a:off x="443848" y="6010237"/>
            <a:ext cx="11783729" cy="430887"/>
          </a:xfrm>
          <a:prstGeom prst="rect">
            <a:avLst/>
          </a:prstGeom>
          <a:noFill/>
        </p:spPr>
        <p:txBody>
          <a:bodyPr wrap="square">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We could simply choose </a:t>
            </a:r>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s</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 to be proportional to </a:t>
            </a:r>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u</a:t>
            </a:r>
            <a:r>
              <a:rPr lang="en-US" sz="2200" baseline="-25000" dirty="0">
                <a:solidFill>
                  <a:srgbClr val="5E5E5E"/>
                </a:solidFill>
                <a:latin typeface="Lato" panose="020F0502020204030203" pitchFamily="34" charset="0"/>
                <a:ea typeface="Lato" panose="020F0502020204030203" pitchFamily="34" charset="0"/>
                <a:cs typeface="Lato" panose="020F0502020204030203" pitchFamily="34" charset="0"/>
              </a:rPr>
              <a:t>1 </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but the vector is in {-1, +1}</a:t>
            </a:r>
            <a:r>
              <a:rPr lang="en-US" sz="2200" baseline="30000" dirty="0">
                <a:solidFill>
                  <a:srgbClr val="5E5E5E"/>
                </a:solidFill>
                <a:latin typeface="Lato" panose="020F0502020204030203" pitchFamily="34" charset="0"/>
                <a:ea typeface="Lato" panose="020F0502020204030203" pitchFamily="34" charset="0"/>
                <a:cs typeface="Lato" panose="020F0502020204030203" pitchFamily="34" charset="0"/>
              </a:rPr>
              <a:t>n</a:t>
            </a:r>
            <a:endParaRPr lang="en-FR" sz="2200" baseline="-25000" dirty="0">
              <a:solidFill>
                <a:srgbClr val="5E5E5E"/>
              </a:solidFill>
            </a:endParaRPr>
          </a:p>
        </p:txBody>
      </p:sp>
      <p:sp>
        <p:nvSpPr>
          <p:cNvPr id="21" name="TextBox 20">
            <a:extLst>
              <a:ext uri="{FF2B5EF4-FFF2-40B4-BE49-F238E27FC236}">
                <a16:creationId xmlns:a16="http://schemas.microsoft.com/office/drawing/2014/main" id="{38115A75-7A00-3F64-9BE8-E1AF00907CBC}"/>
              </a:ext>
            </a:extLst>
          </p:cNvPr>
          <p:cNvSpPr txBox="1"/>
          <p:nvPr/>
        </p:nvSpPr>
        <p:spPr>
          <a:xfrm>
            <a:off x="10093026" y="6084016"/>
            <a:ext cx="466794" cy="430887"/>
          </a:xfrm>
          <a:prstGeom prst="rect">
            <a:avLst/>
          </a:prstGeom>
          <a:noFill/>
        </p:spPr>
        <p:txBody>
          <a:bodyPr wrap="none" rtlCol="0">
            <a:spAutoFit/>
          </a:bodyPr>
          <a:lstStyle/>
          <a:p>
            <a:r>
              <a:rPr lang="en-FR" sz="2200" dirty="0"/>
              <a:t>🧐</a:t>
            </a:r>
          </a:p>
        </p:txBody>
      </p:sp>
    </p:spTree>
    <p:extLst>
      <p:ext uri="{BB962C8B-B14F-4D97-AF65-F5344CB8AC3E}">
        <p14:creationId xmlns:p14="http://schemas.microsoft.com/office/powerpoint/2010/main" val="356701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035285-98CC-5A4D-AB81-385528E8B0D2}"/>
              </a:ext>
            </a:extLst>
          </p:cNvPr>
          <p:cNvSpPr txBox="1"/>
          <p:nvPr/>
        </p:nvSpPr>
        <p:spPr>
          <a:xfrm>
            <a:off x="443850" y="904775"/>
            <a:ext cx="11429702" cy="4678204"/>
          </a:xfrm>
          <a:prstGeom prst="rect">
            <a:avLst/>
          </a:prstGeom>
          <a:noFill/>
        </p:spPr>
        <p:txBody>
          <a:bodyPr wrap="square" rtlCol="0">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Our goal is to maximize the modularity Q, so we can see our problem as that of finding the values of the vector </a:t>
            </a:r>
            <a:r>
              <a:rPr lang="en-US" sz="2200" b="1" i="1" dirty="0">
                <a:solidFill>
                  <a:srgbClr val="5E5E5E"/>
                </a:solidFill>
                <a:latin typeface="Lato" panose="020F0502020204030203" pitchFamily="34" charset="0"/>
                <a:ea typeface="Lato" panose="020F0502020204030203" pitchFamily="34" charset="0"/>
                <a:cs typeface="Lato" panose="020F0502020204030203" pitchFamily="34" charset="0"/>
              </a:rPr>
              <a:t>s</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 for a given matrix </a:t>
            </a:r>
            <a:r>
              <a:rPr lang="en-US" sz="2200" b="1" i="1" dirty="0">
                <a:solidFill>
                  <a:srgbClr val="5E5E5E"/>
                </a:solidFill>
                <a:latin typeface="Lato" panose="020F0502020204030203" pitchFamily="34" charset="0"/>
                <a:ea typeface="Lato" panose="020F0502020204030203" pitchFamily="34" charset="0"/>
                <a:cs typeface="Lato" panose="020F0502020204030203" pitchFamily="34" charset="0"/>
              </a:rPr>
              <a:t>B</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 encoding the structure of the graph.</a:t>
            </a:r>
          </a:p>
          <a:p>
            <a:endParaRPr lang="en-US"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285750" indent="-285750">
              <a:buFont typeface="Wingdings" pitchFamily="2" charset="2"/>
              <a:buChar char="Ø"/>
            </a:pPr>
            <a:r>
              <a:rPr lang="en-GB" dirty="0">
                <a:solidFill>
                  <a:srgbClr val="5E5E5E"/>
                </a:solidFill>
                <a:latin typeface="Lato" panose="020F0502020204030203" pitchFamily="34" charset="0"/>
                <a:ea typeface="Lato" panose="020F0502020204030203" pitchFamily="34" charset="0"/>
                <a:cs typeface="Lato" panose="020F0502020204030203" pitchFamily="34" charset="0"/>
              </a:rPr>
              <a:t>One reason why this maximization problem is a </a:t>
            </a:r>
            <a:r>
              <a:rPr lang="en-GB" b="1" dirty="0">
                <a:solidFill>
                  <a:srgbClr val="FA2743"/>
                </a:solidFill>
                <a:latin typeface="Lato" panose="020F0502020204030203" pitchFamily="34" charset="0"/>
                <a:ea typeface="Lato" panose="020F0502020204030203" pitchFamily="34" charset="0"/>
                <a:cs typeface="Lato" panose="020F0502020204030203" pitchFamily="34" charset="0"/>
              </a:rPr>
              <a:t>difficult</a:t>
            </a:r>
            <a:r>
              <a:rPr lang="en-GB" dirty="0">
                <a:solidFill>
                  <a:srgbClr val="5E5E5E"/>
                </a:solidFill>
                <a:latin typeface="Lato" panose="020F0502020204030203" pitchFamily="34" charset="0"/>
                <a:ea typeface="Lato" panose="020F0502020204030203" pitchFamily="34" charset="0"/>
                <a:cs typeface="Lato" panose="020F0502020204030203" pitchFamily="34" charset="0"/>
              </a:rPr>
              <a:t> one is that the </a:t>
            </a:r>
            <a:r>
              <a:rPr lang="en-GB" i="1" dirty="0" err="1">
                <a:solidFill>
                  <a:srgbClr val="5E5E5E"/>
                </a:solidFill>
                <a:latin typeface="Lato" panose="020F0502020204030203" pitchFamily="34" charset="0"/>
                <a:ea typeface="Lato" panose="020F0502020204030203" pitchFamily="34" charset="0"/>
                <a:cs typeface="Lato" panose="020F0502020204030203" pitchFamily="34" charset="0"/>
              </a:rPr>
              <a:t>s</a:t>
            </a:r>
            <a:r>
              <a:rPr lang="en-GB" i="1" baseline="-25000" dirty="0" err="1">
                <a:solidFill>
                  <a:srgbClr val="5E5E5E"/>
                </a:solidFill>
                <a:latin typeface="Lato" panose="020F0502020204030203" pitchFamily="34" charset="0"/>
                <a:ea typeface="Lato" panose="020F0502020204030203" pitchFamily="34" charset="0"/>
                <a:cs typeface="Lato" panose="020F0502020204030203" pitchFamily="34" charset="0"/>
              </a:rPr>
              <a:t>i</a:t>
            </a:r>
            <a:r>
              <a:rPr lang="en-GB" i="1" dirty="0">
                <a:solidFill>
                  <a:srgbClr val="5E5E5E"/>
                </a:solidFill>
                <a:latin typeface="Lato" panose="020F0502020204030203" pitchFamily="34" charset="0"/>
                <a:ea typeface="Lato" panose="020F0502020204030203" pitchFamily="34" charset="0"/>
                <a:cs typeface="Lato" panose="020F0502020204030203" pitchFamily="34" charset="0"/>
              </a:rPr>
              <a:t> </a:t>
            </a:r>
            <a:r>
              <a:rPr lang="en-GB" dirty="0">
                <a:solidFill>
                  <a:srgbClr val="5E5E5E"/>
                </a:solidFill>
                <a:latin typeface="Lato" panose="020F0502020204030203" pitchFamily="34" charset="0"/>
                <a:ea typeface="Lato" panose="020F0502020204030203" pitchFamily="34" charset="0"/>
                <a:cs typeface="Lato" panose="020F0502020204030203" pitchFamily="34" charset="0"/>
              </a:rPr>
              <a:t>can take only a discrete set of values—each </a:t>
            </a:r>
            <a:r>
              <a:rPr lang="en-GB" i="1" dirty="0" err="1">
                <a:solidFill>
                  <a:srgbClr val="5E5E5E"/>
                </a:solidFill>
                <a:latin typeface="Lato" panose="020F0502020204030203" pitchFamily="34" charset="0"/>
                <a:ea typeface="Lato" panose="020F0502020204030203" pitchFamily="34" charset="0"/>
                <a:cs typeface="Lato" panose="020F0502020204030203" pitchFamily="34" charset="0"/>
              </a:rPr>
              <a:t>s</a:t>
            </a:r>
            <a:r>
              <a:rPr lang="en-GB" i="1" baseline="-25000" dirty="0" err="1">
                <a:solidFill>
                  <a:srgbClr val="5E5E5E"/>
                </a:solidFill>
                <a:latin typeface="Lato" panose="020F0502020204030203" pitchFamily="34" charset="0"/>
                <a:ea typeface="Lato" panose="020F0502020204030203" pitchFamily="34" charset="0"/>
                <a:cs typeface="Lato" panose="020F0502020204030203" pitchFamily="34" charset="0"/>
              </a:rPr>
              <a:t>i</a:t>
            </a:r>
            <a:r>
              <a:rPr lang="en-GB" i="1" dirty="0">
                <a:solidFill>
                  <a:srgbClr val="5E5E5E"/>
                </a:solidFill>
                <a:latin typeface="Lato" panose="020F0502020204030203" pitchFamily="34" charset="0"/>
                <a:ea typeface="Lato" panose="020F0502020204030203" pitchFamily="34" charset="0"/>
                <a:cs typeface="Lato" panose="020F0502020204030203" pitchFamily="34" charset="0"/>
              </a:rPr>
              <a:t> </a:t>
            </a:r>
            <a:r>
              <a:rPr lang="en-GB" dirty="0">
                <a:solidFill>
                  <a:srgbClr val="5E5E5E"/>
                </a:solidFill>
                <a:latin typeface="Lato" panose="020F0502020204030203" pitchFamily="34" charset="0"/>
                <a:ea typeface="Lato" panose="020F0502020204030203" pitchFamily="34" charset="0"/>
                <a:cs typeface="Lato" panose="020F0502020204030203" pitchFamily="34" charset="0"/>
              </a:rPr>
              <a:t>is restricted to the values +1 and -1. If, on the other hand, the </a:t>
            </a:r>
            <a:r>
              <a:rPr lang="en-GB" i="1" dirty="0" err="1">
                <a:solidFill>
                  <a:srgbClr val="5E5E5E"/>
                </a:solidFill>
                <a:latin typeface="Lato" panose="020F0502020204030203" pitchFamily="34" charset="0"/>
                <a:ea typeface="Lato" panose="020F0502020204030203" pitchFamily="34" charset="0"/>
                <a:cs typeface="Lato" panose="020F0502020204030203" pitchFamily="34" charset="0"/>
              </a:rPr>
              <a:t>s</a:t>
            </a:r>
            <a:r>
              <a:rPr lang="en-GB" i="1" baseline="-25000" dirty="0" err="1">
                <a:solidFill>
                  <a:srgbClr val="5E5E5E"/>
                </a:solidFill>
                <a:latin typeface="Lato" panose="020F0502020204030203" pitchFamily="34" charset="0"/>
                <a:ea typeface="Lato" panose="020F0502020204030203" pitchFamily="34" charset="0"/>
                <a:cs typeface="Lato" panose="020F0502020204030203" pitchFamily="34" charset="0"/>
              </a:rPr>
              <a:t>i</a:t>
            </a:r>
            <a:r>
              <a:rPr lang="en-GB" i="1" dirty="0">
                <a:solidFill>
                  <a:srgbClr val="5E5E5E"/>
                </a:solidFill>
                <a:latin typeface="Lato" panose="020F0502020204030203" pitchFamily="34" charset="0"/>
                <a:ea typeface="Lato" panose="020F0502020204030203" pitchFamily="34" charset="0"/>
                <a:cs typeface="Lato" panose="020F0502020204030203" pitchFamily="34" charset="0"/>
              </a:rPr>
              <a:t> </a:t>
            </a:r>
            <a:r>
              <a:rPr lang="en-GB" dirty="0">
                <a:solidFill>
                  <a:srgbClr val="5E5E5E"/>
                </a:solidFill>
                <a:latin typeface="Lato" panose="020F0502020204030203" pitchFamily="34" charset="0"/>
                <a:ea typeface="Lato" panose="020F0502020204030203" pitchFamily="34" charset="0"/>
                <a:cs typeface="Lato" panose="020F0502020204030203" pitchFamily="34" charset="0"/>
              </a:rPr>
              <a:t>were continuous-valued variables, allowed to take any real values, the problem would be much easier—we could just </a:t>
            </a:r>
            <a:r>
              <a:rPr lang="en-GB" b="1" dirty="0">
                <a:solidFill>
                  <a:srgbClr val="FA2743"/>
                </a:solidFill>
                <a:latin typeface="Lato" panose="020F0502020204030203" pitchFamily="34" charset="0"/>
                <a:ea typeface="Lato" panose="020F0502020204030203" pitchFamily="34" charset="0"/>
                <a:cs typeface="Lato" panose="020F0502020204030203" pitchFamily="34" charset="0"/>
              </a:rPr>
              <a:t>differentiate</a:t>
            </a:r>
            <a:r>
              <a:rPr lang="en-GB" dirty="0">
                <a:solidFill>
                  <a:srgbClr val="5E5E5E"/>
                </a:solidFill>
                <a:latin typeface="Lato" panose="020F0502020204030203" pitchFamily="34" charset="0"/>
                <a:ea typeface="Lato" panose="020F0502020204030203" pitchFamily="34" charset="0"/>
                <a:cs typeface="Lato" panose="020F0502020204030203" pitchFamily="34" charset="0"/>
              </a:rPr>
              <a:t> to the find the maximum. </a:t>
            </a:r>
            <a:r>
              <a:rPr lang="en-US" dirty="0">
                <a:solidFill>
                  <a:srgbClr val="5E5E5E"/>
                </a:solidFill>
                <a:latin typeface="Lato" panose="020F0502020204030203" pitchFamily="34" charset="0"/>
                <a:ea typeface="Lato" panose="020F0502020204030203" pitchFamily="34" charset="0"/>
                <a:cs typeface="Lato" panose="020F0502020204030203" pitchFamily="34" charset="0"/>
              </a:rPr>
              <a:t> </a:t>
            </a:r>
          </a:p>
          <a:p>
            <a:pPr marL="285750" indent="-285750">
              <a:buFont typeface="Wingdings" pitchFamily="2" charset="2"/>
              <a:buChar char="Ø"/>
            </a:pPr>
            <a:endParaRPr lang="en-US" dirty="0">
              <a:solidFill>
                <a:srgbClr val="5E5E5E"/>
              </a:solidFill>
              <a:latin typeface="Lato" panose="020F0502020204030203" pitchFamily="34" charset="0"/>
              <a:ea typeface="Lato" panose="020F0502020204030203" pitchFamily="34" charset="0"/>
              <a:cs typeface="Lato" panose="020F0502020204030203" pitchFamily="34" charset="0"/>
            </a:endParaRPr>
          </a:p>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We follow a </a:t>
            </a:r>
            <a:r>
              <a:rPr lang="en-US" sz="2200" b="1" dirty="0">
                <a:solidFill>
                  <a:srgbClr val="FA2743"/>
                </a:solidFill>
                <a:latin typeface="Lato" panose="020F0502020204030203" pitchFamily="34" charset="0"/>
                <a:ea typeface="Lato" panose="020F0502020204030203" pitchFamily="34" charset="0"/>
                <a:cs typeface="Lato" panose="020F0502020204030203" pitchFamily="34" charset="0"/>
              </a:rPr>
              <a:t>relaxation</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 approach: we consider that the </a:t>
            </a:r>
            <a:r>
              <a:rPr lang="en-US" sz="2200" i="1" dirty="0" err="1">
                <a:solidFill>
                  <a:srgbClr val="5E5E5E"/>
                </a:solidFill>
                <a:latin typeface="Lato" panose="020F0502020204030203" pitchFamily="34" charset="0"/>
                <a:ea typeface="Lato" panose="020F0502020204030203" pitchFamily="34" charset="0"/>
                <a:cs typeface="Lato" panose="020F0502020204030203" pitchFamily="34" charset="0"/>
              </a:rPr>
              <a:t>s</a:t>
            </a:r>
            <a:r>
              <a:rPr lang="en-US" sz="2200" i="1" baseline="-25000" dirty="0" err="1">
                <a:solidFill>
                  <a:srgbClr val="5E5E5E"/>
                </a:solidFill>
                <a:latin typeface="Lato" panose="020F0502020204030203" pitchFamily="34" charset="0"/>
                <a:ea typeface="Lato" panose="020F0502020204030203" pitchFamily="34" charset="0"/>
                <a:cs typeface="Lato" panose="020F0502020204030203" pitchFamily="34" charset="0"/>
              </a:rPr>
              <a:t>i</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 can have values in the real line and assume that their values will give as us good clues as to how to split the graph into </a:t>
            </a:r>
          </a:p>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-1 and +1 classes.</a:t>
            </a:r>
          </a:p>
          <a:p>
            <a:endParaRPr lang="en-US" sz="2200" dirty="0">
              <a:solidFill>
                <a:srgbClr val="5E5E5E"/>
              </a:solidFill>
              <a:latin typeface="Lato" panose="020F0502020204030203" pitchFamily="34" charset="0"/>
              <a:ea typeface="Lato" panose="020F0502020204030203" pitchFamily="34" charset="0"/>
              <a:cs typeface="Lato" panose="020F0502020204030203" pitchFamily="34" charset="0"/>
            </a:endParaRPr>
          </a:p>
          <a:p>
            <a:pPr marL="285750" indent="-285750">
              <a:buFont typeface="Wingdings" pitchFamily="2" charset="2"/>
              <a:buChar char="Ø"/>
            </a:pPr>
            <a:r>
              <a:rPr lang="en-US" dirty="0">
                <a:solidFill>
                  <a:srgbClr val="5E5E5E"/>
                </a:solidFill>
                <a:latin typeface="Lato" panose="020F0502020204030203" pitchFamily="34" charset="0"/>
                <a:ea typeface="Lato" panose="020F0502020204030203" pitchFamily="34" charset="0"/>
                <a:cs typeface="Lato" panose="020F0502020204030203" pitchFamily="34" charset="0"/>
              </a:rPr>
              <a:t>If </a:t>
            </a:r>
            <a:r>
              <a:rPr lang="en-US" b="1" i="1" dirty="0">
                <a:solidFill>
                  <a:srgbClr val="5E5E5E"/>
                </a:solidFill>
                <a:latin typeface="Lato" panose="020F0502020204030203" pitchFamily="34" charset="0"/>
                <a:ea typeface="Lato" panose="020F0502020204030203" pitchFamily="34" charset="0"/>
                <a:cs typeface="Lato" panose="020F0502020204030203" pitchFamily="34" charset="0"/>
              </a:rPr>
              <a:t>s</a:t>
            </a:r>
            <a:r>
              <a:rPr lang="en-US" b="1" i="1" dirty="0">
                <a:solidFill>
                  <a:srgbClr val="00B0F0"/>
                </a:solidFill>
                <a:latin typeface="Lato" panose="020F0502020204030203" pitchFamily="34" charset="0"/>
                <a:ea typeface="Lato" panose="020F0502020204030203" pitchFamily="34" charset="0"/>
                <a:cs typeface="Lato" panose="020F0502020204030203" pitchFamily="34" charset="0"/>
              </a:rPr>
              <a:t> </a:t>
            </a:r>
            <a:r>
              <a:rPr lang="en-US" dirty="0">
                <a:solidFill>
                  <a:srgbClr val="5E5E5E"/>
                </a:solidFill>
                <a:latin typeface="Lato" panose="020F0502020204030203" pitchFamily="34" charset="0"/>
                <a:ea typeface="Lato" panose="020F0502020204030203" pitchFamily="34" charset="0"/>
                <a:cs typeface="Lato" panose="020F0502020204030203" pitchFamily="34" charset="0"/>
              </a:rPr>
              <a:t>is to be seen as a n-dimensional vector, the requirement of its values being always either +1 or -1 means that such vector always points to one of the corners of an n-dimensional hypercube. When we relax the discrete-value constraint, we should impose that the sum of the squares of the components of </a:t>
            </a:r>
            <a:r>
              <a:rPr lang="en-US" b="1" i="1" dirty="0">
                <a:solidFill>
                  <a:srgbClr val="5E5E5E"/>
                </a:solidFill>
                <a:latin typeface="Lato" panose="020F0502020204030203" pitchFamily="34" charset="0"/>
                <a:ea typeface="Lato" panose="020F0502020204030203" pitchFamily="34" charset="0"/>
                <a:cs typeface="Lato" panose="020F0502020204030203" pitchFamily="34" charset="0"/>
              </a:rPr>
              <a:t>s</a:t>
            </a:r>
            <a:r>
              <a:rPr lang="en-US" dirty="0">
                <a:solidFill>
                  <a:srgbClr val="5E5E5E"/>
                </a:solidFill>
                <a:latin typeface="Lato" panose="020F0502020204030203" pitchFamily="34" charset="0"/>
                <a:ea typeface="Lato" panose="020F0502020204030203" pitchFamily="34" charset="0"/>
                <a:cs typeface="Lato" panose="020F0502020204030203" pitchFamily="34" charset="0"/>
              </a:rPr>
              <a:t> is n, i.e.</a:t>
            </a:r>
            <a:endParaRPr lang="en-US" b="1" i="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id="{B35487C5-85C8-444B-B256-F4296A48D4AF}"/>
              </a:ext>
            </a:extLst>
          </p:cNvPr>
          <p:cNvPicPr>
            <a:picLocks noChangeAspect="1"/>
          </p:cNvPicPr>
          <p:nvPr/>
        </p:nvPicPr>
        <p:blipFill>
          <a:blip r:embed="rId2"/>
          <a:stretch>
            <a:fillRect/>
          </a:stretch>
        </p:blipFill>
        <p:spPr>
          <a:xfrm>
            <a:off x="5319325" y="5773718"/>
            <a:ext cx="1553349" cy="766843"/>
          </a:xfrm>
          <a:prstGeom prst="rect">
            <a:avLst/>
          </a:prstGeom>
        </p:spPr>
      </p:pic>
      <p:sp>
        <p:nvSpPr>
          <p:cNvPr id="2" name="Rectangle 1">
            <a:extLst>
              <a:ext uri="{FF2B5EF4-FFF2-40B4-BE49-F238E27FC236}">
                <a16:creationId xmlns:a16="http://schemas.microsoft.com/office/drawing/2014/main" id="{20C06EDF-72A8-BC3D-E0CD-8E1D5AEC4FA2}"/>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5" name="TextBox 4">
            <a:extLst>
              <a:ext uri="{FF2B5EF4-FFF2-40B4-BE49-F238E27FC236}">
                <a16:creationId xmlns:a16="http://schemas.microsoft.com/office/drawing/2014/main" id="{E2A1547D-1136-B9F3-9FDF-317F9D4A419A}"/>
              </a:ext>
            </a:extLst>
          </p:cNvPr>
          <p:cNvSpPr txBox="1"/>
          <p:nvPr/>
        </p:nvSpPr>
        <p:spPr>
          <a:xfrm>
            <a:off x="212834" y="110936"/>
            <a:ext cx="3946914"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70103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035285-98CC-5A4D-AB81-385528E8B0D2}"/>
              </a:ext>
            </a:extLst>
          </p:cNvPr>
          <p:cNvSpPr txBox="1"/>
          <p:nvPr/>
        </p:nvSpPr>
        <p:spPr>
          <a:xfrm>
            <a:off x="443850" y="904775"/>
            <a:ext cx="11429702" cy="3816429"/>
          </a:xfrm>
          <a:prstGeom prst="rect">
            <a:avLst/>
          </a:prstGeom>
          <a:noFill/>
        </p:spPr>
        <p:txBody>
          <a:bodyPr wrap="square" rtlCol="0">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So now community detection problem becomes an optimization problem under constraints</a:t>
            </a:r>
          </a:p>
          <a:p>
            <a:endParaRPr lang="en-US" sz="2200" dirty="0">
              <a:solidFill>
                <a:srgbClr val="5E5E5E"/>
              </a:solidFill>
              <a:latin typeface="Lato" panose="020F0502020204030203" pitchFamily="34" charset="0"/>
              <a:ea typeface="Lato" panose="020F0502020204030203" pitchFamily="34" charset="0"/>
              <a:cs typeface="Lato" panose="020F0502020204030203" pitchFamily="34" charset="0"/>
            </a:endParaRPr>
          </a:p>
          <a:p>
            <a:endParaRPr lang="en-US" sz="2200" dirty="0">
              <a:solidFill>
                <a:srgbClr val="5E5E5E"/>
              </a:solidFill>
              <a:latin typeface="Lato" panose="020F0502020204030203" pitchFamily="34" charset="0"/>
              <a:ea typeface="Lato" panose="020F0502020204030203" pitchFamily="34" charset="0"/>
              <a:cs typeface="Lato" panose="020F0502020204030203" pitchFamily="34" charset="0"/>
            </a:endParaRPr>
          </a:p>
          <a:p>
            <a:endParaRPr lang="en-US" sz="2200" dirty="0">
              <a:solidFill>
                <a:srgbClr val="5E5E5E"/>
              </a:solidFill>
              <a:latin typeface="Lato" panose="020F0502020204030203" pitchFamily="34" charset="0"/>
              <a:ea typeface="Lato" panose="020F0502020204030203" pitchFamily="34" charset="0"/>
              <a:cs typeface="Lato" panose="020F0502020204030203" pitchFamily="34" charset="0"/>
            </a:endParaRPr>
          </a:p>
          <a:p>
            <a:endParaRPr lang="en-US" sz="2200" dirty="0">
              <a:solidFill>
                <a:srgbClr val="5E5E5E"/>
              </a:solidFill>
              <a:latin typeface="Lato" panose="020F0502020204030203" pitchFamily="34" charset="0"/>
              <a:ea typeface="Lato" panose="020F0502020204030203" pitchFamily="34" charset="0"/>
              <a:cs typeface="Lato" panose="020F0502020204030203" pitchFamily="34" charset="0"/>
            </a:endParaRPr>
          </a:p>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with an augmented </a:t>
            </a:r>
            <a:r>
              <a:rPr lang="en-US" sz="2200" dirty="0" err="1">
                <a:solidFill>
                  <a:srgbClr val="5E5E5E"/>
                </a:solidFill>
                <a:latin typeface="Lato" panose="020F0502020204030203" pitchFamily="34" charset="0"/>
                <a:ea typeface="Lato" panose="020F0502020204030203" pitchFamily="34" charset="0"/>
                <a:cs typeface="Lato" panose="020F0502020204030203" pitchFamily="34" charset="0"/>
              </a:rPr>
              <a:t>Lagrangian</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 given by</a:t>
            </a:r>
          </a:p>
          <a:p>
            <a:endParaRPr lang="en-US" sz="2200" dirty="0">
              <a:solidFill>
                <a:srgbClr val="5E5E5E"/>
              </a:solidFill>
              <a:latin typeface="Lato" panose="020F0502020204030203" pitchFamily="34" charset="0"/>
              <a:ea typeface="Lato" panose="020F0502020204030203" pitchFamily="34" charset="0"/>
              <a:cs typeface="Lato" panose="020F0502020204030203" pitchFamily="34" charset="0"/>
            </a:endParaRPr>
          </a:p>
          <a:p>
            <a:endParaRPr lang="en-US" sz="2200" dirty="0">
              <a:solidFill>
                <a:srgbClr val="5E5E5E"/>
              </a:solidFill>
              <a:latin typeface="Lato" panose="020F0502020204030203" pitchFamily="34" charset="0"/>
              <a:ea typeface="Lato" panose="020F0502020204030203" pitchFamily="34" charset="0"/>
              <a:cs typeface="Lato" panose="020F0502020204030203" pitchFamily="34" charset="0"/>
            </a:endParaRPr>
          </a:p>
          <a:p>
            <a:endParaRPr lang="en-US" sz="2200" dirty="0">
              <a:solidFill>
                <a:srgbClr val="5E5E5E"/>
              </a:solidFill>
              <a:latin typeface="Lato" panose="020F0502020204030203" pitchFamily="34" charset="0"/>
              <a:ea typeface="Lato" panose="020F0502020204030203" pitchFamily="34" charset="0"/>
              <a:cs typeface="Lato" panose="020F0502020204030203" pitchFamily="34" charset="0"/>
            </a:endParaRPr>
          </a:p>
          <a:p>
            <a:endParaRPr lang="en-US" sz="2200" dirty="0">
              <a:solidFill>
                <a:srgbClr val="5E5E5E"/>
              </a:solidFill>
              <a:latin typeface="Lato" panose="020F0502020204030203" pitchFamily="34" charset="0"/>
              <a:ea typeface="Lato" panose="020F0502020204030203" pitchFamily="34" charset="0"/>
              <a:cs typeface="Lato" panose="020F0502020204030203" pitchFamily="34" charset="0"/>
            </a:endParaRPr>
          </a:p>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Taking the derivatives we see that the vector that maximizes the loss function is…</a:t>
            </a:r>
          </a:p>
        </p:txBody>
      </p:sp>
      <p:sp>
        <p:nvSpPr>
          <p:cNvPr id="3" name="Rectangle 2">
            <a:extLst>
              <a:ext uri="{FF2B5EF4-FFF2-40B4-BE49-F238E27FC236}">
                <a16:creationId xmlns:a16="http://schemas.microsoft.com/office/drawing/2014/main" id="{304EDEC3-539E-A842-7D83-4EA8654B959C}"/>
              </a:ext>
            </a:extLst>
          </p:cNvPr>
          <p:cNvSpPr/>
          <p:nvPr/>
        </p:nvSpPr>
        <p:spPr>
          <a:xfrm>
            <a:off x="0" y="0"/>
            <a:ext cx="12192000" cy="622738"/>
          </a:xfrm>
          <a:prstGeom prst="rect">
            <a:avLst/>
          </a:prstGeom>
          <a:solidFill>
            <a:srgbClr val="E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8" name="TextBox 7">
            <a:extLst>
              <a:ext uri="{FF2B5EF4-FFF2-40B4-BE49-F238E27FC236}">
                <a16:creationId xmlns:a16="http://schemas.microsoft.com/office/drawing/2014/main" id="{D2F8875A-118E-9BBC-AF09-2CA2712438BD}"/>
              </a:ext>
            </a:extLst>
          </p:cNvPr>
          <p:cNvSpPr txBox="1"/>
          <p:nvPr/>
        </p:nvSpPr>
        <p:spPr>
          <a:xfrm>
            <a:off x="212834" y="110936"/>
            <a:ext cx="3946914" cy="430887"/>
          </a:xfrm>
          <a:prstGeom prst="rect">
            <a:avLst/>
          </a:prstGeom>
          <a:noFill/>
        </p:spPr>
        <p:txBody>
          <a:bodyPr wrap="none" rtlCol="0">
            <a:spAutoFit/>
          </a:bodyPr>
          <a:lstStyle/>
          <a:p>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Spectral community detection</a:t>
            </a:r>
            <a:endParaRPr lang="en-FR" sz="2200" b="1" dirty="0">
              <a:solidFill>
                <a:srgbClr val="5E5E5E"/>
              </a:solidFill>
              <a:latin typeface="Lato" panose="020F0502020204030203" pitchFamily="34" charset="0"/>
              <a:ea typeface="Lato" panose="020F0502020204030203" pitchFamily="34" charset="0"/>
              <a:cs typeface="Lato" panose="020F0502020204030203" pitchFamily="34" charset="0"/>
            </a:endParaRPr>
          </a:p>
        </p:txBody>
      </p:sp>
      <p:pic>
        <p:nvPicPr>
          <p:cNvPr id="9" name="Picture 8">
            <a:extLst>
              <a:ext uri="{FF2B5EF4-FFF2-40B4-BE49-F238E27FC236}">
                <a16:creationId xmlns:a16="http://schemas.microsoft.com/office/drawing/2014/main" id="{92273127-1140-73C3-1572-C2EAC841FCAA}"/>
              </a:ext>
            </a:extLst>
          </p:cNvPr>
          <p:cNvPicPr>
            <a:picLocks noChangeAspect="1"/>
          </p:cNvPicPr>
          <p:nvPr/>
        </p:nvPicPr>
        <p:blipFill>
          <a:blip r:embed="rId2"/>
          <a:stretch>
            <a:fillRect/>
          </a:stretch>
        </p:blipFill>
        <p:spPr>
          <a:xfrm>
            <a:off x="2933700" y="1562100"/>
            <a:ext cx="6324600" cy="736600"/>
          </a:xfrm>
          <a:prstGeom prst="rect">
            <a:avLst/>
          </a:prstGeom>
        </p:spPr>
      </p:pic>
      <p:pic>
        <p:nvPicPr>
          <p:cNvPr id="10" name="Picture 9">
            <a:extLst>
              <a:ext uri="{FF2B5EF4-FFF2-40B4-BE49-F238E27FC236}">
                <a16:creationId xmlns:a16="http://schemas.microsoft.com/office/drawing/2014/main" id="{59CC0BE0-47BD-DBA8-1667-8223ED6A4A03}"/>
              </a:ext>
            </a:extLst>
          </p:cNvPr>
          <p:cNvPicPr>
            <a:picLocks noChangeAspect="1"/>
          </p:cNvPicPr>
          <p:nvPr/>
        </p:nvPicPr>
        <p:blipFill>
          <a:blip r:embed="rId3"/>
          <a:stretch>
            <a:fillRect/>
          </a:stretch>
        </p:blipFill>
        <p:spPr>
          <a:xfrm>
            <a:off x="3759200" y="3276600"/>
            <a:ext cx="4673600" cy="685800"/>
          </a:xfrm>
          <a:prstGeom prst="rect">
            <a:avLst/>
          </a:prstGeom>
        </p:spPr>
      </p:pic>
      <p:pic>
        <p:nvPicPr>
          <p:cNvPr id="11" name="Picture 10">
            <a:extLst>
              <a:ext uri="{FF2B5EF4-FFF2-40B4-BE49-F238E27FC236}">
                <a16:creationId xmlns:a16="http://schemas.microsoft.com/office/drawing/2014/main" id="{DF67B17A-C7D9-F9C6-18A4-AD3611A9B615}"/>
              </a:ext>
            </a:extLst>
          </p:cNvPr>
          <p:cNvPicPr>
            <a:picLocks noChangeAspect="1"/>
          </p:cNvPicPr>
          <p:nvPr/>
        </p:nvPicPr>
        <p:blipFill>
          <a:blip r:embed="rId4"/>
          <a:stretch>
            <a:fillRect/>
          </a:stretch>
        </p:blipFill>
        <p:spPr>
          <a:xfrm>
            <a:off x="5505450" y="4952441"/>
            <a:ext cx="1181100" cy="241300"/>
          </a:xfrm>
          <a:prstGeom prst="rect">
            <a:avLst/>
          </a:prstGeom>
        </p:spPr>
      </p:pic>
      <p:sp>
        <p:nvSpPr>
          <p:cNvPr id="13" name="TextBox 12">
            <a:extLst>
              <a:ext uri="{FF2B5EF4-FFF2-40B4-BE49-F238E27FC236}">
                <a16:creationId xmlns:a16="http://schemas.microsoft.com/office/drawing/2014/main" id="{AE6A4DAA-EF3B-59D7-D912-5834F0BB9CB9}"/>
              </a:ext>
            </a:extLst>
          </p:cNvPr>
          <p:cNvSpPr txBox="1"/>
          <p:nvPr/>
        </p:nvSpPr>
        <p:spPr>
          <a:xfrm>
            <a:off x="443850" y="5468460"/>
            <a:ext cx="10998850" cy="430887"/>
          </a:xfrm>
          <a:prstGeom prst="rect">
            <a:avLst/>
          </a:prstGeom>
          <a:noFill/>
        </p:spPr>
        <p:txBody>
          <a:bodyPr wrap="square">
            <a:spAutoFit/>
          </a:bodyPr>
          <a:lstStyle/>
          <a:p>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In other words, the optimal </a:t>
            </a:r>
            <a:r>
              <a:rPr lang="en-US" sz="2200" b="1" i="1" dirty="0">
                <a:solidFill>
                  <a:srgbClr val="5E5E5E"/>
                </a:solidFill>
                <a:latin typeface="Lato" panose="020F0502020204030203" pitchFamily="34" charset="0"/>
                <a:ea typeface="Lato" panose="020F0502020204030203" pitchFamily="34" charset="0"/>
                <a:cs typeface="Lato" panose="020F0502020204030203" pitchFamily="34" charset="0"/>
              </a:rPr>
              <a:t>s</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 is the </a:t>
            </a:r>
            <a:r>
              <a:rPr lang="en-US" sz="2200" b="1" dirty="0">
                <a:solidFill>
                  <a:srgbClr val="FA2743"/>
                </a:solidFill>
                <a:latin typeface="Lato" panose="020F0502020204030203" pitchFamily="34" charset="0"/>
                <a:ea typeface="Lato" panose="020F0502020204030203" pitchFamily="34" charset="0"/>
                <a:cs typeface="Lato" panose="020F0502020204030203" pitchFamily="34" charset="0"/>
              </a:rPr>
              <a:t>leading eigenvector </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of the modularity matrix </a:t>
            </a:r>
            <a:r>
              <a:rPr lang="en-US" sz="2200" b="1" dirty="0">
                <a:solidFill>
                  <a:srgbClr val="5E5E5E"/>
                </a:solidFill>
                <a:latin typeface="Lato" panose="020F0502020204030203" pitchFamily="34" charset="0"/>
                <a:ea typeface="Lato" panose="020F0502020204030203" pitchFamily="34" charset="0"/>
                <a:cs typeface="Lato" panose="020F0502020204030203" pitchFamily="34" charset="0"/>
              </a:rPr>
              <a:t>B</a:t>
            </a:r>
            <a:r>
              <a:rPr lang="en-US" sz="2200" dirty="0">
                <a:solidFill>
                  <a:srgbClr val="5E5E5E"/>
                </a:solidFill>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980496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59060</TotalTime>
  <Words>2907</Words>
  <Application>Microsoft Macintosh PowerPoint</Application>
  <PresentationFormat>Widescreen</PresentationFormat>
  <Paragraphs>340</Paragraphs>
  <Slides>31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Courier New</vt:lpstr>
      <vt:lpstr>Helvetica Neue</vt:lpstr>
      <vt:lpstr>Lato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Pedro Rodrigues</dc:creator>
  <cp:lastModifiedBy>Pedro Rodrigues</cp:lastModifiedBy>
  <cp:revision>2023</cp:revision>
  <dcterms:created xsi:type="dcterms:W3CDTF">2022-01-14T10:39:20Z</dcterms:created>
  <dcterms:modified xsi:type="dcterms:W3CDTF">2023-04-24T13:02:01Z</dcterms:modified>
</cp:coreProperties>
</file>