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82" r:id="rId2"/>
    <p:sldId id="513" r:id="rId3"/>
    <p:sldId id="515" r:id="rId4"/>
    <p:sldId id="516" r:id="rId5"/>
    <p:sldId id="518" r:id="rId6"/>
    <p:sldId id="520" r:id="rId7"/>
    <p:sldId id="519" r:id="rId8"/>
    <p:sldId id="521" r:id="rId9"/>
    <p:sldId id="522" r:id="rId10"/>
    <p:sldId id="524" r:id="rId11"/>
    <p:sldId id="525" r:id="rId12"/>
    <p:sldId id="523" r:id="rId13"/>
    <p:sldId id="527" r:id="rId14"/>
    <p:sldId id="526" r:id="rId15"/>
    <p:sldId id="528" r:id="rId16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2743"/>
    <a:srgbClr val="5E5E5E"/>
    <a:srgbClr val="1E77B4"/>
    <a:srgbClr val="FF7F0F"/>
    <a:srgbClr val="E8EBE4"/>
    <a:srgbClr val="F5AE00"/>
    <a:srgbClr val="9B5222"/>
    <a:srgbClr val="FF871B"/>
    <a:srgbClr val="BBD5E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5"/>
    <p:restoredTop sz="94847"/>
  </p:normalViewPr>
  <p:slideViewPr>
    <p:cSldViewPr snapToGrid="0" snapToObjects="1">
      <p:cViewPr>
        <p:scale>
          <a:sx n="72" d="100"/>
          <a:sy n="72" d="100"/>
        </p:scale>
        <p:origin x="144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FE6C1-AB26-3F44-9C87-C500B9817AF1}" type="datetimeFigureOut">
              <a:rPr lang="en-FR" smtClean="0"/>
              <a:t>08/03/2024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39096-BE51-9C45-B82B-FA0E89D4584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537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9930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10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5010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11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67957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12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07467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13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3655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14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78594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15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08400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22765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3097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88418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50888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52205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06005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8585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3187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EC9B-787C-824C-894C-857B659FB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034B8-C425-C946-83B5-386EB7480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38366-FA73-7C40-9D66-F01278D9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08/03/2024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613DA-3627-824F-B630-E2948873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35195-A057-A740-ABFD-A4428E7E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1446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F93D-B2C2-7048-94E6-5B0A3937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1939D-3520-5A4E-AC60-F1060FE9B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3D6DC-E506-5049-B0CD-01E32D73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08/03/2024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69E02-B2EF-CC4E-A982-1A0F3130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DBA1F-361D-CF4C-A4FB-8D2BD097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1076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8988E-5C51-134D-8C79-867D44453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D2FE0-5CF2-8544-A5E3-F37FBDD35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776C2-05A5-5A4B-9AA6-732FC73A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08/03/2024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24220-F883-2A4C-82CA-C524A70A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0F099-3857-6B40-AE2C-2127FDED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7257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7FAB-44BF-AB48-8D73-DA1AEA67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5A5C9-E435-904F-9A50-ED9242E2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B2556-21DE-C043-BE7B-9E2A5497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08/03/2024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DE1C2-7A56-054D-A23E-DD2241BE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48906-A5FE-FF4D-A27E-550C5990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2565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4E8A-2B0D-EB42-A978-1FE768A3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DEB75-EBFD-8E42-82F0-A331F604D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81795-369A-C94E-9F66-0A208AF1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08/03/2024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FBA02-0FCB-EA44-B7B5-96861116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CF71C-9EF7-0C4B-BDDD-FB6BA964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1860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8381-A6CF-6F47-A7A3-14C7831D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E1EC3-D19C-DC4D-A5B9-9460AD4AA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A3376-5078-194F-9992-6B02E62EB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51E5D-D454-0943-B25A-DA182891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08/03/2024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67DE1-3EE7-D943-B7FD-A51C83BA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BA756-9D8E-C845-B692-3873FF00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0877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190A-2F02-BD4E-9E22-FE2A2CC9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7E7DD-D354-C048-8942-567BCCBE7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92036-8FA2-734D-A0A4-540FA63FA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EAE85-DEC4-6042-A589-63117EF75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B7604-EC7A-9F4B-8B40-82D381275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45EAB-187C-284A-B3CB-5EC78439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08/03/2024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DA07A-26C9-CA4B-8592-EA2C357C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9D14B-3E77-C64E-BBF4-00C096EE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2615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ED17-FBEF-0040-96E6-994DBD52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2881A-CF7D-8C45-9008-E61A46B5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08/03/2024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5F0EE-BDC6-3E43-BEAC-A339A972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E1059-D3D9-064E-BFD5-C588BE34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575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CF8FB-7AEB-7147-A83A-4DF08A9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08/03/2024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F6FAA-2A77-D645-B7D9-87AF3594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85873-66FC-0E4A-A249-F6FA1658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1041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E7F8-26AB-8045-9C68-095EB3F35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37C8-7D1E-D745-A650-7BE338722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687F2-0361-5E48-9242-1481CECC5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96C55-C72A-6346-9F4D-E7EBB953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08/03/2024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2A30C-17EA-D843-AB84-DCC67550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58998-8FCD-4A48-8077-41D395F1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5873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4506-CC8C-3948-98A1-3618A657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23419-833F-ED48-BCFF-352972904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7541E-9161-9845-900C-0B7F4D6B4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F6B3E-FD83-2742-B704-CAA2A3EB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08/03/2024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2EB9A-F8B6-4F40-A237-D183B7FA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D7B30-1A12-B54A-9EC7-A21A9020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8946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95531-CC31-C242-807F-85E2E673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368A4-CCF7-2A40-831F-1C89AC50A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E3EE-7349-1747-80AE-DCDB34EFE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05F58-0AA8-724B-8DBF-E28AC2D343FC}" type="datetimeFigureOut">
              <a:rPr lang="en-FR" smtClean="0"/>
              <a:t>08/03/2024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ED396-5C82-A643-8632-51B3DE0CC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D28E0-1C6E-1140-BACB-EBB4D140C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8282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30E4DC-5BA1-4A88-3549-39BB252362F9}"/>
              </a:ext>
            </a:extLst>
          </p:cNvPr>
          <p:cNvSpPr/>
          <p:nvPr/>
        </p:nvSpPr>
        <p:spPr>
          <a:xfrm>
            <a:off x="0" y="5801193"/>
            <a:ext cx="12192000" cy="1056807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49F4F4-12FE-580B-E00C-CFCF2FCF9F40}"/>
              </a:ext>
            </a:extLst>
          </p:cNvPr>
          <p:cNvSpPr txBox="1"/>
          <p:nvPr/>
        </p:nvSpPr>
        <p:spPr>
          <a:xfrm>
            <a:off x="6742386" y="5960264"/>
            <a:ext cx="53190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4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Pedro L. C. Rodrigues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6537CB7-C4BB-7CE0-0825-9715A7575578}"/>
              </a:ext>
            </a:extLst>
          </p:cNvPr>
          <p:cNvSpPr/>
          <p:nvPr/>
        </p:nvSpPr>
        <p:spPr>
          <a:xfrm>
            <a:off x="1006145" y="663992"/>
            <a:ext cx="10179710" cy="2511684"/>
          </a:xfrm>
          <a:prstGeom prst="round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C973D-E8B9-CA36-F0E5-BE9D3B33A408}"/>
              </a:ext>
            </a:extLst>
          </p:cNvPr>
          <p:cNvSpPr txBox="1"/>
          <p:nvPr/>
        </p:nvSpPr>
        <p:spPr>
          <a:xfrm>
            <a:off x="945537" y="950338"/>
            <a:ext cx="103009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6000" b="1" dirty="0">
                <a:solidFill>
                  <a:srgbClr val="5E5E5E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Lato" panose="020F0502020204030203" pitchFamily="34" charset="0"/>
              </a:rPr>
              <a:t>Introduction to Statistical Learning with Applications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8D681-85A3-D3D9-0655-46D9193F23C1}"/>
              </a:ext>
            </a:extLst>
          </p:cNvPr>
          <p:cNvSpPr txBox="1"/>
          <p:nvPr/>
        </p:nvSpPr>
        <p:spPr>
          <a:xfrm>
            <a:off x="581859" y="3968671"/>
            <a:ext cx="11028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E5E5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" panose="020F0502020204030203" pitchFamily="34" charset="0"/>
              </a:rPr>
              <a:t>CM7: Decision trees and random forests</a:t>
            </a:r>
            <a:endParaRPr lang="en-FR" sz="4800" dirty="0">
              <a:solidFill>
                <a:srgbClr val="5E5E5E"/>
              </a:solidFill>
              <a:latin typeface="Roboto Light" panose="02000000000000000000" pitchFamily="2" charset="0"/>
              <a:ea typeface="Roboto Light" panose="02000000000000000000" pitchFamily="2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99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2F52346-318A-68F9-E1F7-1A7A9C3823B6}"/>
              </a:ext>
            </a:extLst>
          </p:cNvPr>
          <p:cNvSpPr/>
          <p:nvPr/>
        </p:nvSpPr>
        <p:spPr>
          <a:xfrm>
            <a:off x="240033" y="1518273"/>
            <a:ext cx="5141864" cy="728538"/>
          </a:xfrm>
          <a:prstGeom prst="roundRect">
            <a:avLst/>
          </a:prstGeom>
          <a:solidFill>
            <a:srgbClr val="E8EBE4"/>
          </a:solidFill>
          <a:ln w="25400">
            <a:solidFill>
              <a:srgbClr val="5E5E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95E5AA-9608-8374-9B98-F4263D955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666" y="1141200"/>
            <a:ext cx="5696712" cy="52898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D9EC4-CEC7-36AE-5DDA-258033964660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Discriminative approaches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A78E5-15BF-8277-B899-1A619D5F3940}"/>
              </a:ext>
            </a:extLst>
          </p:cNvPr>
          <p:cNvSpPr txBox="1"/>
          <p:nvPr/>
        </p:nvSpPr>
        <p:spPr>
          <a:xfrm>
            <a:off x="278388" y="855062"/>
            <a:ext cx="86677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But first, we will talk again about 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K-nearest neighbours (</a:t>
            </a:r>
            <a:r>
              <a:rPr lang="en-GB" sz="2200" b="1" dirty="0" err="1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4C70C-E4BE-4E2A-7303-25343DDF1CE9}"/>
              </a:ext>
            </a:extLst>
          </p:cNvPr>
          <p:cNvSpPr txBox="1"/>
          <p:nvPr/>
        </p:nvSpPr>
        <p:spPr>
          <a:xfrm>
            <a:off x="369829" y="1654035"/>
            <a:ext cx="49206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How exactly do we classify a point?</a:t>
            </a:r>
            <a:endParaRPr lang="en-GB" sz="2200" b="1" dirty="0">
              <a:solidFill>
                <a:srgbClr val="FA274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1BAAE-A3DF-C00B-6642-98F564288B61}"/>
              </a:ext>
            </a:extLst>
          </p:cNvPr>
          <p:cNvSpPr txBox="1"/>
          <p:nvPr/>
        </p:nvSpPr>
        <p:spPr>
          <a:xfrm>
            <a:off x="278388" y="2532949"/>
            <a:ext cx="660573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dirty="0">
                <a:solidFill>
                  <a:srgbClr val="1E77B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(1) 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each data point find its K nearest neighbours </a:t>
            </a:r>
          </a:p>
          <a:p>
            <a:endParaRPr lang="en-GB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200" b="1" dirty="0">
                <a:solidFill>
                  <a:srgbClr val="1E77B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(2) 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Assign to it the class with most representatives</a:t>
            </a:r>
          </a:p>
          <a:p>
            <a:endParaRPr lang="en-GB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N samples, do N(N-1) operations so</a:t>
            </a:r>
          </a:p>
          <a:p>
            <a:endParaRPr lang="en-GB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1FBA4-562C-AEFC-8A94-F2ACBFF17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878" y="3924353"/>
            <a:ext cx="9398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57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C000186-2FBF-CC14-C10C-41A63117E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600" y="1141200"/>
            <a:ext cx="5696712" cy="5289804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2F52346-318A-68F9-E1F7-1A7A9C3823B6}"/>
              </a:ext>
            </a:extLst>
          </p:cNvPr>
          <p:cNvSpPr/>
          <p:nvPr/>
        </p:nvSpPr>
        <p:spPr>
          <a:xfrm>
            <a:off x="240033" y="1518273"/>
            <a:ext cx="5141864" cy="728538"/>
          </a:xfrm>
          <a:prstGeom prst="roundRect">
            <a:avLst/>
          </a:prstGeom>
          <a:solidFill>
            <a:srgbClr val="E8EBE4"/>
          </a:solidFill>
          <a:ln w="25400">
            <a:solidFill>
              <a:srgbClr val="5E5E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D9EC4-CEC7-36AE-5DDA-258033964660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Discriminative approaches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A78E5-15BF-8277-B899-1A619D5F3940}"/>
              </a:ext>
            </a:extLst>
          </p:cNvPr>
          <p:cNvSpPr txBox="1"/>
          <p:nvPr/>
        </p:nvSpPr>
        <p:spPr>
          <a:xfrm>
            <a:off x="278388" y="855062"/>
            <a:ext cx="86677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But first, we will talk again about 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K-nearest neighbours (</a:t>
            </a:r>
            <a:r>
              <a:rPr lang="en-GB" sz="2200" b="1" dirty="0" err="1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4C70C-E4BE-4E2A-7303-25343DDF1CE9}"/>
              </a:ext>
            </a:extLst>
          </p:cNvPr>
          <p:cNvSpPr txBox="1"/>
          <p:nvPr/>
        </p:nvSpPr>
        <p:spPr>
          <a:xfrm>
            <a:off x="369829" y="1654035"/>
            <a:ext cx="49206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How exactly do we classify a point?</a:t>
            </a:r>
            <a:endParaRPr lang="en-GB" sz="2200" b="1" dirty="0">
              <a:solidFill>
                <a:srgbClr val="FA274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1BAAE-A3DF-C00B-6642-98F564288B61}"/>
              </a:ext>
            </a:extLst>
          </p:cNvPr>
          <p:cNvSpPr txBox="1"/>
          <p:nvPr/>
        </p:nvSpPr>
        <p:spPr>
          <a:xfrm>
            <a:off x="278388" y="2532949"/>
            <a:ext cx="660573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dirty="0">
                <a:solidFill>
                  <a:srgbClr val="1E77B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(1) 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each data point find its K nearest neighbours </a:t>
            </a:r>
          </a:p>
          <a:p>
            <a:endParaRPr lang="en-GB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200" b="1" dirty="0">
                <a:solidFill>
                  <a:srgbClr val="1E77B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(2) 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Assign to it the class with most representatives</a:t>
            </a:r>
          </a:p>
          <a:p>
            <a:endParaRPr lang="en-GB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N samples, do N(N-1) operations so</a:t>
            </a:r>
          </a:p>
          <a:p>
            <a:endParaRPr lang="en-GB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 we do better? Yes, with </a:t>
            </a:r>
          </a:p>
          <a:p>
            <a:endParaRPr lang="en-GB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Using KD-Trees (aka binary trees)!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9507EC-B2D0-15F6-ED9C-67D1410AB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878" y="3924353"/>
            <a:ext cx="939800" cy="393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51A0A3-6044-F8FD-BE41-04A429D47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0511" y="4626136"/>
            <a:ext cx="1625600" cy="342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73AE23-CB97-7BF3-E400-67C557D4CD22}"/>
              </a:ext>
            </a:extLst>
          </p:cNvPr>
          <p:cNvSpPr txBox="1"/>
          <p:nvPr/>
        </p:nvSpPr>
        <p:spPr>
          <a:xfrm>
            <a:off x="9579017" y="1336520"/>
            <a:ext cx="2287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Split the population in half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8D3CAA67-055E-65C7-90A0-6CF0DBA92D99}"/>
              </a:ext>
            </a:extLst>
          </p:cNvPr>
          <p:cNvCxnSpPr>
            <a:cxnSpLocks/>
          </p:cNvCxnSpPr>
          <p:nvPr/>
        </p:nvCxnSpPr>
        <p:spPr>
          <a:xfrm rot="5400000">
            <a:off x="9352618" y="1448670"/>
            <a:ext cx="232323" cy="165902"/>
          </a:xfrm>
          <a:prstGeom prst="bentConnector3">
            <a:avLst>
              <a:gd name="adj1" fmla="val 5469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826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2462C8B5-D1C9-7421-2F45-F82F757DB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600" y="1141200"/>
            <a:ext cx="5696712" cy="52898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D9EC4-CEC7-36AE-5DDA-258033964660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Discriminative approaches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A78E5-15BF-8277-B899-1A619D5F3940}"/>
              </a:ext>
            </a:extLst>
          </p:cNvPr>
          <p:cNvSpPr txBox="1"/>
          <p:nvPr/>
        </p:nvSpPr>
        <p:spPr>
          <a:xfrm>
            <a:off x="278388" y="855062"/>
            <a:ext cx="86677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But first, we will talk again about 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K-nearest neighbours (</a:t>
            </a:r>
            <a:r>
              <a:rPr lang="en-GB" sz="2200" b="1" dirty="0" err="1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1BAAE-A3DF-C00B-6642-98F564288B61}"/>
              </a:ext>
            </a:extLst>
          </p:cNvPr>
          <p:cNvSpPr txBox="1"/>
          <p:nvPr/>
        </p:nvSpPr>
        <p:spPr>
          <a:xfrm>
            <a:off x="278388" y="1594032"/>
            <a:ext cx="660573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 we do better? Yes, with </a:t>
            </a:r>
          </a:p>
          <a:p>
            <a:endParaRPr lang="en-GB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Using KD-Trees (aka binary trees)!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51A0A3-6044-F8FD-BE41-04A429D47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511" y="1673930"/>
            <a:ext cx="1625600" cy="3429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F397990-F0C8-FD48-B7CA-6744FAEEB1AF}"/>
              </a:ext>
            </a:extLst>
          </p:cNvPr>
          <p:cNvGrpSpPr/>
          <p:nvPr/>
        </p:nvGrpSpPr>
        <p:grpSpPr>
          <a:xfrm>
            <a:off x="3258772" y="3095897"/>
            <a:ext cx="849086" cy="666205"/>
            <a:chOff x="2638697" y="3226526"/>
            <a:chExt cx="849086" cy="6662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2577B1-E3FF-6229-CC75-5DF4F5315965}"/>
                </a:ext>
              </a:extLst>
            </p:cNvPr>
            <p:cNvSpPr/>
            <p:nvPr/>
          </p:nvSpPr>
          <p:spPr>
            <a:xfrm>
              <a:off x="2638697" y="3226526"/>
              <a:ext cx="849086" cy="666205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6738DD-BE05-C649-E758-B2C985204FE8}"/>
                </a:ext>
              </a:extLst>
            </p:cNvPr>
            <p:cNvSpPr txBox="1"/>
            <p:nvPr/>
          </p:nvSpPr>
          <p:spPr>
            <a:xfrm>
              <a:off x="2821828" y="3344184"/>
              <a:ext cx="4828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2200" b="1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X</a:t>
              </a:r>
              <a:r>
                <a:rPr lang="en-FR" sz="2200" b="1" baseline="-25000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6E62BE-AECE-838B-6550-CC2EA6BA4F07}"/>
              </a:ext>
            </a:extLst>
          </p:cNvPr>
          <p:cNvGrpSpPr/>
          <p:nvPr/>
        </p:nvGrpSpPr>
        <p:grpSpPr>
          <a:xfrm>
            <a:off x="1642116" y="4314147"/>
            <a:ext cx="849086" cy="666205"/>
            <a:chOff x="1223554" y="4597763"/>
            <a:chExt cx="849086" cy="66620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1DD756-BC2C-9096-F3C4-731C2318FDB4}"/>
                </a:ext>
              </a:extLst>
            </p:cNvPr>
            <p:cNvSpPr/>
            <p:nvPr/>
          </p:nvSpPr>
          <p:spPr>
            <a:xfrm>
              <a:off x="1223554" y="4597763"/>
              <a:ext cx="849086" cy="666205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89EB535-01F2-5AC5-C1F2-593CDAC8D485}"/>
                </a:ext>
              </a:extLst>
            </p:cNvPr>
            <p:cNvSpPr txBox="1"/>
            <p:nvPr/>
          </p:nvSpPr>
          <p:spPr>
            <a:xfrm>
              <a:off x="1406685" y="4715421"/>
              <a:ext cx="4828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2200" b="1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X</a:t>
              </a:r>
              <a:r>
                <a:rPr lang="en-FR" sz="2200" b="1" baseline="-25000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AA539F-CC72-1018-CC3A-2C61CFBD413C}"/>
              </a:ext>
            </a:extLst>
          </p:cNvPr>
          <p:cNvGrpSpPr/>
          <p:nvPr/>
        </p:nvGrpSpPr>
        <p:grpSpPr>
          <a:xfrm>
            <a:off x="4781227" y="4314149"/>
            <a:ext cx="849086" cy="666205"/>
            <a:chOff x="4309371" y="4597763"/>
            <a:chExt cx="849086" cy="66620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3068210-CD7A-7BAD-99B3-BB7BE9DF80C1}"/>
                </a:ext>
              </a:extLst>
            </p:cNvPr>
            <p:cNvSpPr/>
            <p:nvPr/>
          </p:nvSpPr>
          <p:spPr>
            <a:xfrm>
              <a:off x="4309371" y="4597763"/>
              <a:ext cx="849086" cy="666205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2335E6-16E1-B235-D207-B6DF3953B321}"/>
                </a:ext>
              </a:extLst>
            </p:cNvPr>
            <p:cNvSpPr txBox="1"/>
            <p:nvPr/>
          </p:nvSpPr>
          <p:spPr>
            <a:xfrm>
              <a:off x="4492502" y="4715421"/>
              <a:ext cx="4828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2200" b="1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X</a:t>
              </a:r>
              <a:r>
                <a:rPr lang="en-FR" sz="2200" b="1" baseline="-25000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C91C36D-57CA-C212-A0D7-557005522701}"/>
              </a:ext>
            </a:extLst>
          </p:cNvPr>
          <p:cNvSpPr txBox="1"/>
          <p:nvPr/>
        </p:nvSpPr>
        <p:spPr>
          <a:xfrm>
            <a:off x="7291448" y="1766409"/>
            <a:ext cx="534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429087-715B-40C4-12A9-B620F1A09DBA}"/>
              </a:ext>
            </a:extLst>
          </p:cNvPr>
          <p:cNvSpPr txBox="1"/>
          <p:nvPr/>
        </p:nvSpPr>
        <p:spPr>
          <a:xfrm>
            <a:off x="11153650" y="1766408"/>
            <a:ext cx="534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(C)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CA7B4C-5420-6551-5B0B-733A1061FB2B}"/>
              </a:ext>
            </a:extLst>
          </p:cNvPr>
          <p:cNvSpPr txBox="1"/>
          <p:nvPr/>
        </p:nvSpPr>
        <p:spPr>
          <a:xfrm>
            <a:off x="7291448" y="3461844"/>
            <a:ext cx="534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53CE94-9EB8-4D76-9FEF-B2444C64CBB6}"/>
              </a:ext>
            </a:extLst>
          </p:cNvPr>
          <p:cNvSpPr txBox="1"/>
          <p:nvPr/>
        </p:nvSpPr>
        <p:spPr>
          <a:xfrm>
            <a:off x="11153650" y="4098706"/>
            <a:ext cx="5533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(D)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D005F6-5BA7-E122-4CC9-D30DC2527257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3683315" y="3762102"/>
            <a:ext cx="1522455" cy="552047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F067E6E-9731-33D5-C253-84369D6100F8}"/>
              </a:ext>
            </a:extLst>
          </p:cNvPr>
          <p:cNvCxnSpPr>
            <a:cxnSpLocks/>
          </p:cNvCxnSpPr>
          <p:nvPr/>
        </p:nvCxnSpPr>
        <p:spPr>
          <a:xfrm flipV="1">
            <a:off x="2160860" y="3767194"/>
            <a:ext cx="1522455" cy="552047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C49B41C-7DB2-0399-F052-1A68CEA5672B}"/>
              </a:ext>
            </a:extLst>
          </p:cNvPr>
          <p:cNvSpPr txBox="1"/>
          <p:nvPr/>
        </p:nvSpPr>
        <p:spPr>
          <a:xfrm>
            <a:off x="4349270" y="364444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 1.25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70A9E2-B964-FF7F-9676-6D005316399B}"/>
              </a:ext>
            </a:extLst>
          </p:cNvPr>
          <p:cNvSpPr txBox="1"/>
          <p:nvPr/>
        </p:nvSpPr>
        <p:spPr>
          <a:xfrm>
            <a:off x="1988330" y="3666261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&lt;= 1.25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D42E9D-796F-F137-8243-212E854830B2}"/>
              </a:ext>
            </a:extLst>
          </p:cNvPr>
          <p:cNvSpPr txBox="1"/>
          <p:nvPr/>
        </p:nvSpPr>
        <p:spPr>
          <a:xfrm>
            <a:off x="1199114" y="5656025"/>
            <a:ext cx="534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(A)</a:t>
            </a:r>
            <a:endParaRPr lang="en-FR" sz="2200" b="1" baseline="-25000" dirty="0">
              <a:solidFill>
                <a:srgbClr val="00B05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2FE58B-2D4B-0169-9897-3383E21D3F66}"/>
              </a:ext>
            </a:extLst>
          </p:cNvPr>
          <p:cNvCxnSpPr>
            <a:cxnSpLocks/>
          </p:cNvCxnSpPr>
          <p:nvPr/>
        </p:nvCxnSpPr>
        <p:spPr>
          <a:xfrm>
            <a:off x="2066862" y="4982882"/>
            <a:ext cx="595853" cy="664830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083FB3-AD02-3F62-734D-86EBB87B8E77}"/>
              </a:ext>
            </a:extLst>
          </p:cNvPr>
          <p:cNvCxnSpPr>
            <a:cxnSpLocks/>
          </p:cNvCxnSpPr>
          <p:nvPr/>
        </p:nvCxnSpPr>
        <p:spPr>
          <a:xfrm flipV="1">
            <a:off x="1467786" y="4979163"/>
            <a:ext cx="595853" cy="664830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51E6F35-047A-6285-E70A-613BE0AD4052}"/>
              </a:ext>
            </a:extLst>
          </p:cNvPr>
          <p:cNvSpPr txBox="1"/>
          <p:nvPr/>
        </p:nvSpPr>
        <p:spPr>
          <a:xfrm>
            <a:off x="2409461" y="5643993"/>
            <a:ext cx="534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(B)</a:t>
            </a:r>
            <a:endParaRPr lang="en-FR" sz="2200" b="1" baseline="-25000" dirty="0">
              <a:solidFill>
                <a:srgbClr val="00B05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10FC28-267C-84A9-FD0C-AD7F3718CEF6}"/>
              </a:ext>
            </a:extLst>
          </p:cNvPr>
          <p:cNvSpPr txBox="1"/>
          <p:nvPr/>
        </p:nvSpPr>
        <p:spPr>
          <a:xfrm>
            <a:off x="892783" y="509185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 0.8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60C4A8-BDE3-7A36-4218-DF05468FBC3B}"/>
              </a:ext>
            </a:extLst>
          </p:cNvPr>
          <p:cNvSpPr txBox="1"/>
          <p:nvPr/>
        </p:nvSpPr>
        <p:spPr>
          <a:xfrm>
            <a:off x="2520217" y="508873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&lt;= 0.8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9E0AD3A-F473-4CB9-BED3-8EF336B329A0}"/>
              </a:ext>
            </a:extLst>
          </p:cNvPr>
          <p:cNvCxnSpPr>
            <a:cxnSpLocks/>
          </p:cNvCxnSpPr>
          <p:nvPr/>
        </p:nvCxnSpPr>
        <p:spPr>
          <a:xfrm>
            <a:off x="5224262" y="4990215"/>
            <a:ext cx="595853" cy="664830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E8D42B-3FC8-1973-BB50-572738A2B95E}"/>
              </a:ext>
            </a:extLst>
          </p:cNvPr>
          <p:cNvCxnSpPr>
            <a:cxnSpLocks/>
          </p:cNvCxnSpPr>
          <p:nvPr/>
        </p:nvCxnSpPr>
        <p:spPr>
          <a:xfrm flipV="1">
            <a:off x="4625186" y="4986496"/>
            <a:ext cx="595853" cy="664830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389A981-B1F9-7106-B794-F3057C6E287C}"/>
              </a:ext>
            </a:extLst>
          </p:cNvPr>
          <p:cNvSpPr txBox="1"/>
          <p:nvPr/>
        </p:nvSpPr>
        <p:spPr>
          <a:xfrm>
            <a:off x="4050183" y="5099188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 0.0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7FAF4E-1F4E-41CB-0894-D023FC3C0405}"/>
              </a:ext>
            </a:extLst>
          </p:cNvPr>
          <p:cNvSpPr txBox="1"/>
          <p:nvPr/>
        </p:nvSpPr>
        <p:spPr>
          <a:xfrm>
            <a:off x="5677617" y="5096063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&lt;= 0.0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3A5C09-8318-1914-F7EA-CA15D750AEAC}"/>
              </a:ext>
            </a:extLst>
          </p:cNvPr>
          <p:cNvSpPr txBox="1"/>
          <p:nvPr/>
        </p:nvSpPr>
        <p:spPr>
          <a:xfrm>
            <a:off x="4351532" y="5645913"/>
            <a:ext cx="534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(C)</a:t>
            </a:r>
            <a:endParaRPr lang="en-FR" sz="2200" b="1" baseline="-25000" dirty="0">
              <a:solidFill>
                <a:srgbClr val="00B05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33F48C-A746-EEFA-FFB0-6FEDBA0953A7}"/>
              </a:ext>
            </a:extLst>
          </p:cNvPr>
          <p:cNvSpPr txBox="1"/>
          <p:nvPr/>
        </p:nvSpPr>
        <p:spPr>
          <a:xfrm>
            <a:off x="5561879" y="5633881"/>
            <a:ext cx="5533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(D)</a:t>
            </a:r>
            <a:endParaRPr lang="en-FR" sz="2200" b="1" baseline="-25000" dirty="0">
              <a:solidFill>
                <a:srgbClr val="00B05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A9EADABA-A62A-C278-E836-D3DCF1AE639B}"/>
              </a:ext>
            </a:extLst>
          </p:cNvPr>
          <p:cNvCxnSpPr>
            <a:cxnSpLocks/>
          </p:cNvCxnSpPr>
          <p:nvPr/>
        </p:nvCxnSpPr>
        <p:spPr>
          <a:xfrm rot="5400000">
            <a:off x="9352618" y="1448670"/>
            <a:ext cx="232323" cy="165902"/>
          </a:xfrm>
          <a:prstGeom prst="bentConnector3">
            <a:avLst>
              <a:gd name="adj1" fmla="val 5469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EF0BB25-3837-EA61-F72C-3EC20EA10D54}"/>
              </a:ext>
            </a:extLst>
          </p:cNvPr>
          <p:cNvSpPr txBox="1"/>
          <p:nvPr/>
        </p:nvSpPr>
        <p:spPr>
          <a:xfrm>
            <a:off x="9579017" y="1336520"/>
            <a:ext cx="2287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Split the population in half</a:t>
            </a:r>
          </a:p>
        </p:txBody>
      </p:sp>
    </p:spTree>
    <p:extLst>
      <p:ext uri="{BB962C8B-B14F-4D97-AF65-F5344CB8AC3E}">
        <p14:creationId xmlns:p14="http://schemas.microsoft.com/office/powerpoint/2010/main" val="1013603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710643-25C2-0AF5-01F6-D00BA2A51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600" y="1141200"/>
            <a:ext cx="5696712" cy="52898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D9EC4-CEC7-36AE-5DDA-258033964660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Discriminative approaches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A78E5-15BF-8277-B899-1A619D5F3940}"/>
              </a:ext>
            </a:extLst>
          </p:cNvPr>
          <p:cNvSpPr txBox="1"/>
          <p:nvPr/>
        </p:nvSpPr>
        <p:spPr>
          <a:xfrm>
            <a:off x="278388" y="855062"/>
            <a:ext cx="86677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But first, we will talk again about 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K-nearest neighbours (</a:t>
            </a:r>
            <a:r>
              <a:rPr lang="en-GB" sz="2200" b="1" dirty="0" err="1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1BAAE-A3DF-C00B-6642-98F564288B61}"/>
              </a:ext>
            </a:extLst>
          </p:cNvPr>
          <p:cNvSpPr txBox="1"/>
          <p:nvPr/>
        </p:nvSpPr>
        <p:spPr>
          <a:xfrm>
            <a:off x="278388" y="1594032"/>
            <a:ext cx="660573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 we do better? Yes, with </a:t>
            </a:r>
          </a:p>
          <a:p>
            <a:endParaRPr lang="en-GB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Using KD-Trees (aka binary trees)!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51A0A3-6044-F8FD-BE41-04A429D47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511" y="1673930"/>
            <a:ext cx="1625600" cy="3429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F397990-F0C8-FD48-B7CA-6744FAEEB1AF}"/>
              </a:ext>
            </a:extLst>
          </p:cNvPr>
          <p:cNvGrpSpPr/>
          <p:nvPr/>
        </p:nvGrpSpPr>
        <p:grpSpPr>
          <a:xfrm>
            <a:off x="3258772" y="3095897"/>
            <a:ext cx="849086" cy="666205"/>
            <a:chOff x="2638697" y="3226526"/>
            <a:chExt cx="849086" cy="6662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2577B1-E3FF-6229-CC75-5DF4F5315965}"/>
                </a:ext>
              </a:extLst>
            </p:cNvPr>
            <p:cNvSpPr/>
            <p:nvPr/>
          </p:nvSpPr>
          <p:spPr>
            <a:xfrm>
              <a:off x="2638697" y="3226526"/>
              <a:ext cx="849086" cy="666205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6738DD-BE05-C649-E758-B2C985204FE8}"/>
                </a:ext>
              </a:extLst>
            </p:cNvPr>
            <p:cNvSpPr txBox="1"/>
            <p:nvPr/>
          </p:nvSpPr>
          <p:spPr>
            <a:xfrm>
              <a:off x="2821828" y="3344184"/>
              <a:ext cx="4828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2200" b="1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X</a:t>
              </a:r>
              <a:r>
                <a:rPr lang="en-FR" sz="2200" b="1" baseline="-25000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6E62BE-AECE-838B-6550-CC2EA6BA4F07}"/>
              </a:ext>
            </a:extLst>
          </p:cNvPr>
          <p:cNvGrpSpPr/>
          <p:nvPr/>
        </p:nvGrpSpPr>
        <p:grpSpPr>
          <a:xfrm>
            <a:off x="1642116" y="4314147"/>
            <a:ext cx="849086" cy="666205"/>
            <a:chOff x="1223554" y="4597763"/>
            <a:chExt cx="849086" cy="66620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1DD756-BC2C-9096-F3C4-731C2318FDB4}"/>
                </a:ext>
              </a:extLst>
            </p:cNvPr>
            <p:cNvSpPr/>
            <p:nvPr/>
          </p:nvSpPr>
          <p:spPr>
            <a:xfrm>
              <a:off x="1223554" y="4597763"/>
              <a:ext cx="849086" cy="666205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89EB535-01F2-5AC5-C1F2-593CDAC8D485}"/>
                </a:ext>
              </a:extLst>
            </p:cNvPr>
            <p:cNvSpPr txBox="1"/>
            <p:nvPr/>
          </p:nvSpPr>
          <p:spPr>
            <a:xfrm>
              <a:off x="1406685" y="4715421"/>
              <a:ext cx="4828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2200" b="1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X</a:t>
              </a:r>
              <a:r>
                <a:rPr lang="en-FR" sz="2200" b="1" baseline="-25000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AA539F-CC72-1018-CC3A-2C61CFBD413C}"/>
              </a:ext>
            </a:extLst>
          </p:cNvPr>
          <p:cNvGrpSpPr/>
          <p:nvPr/>
        </p:nvGrpSpPr>
        <p:grpSpPr>
          <a:xfrm>
            <a:off x="4781227" y="4314149"/>
            <a:ext cx="849086" cy="666205"/>
            <a:chOff x="4309371" y="4597763"/>
            <a:chExt cx="849086" cy="66620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3068210-CD7A-7BAD-99B3-BB7BE9DF80C1}"/>
                </a:ext>
              </a:extLst>
            </p:cNvPr>
            <p:cNvSpPr/>
            <p:nvPr/>
          </p:nvSpPr>
          <p:spPr>
            <a:xfrm>
              <a:off x="4309371" y="4597763"/>
              <a:ext cx="849086" cy="666205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2335E6-16E1-B235-D207-B6DF3953B321}"/>
                </a:ext>
              </a:extLst>
            </p:cNvPr>
            <p:cNvSpPr txBox="1"/>
            <p:nvPr/>
          </p:nvSpPr>
          <p:spPr>
            <a:xfrm>
              <a:off x="4492502" y="4715421"/>
              <a:ext cx="4828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2200" b="1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X</a:t>
              </a:r>
              <a:r>
                <a:rPr lang="en-FR" sz="2200" b="1" baseline="-25000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C91C36D-57CA-C212-A0D7-557005522701}"/>
              </a:ext>
            </a:extLst>
          </p:cNvPr>
          <p:cNvSpPr txBox="1"/>
          <p:nvPr/>
        </p:nvSpPr>
        <p:spPr>
          <a:xfrm>
            <a:off x="7291448" y="1766409"/>
            <a:ext cx="534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429087-715B-40C4-12A9-B620F1A09DBA}"/>
              </a:ext>
            </a:extLst>
          </p:cNvPr>
          <p:cNvSpPr txBox="1"/>
          <p:nvPr/>
        </p:nvSpPr>
        <p:spPr>
          <a:xfrm>
            <a:off x="11153650" y="1766408"/>
            <a:ext cx="534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(C)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CA7B4C-5420-6551-5B0B-733A1061FB2B}"/>
              </a:ext>
            </a:extLst>
          </p:cNvPr>
          <p:cNvSpPr txBox="1"/>
          <p:nvPr/>
        </p:nvSpPr>
        <p:spPr>
          <a:xfrm>
            <a:off x="7291448" y="3461844"/>
            <a:ext cx="534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53CE94-9EB8-4D76-9FEF-B2444C64CBB6}"/>
              </a:ext>
            </a:extLst>
          </p:cNvPr>
          <p:cNvSpPr txBox="1"/>
          <p:nvPr/>
        </p:nvSpPr>
        <p:spPr>
          <a:xfrm>
            <a:off x="11153650" y="4098706"/>
            <a:ext cx="5533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(D)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D005F6-5BA7-E122-4CC9-D30DC2527257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3683315" y="3762102"/>
            <a:ext cx="1522455" cy="552047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F067E6E-9731-33D5-C253-84369D6100F8}"/>
              </a:ext>
            </a:extLst>
          </p:cNvPr>
          <p:cNvCxnSpPr>
            <a:cxnSpLocks/>
          </p:cNvCxnSpPr>
          <p:nvPr/>
        </p:nvCxnSpPr>
        <p:spPr>
          <a:xfrm flipV="1">
            <a:off x="2160860" y="3767194"/>
            <a:ext cx="1522455" cy="552047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C49B41C-7DB2-0399-F052-1A68CEA5672B}"/>
              </a:ext>
            </a:extLst>
          </p:cNvPr>
          <p:cNvSpPr txBox="1"/>
          <p:nvPr/>
        </p:nvSpPr>
        <p:spPr>
          <a:xfrm>
            <a:off x="4349270" y="364444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 1.25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70A9E2-B964-FF7F-9676-6D005316399B}"/>
              </a:ext>
            </a:extLst>
          </p:cNvPr>
          <p:cNvSpPr txBox="1"/>
          <p:nvPr/>
        </p:nvSpPr>
        <p:spPr>
          <a:xfrm>
            <a:off x="1988330" y="3666261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&lt;= 1.25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D42E9D-796F-F137-8243-212E854830B2}"/>
              </a:ext>
            </a:extLst>
          </p:cNvPr>
          <p:cNvSpPr txBox="1"/>
          <p:nvPr/>
        </p:nvSpPr>
        <p:spPr>
          <a:xfrm>
            <a:off x="1199114" y="5656025"/>
            <a:ext cx="534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(A)</a:t>
            </a:r>
            <a:endParaRPr lang="en-FR" sz="2200" b="1" baseline="-25000" dirty="0">
              <a:solidFill>
                <a:srgbClr val="00B05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2FE58B-2D4B-0169-9897-3383E21D3F66}"/>
              </a:ext>
            </a:extLst>
          </p:cNvPr>
          <p:cNvCxnSpPr>
            <a:cxnSpLocks/>
          </p:cNvCxnSpPr>
          <p:nvPr/>
        </p:nvCxnSpPr>
        <p:spPr>
          <a:xfrm>
            <a:off x="2066862" y="4982882"/>
            <a:ext cx="595853" cy="664830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083FB3-AD02-3F62-734D-86EBB87B8E77}"/>
              </a:ext>
            </a:extLst>
          </p:cNvPr>
          <p:cNvCxnSpPr>
            <a:cxnSpLocks/>
          </p:cNvCxnSpPr>
          <p:nvPr/>
        </p:nvCxnSpPr>
        <p:spPr>
          <a:xfrm flipV="1">
            <a:off x="1467786" y="4979163"/>
            <a:ext cx="595853" cy="664830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51E6F35-047A-6285-E70A-613BE0AD4052}"/>
              </a:ext>
            </a:extLst>
          </p:cNvPr>
          <p:cNvSpPr txBox="1"/>
          <p:nvPr/>
        </p:nvSpPr>
        <p:spPr>
          <a:xfrm>
            <a:off x="2409461" y="5643993"/>
            <a:ext cx="534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(B)</a:t>
            </a:r>
            <a:endParaRPr lang="en-FR" sz="2200" b="1" baseline="-25000" dirty="0">
              <a:solidFill>
                <a:srgbClr val="00B05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10FC28-267C-84A9-FD0C-AD7F3718CEF6}"/>
              </a:ext>
            </a:extLst>
          </p:cNvPr>
          <p:cNvSpPr txBox="1"/>
          <p:nvPr/>
        </p:nvSpPr>
        <p:spPr>
          <a:xfrm>
            <a:off x="892783" y="509185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 0.8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60C4A8-BDE3-7A36-4218-DF05468FBC3B}"/>
              </a:ext>
            </a:extLst>
          </p:cNvPr>
          <p:cNvSpPr txBox="1"/>
          <p:nvPr/>
        </p:nvSpPr>
        <p:spPr>
          <a:xfrm>
            <a:off x="2520217" y="508873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&lt;= 0.8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9E0AD3A-F473-4CB9-BED3-8EF336B329A0}"/>
              </a:ext>
            </a:extLst>
          </p:cNvPr>
          <p:cNvCxnSpPr>
            <a:cxnSpLocks/>
          </p:cNvCxnSpPr>
          <p:nvPr/>
        </p:nvCxnSpPr>
        <p:spPr>
          <a:xfrm>
            <a:off x="5224262" y="4990215"/>
            <a:ext cx="595853" cy="664830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E8D42B-3FC8-1973-BB50-572738A2B95E}"/>
              </a:ext>
            </a:extLst>
          </p:cNvPr>
          <p:cNvCxnSpPr>
            <a:cxnSpLocks/>
          </p:cNvCxnSpPr>
          <p:nvPr/>
        </p:nvCxnSpPr>
        <p:spPr>
          <a:xfrm flipV="1">
            <a:off x="4625186" y="4986496"/>
            <a:ext cx="595853" cy="664830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389A981-B1F9-7106-B794-F3057C6E287C}"/>
              </a:ext>
            </a:extLst>
          </p:cNvPr>
          <p:cNvSpPr txBox="1"/>
          <p:nvPr/>
        </p:nvSpPr>
        <p:spPr>
          <a:xfrm>
            <a:off x="4050183" y="5099188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 0.0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7FAF4E-1F4E-41CB-0894-D023FC3C0405}"/>
              </a:ext>
            </a:extLst>
          </p:cNvPr>
          <p:cNvSpPr txBox="1"/>
          <p:nvPr/>
        </p:nvSpPr>
        <p:spPr>
          <a:xfrm>
            <a:off x="5677617" y="5096063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&lt;= 0.0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3A5C09-8318-1914-F7EA-CA15D750AEAC}"/>
              </a:ext>
            </a:extLst>
          </p:cNvPr>
          <p:cNvSpPr txBox="1"/>
          <p:nvPr/>
        </p:nvSpPr>
        <p:spPr>
          <a:xfrm>
            <a:off x="4351532" y="5645913"/>
            <a:ext cx="534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(C)</a:t>
            </a:r>
            <a:endParaRPr lang="en-FR" sz="2200" b="1" baseline="-25000" dirty="0">
              <a:solidFill>
                <a:srgbClr val="00B05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33F48C-A746-EEFA-FFB0-6FEDBA0953A7}"/>
              </a:ext>
            </a:extLst>
          </p:cNvPr>
          <p:cNvSpPr txBox="1"/>
          <p:nvPr/>
        </p:nvSpPr>
        <p:spPr>
          <a:xfrm>
            <a:off x="5561879" y="5633881"/>
            <a:ext cx="5533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(D)</a:t>
            </a:r>
            <a:endParaRPr lang="en-FR" sz="2200" b="1" baseline="-25000" dirty="0">
              <a:solidFill>
                <a:srgbClr val="00B05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AFEC5CFE-8C3C-F80E-6D1D-7F1046C14452}"/>
              </a:ext>
            </a:extLst>
          </p:cNvPr>
          <p:cNvCxnSpPr>
            <a:cxnSpLocks/>
          </p:cNvCxnSpPr>
          <p:nvPr/>
        </p:nvCxnSpPr>
        <p:spPr>
          <a:xfrm rot="5400000">
            <a:off x="9352618" y="1448670"/>
            <a:ext cx="232323" cy="165902"/>
          </a:xfrm>
          <a:prstGeom prst="bentConnector3">
            <a:avLst>
              <a:gd name="adj1" fmla="val 5469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C3A0778-334D-5AF4-D3F6-B17CFDF1E41A}"/>
              </a:ext>
            </a:extLst>
          </p:cNvPr>
          <p:cNvSpPr txBox="1"/>
          <p:nvPr/>
        </p:nvSpPr>
        <p:spPr>
          <a:xfrm>
            <a:off x="9579017" y="1336520"/>
            <a:ext cx="2287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Split the population in half</a:t>
            </a:r>
          </a:p>
        </p:txBody>
      </p:sp>
    </p:spTree>
    <p:extLst>
      <p:ext uri="{BB962C8B-B14F-4D97-AF65-F5344CB8AC3E}">
        <p14:creationId xmlns:p14="http://schemas.microsoft.com/office/powerpoint/2010/main" val="137947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710643-25C2-0AF5-01F6-D00BA2A51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600" y="1141200"/>
            <a:ext cx="5696712" cy="52898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D9EC4-CEC7-36AE-5DDA-258033964660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Discriminative approaches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A78E5-15BF-8277-B899-1A619D5F3940}"/>
              </a:ext>
            </a:extLst>
          </p:cNvPr>
          <p:cNvSpPr txBox="1"/>
          <p:nvPr/>
        </p:nvSpPr>
        <p:spPr>
          <a:xfrm>
            <a:off x="278388" y="855062"/>
            <a:ext cx="107064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trees 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simply assign the majority label to all points in each region as per</a:t>
            </a:r>
            <a:endParaRPr lang="en-GB" sz="2200" dirty="0">
              <a:solidFill>
                <a:srgbClr val="FA274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397990-F0C8-FD48-B7CA-6744FAEEB1AF}"/>
              </a:ext>
            </a:extLst>
          </p:cNvPr>
          <p:cNvGrpSpPr/>
          <p:nvPr/>
        </p:nvGrpSpPr>
        <p:grpSpPr>
          <a:xfrm>
            <a:off x="3258772" y="1735221"/>
            <a:ext cx="849086" cy="666205"/>
            <a:chOff x="2638697" y="3226526"/>
            <a:chExt cx="849086" cy="6662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2577B1-E3FF-6229-CC75-5DF4F5315965}"/>
                </a:ext>
              </a:extLst>
            </p:cNvPr>
            <p:cNvSpPr/>
            <p:nvPr/>
          </p:nvSpPr>
          <p:spPr>
            <a:xfrm>
              <a:off x="2638697" y="3226526"/>
              <a:ext cx="849086" cy="666205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6738DD-BE05-C649-E758-B2C985204FE8}"/>
                </a:ext>
              </a:extLst>
            </p:cNvPr>
            <p:cNvSpPr txBox="1"/>
            <p:nvPr/>
          </p:nvSpPr>
          <p:spPr>
            <a:xfrm>
              <a:off x="2821828" y="3344184"/>
              <a:ext cx="4828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2200" b="1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X</a:t>
              </a:r>
              <a:r>
                <a:rPr lang="en-FR" sz="2200" b="1" baseline="-25000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6E62BE-AECE-838B-6550-CC2EA6BA4F07}"/>
              </a:ext>
            </a:extLst>
          </p:cNvPr>
          <p:cNvGrpSpPr/>
          <p:nvPr/>
        </p:nvGrpSpPr>
        <p:grpSpPr>
          <a:xfrm>
            <a:off x="1642116" y="2953471"/>
            <a:ext cx="849086" cy="666205"/>
            <a:chOff x="1223554" y="4597763"/>
            <a:chExt cx="849086" cy="66620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1DD756-BC2C-9096-F3C4-731C2318FDB4}"/>
                </a:ext>
              </a:extLst>
            </p:cNvPr>
            <p:cNvSpPr/>
            <p:nvPr/>
          </p:nvSpPr>
          <p:spPr>
            <a:xfrm>
              <a:off x="1223554" y="4597763"/>
              <a:ext cx="849086" cy="666205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89EB535-01F2-5AC5-C1F2-593CDAC8D485}"/>
                </a:ext>
              </a:extLst>
            </p:cNvPr>
            <p:cNvSpPr txBox="1"/>
            <p:nvPr/>
          </p:nvSpPr>
          <p:spPr>
            <a:xfrm>
              <a:off x="1406685" y="4715421"/>
              <a:ext cx="4828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2200" b="1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X</a:t>
              </a:r>
              <a:r>
                <a:rPr lang="en-FR" sz="2200" b="1" baseline="-25000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AA539F-CC72-1018-CC3A-2C61CFBD413C}"/>
              </a:ext>
            </a:extLst>
          </p:cNvPr>
          <p:cNvGrpSpPr/>
          <p:nvPr/>
        </p:nvGrpSpPr>
        <p:grpSpPr>
          <a:xfrm>
            <a:off x="4781227" y="2953473"/>
            <a:ext cx="849086" cy="666205"/>
            <a:chOff x="4309371" y="4597763"/>
            <a:chExt cx="849086" cy="66620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3068210-CD7A-7BAD-99B3-BB7BE9DF80C1}"/>
                </a:ext>
              </a:extLst>
            </p:cNvPr>
            <p:cNvSpPr/>
            <p:nvPr/>
          </p:nvSpPr>
          <p:spPr>
            <a:xfrm>
              <a:off x="4309371" y="4597763"/>
              <a:ext cx="849086" cy="666205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2335E6-16E1-B235-D207-B6DF3953B321}"/>
                </a:ext>
              </a:extLst>
            </p:cNvPr>
            <p:cNvSpPr txBox="1"/>
            <p:nvPr/>
          </p:nvSpPr>
          <p:spPr>
            <a:xfrm>
              <a:off x="4492502" y="4715421"/>
              <a:ext cx="4828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2200" b="1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X</a:t>
              </a:r>
              <a:r>
                <a:rPr lang="en-FR" sz="2200" b="1" baseline="-25000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C91C36D-57CA-C212-A0D7-557005522701}"/>
              </a:ext>
            </a:extLst>
          </p:cNvPr>
          <p:cNvSpPr txBox="1"/>
          <p:nvPr/>
        </p:nvSpPr>
        <p:spPr>
          <a:xfrm>
            <a:off x="7291448" y="1766409"/>
            <a:ext cx="534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429087-715B-40C4-12A9-B620F1A09DBA}"/>
              </a:ext>
            </a:extLst>
          </p:cNvPr>
          <p:cNvSpPr txBox="1"/>
          <p:nvPr/>
        </p:nvSpPr>
        <p:spPr>
          <a:xfrm>
            <a:off x="11153650" y="1766408"/>
            <a:ext cx="534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(C)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CA7B4C-5420-6551-5B0B-733A1061FB2B}"/>
              </a:ext>
            </a:extLst>
          </p:cNvPr>
          <p:cNvSpPr txBox="1"/>
          <p:nvPr/>
        </p:nvSpPr>
        <p:spPr>
          <a:xfrm>
            <a:off x="7291448" y="3461844"/>
            <a:ext cx="534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53CE94-9EB8-4D76-9FEF-B2444C64CBB6}"/>
              </a:ext>
            </a:extLst>
          </p:cNvPr>
          <p:cNvSpPr txBox="1"/>
          <p:nvPr/>
        </p:nvSpPr>
        <p:spPr>
          <a:xfrm>
            <a:off x="11153650" y="4098706"/>
            <a:ext cx="5533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(D)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D005F6-5BA7-E122-4CC9-D30DC2527257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3683315" y="2401426"/>
            <a:ext cx="1522455" cy="552047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F067E6E-9731-33D5-C253-84369D6100F8}"/>
              </a:ext>
            </a:extLst>
          </p:cNvPr>
          <p:cNvCxnSpPr>
            <a:cxnSpLocks/>
          </p:cNvCxnSpPr>
          <p:nvPr/>
        </p:nvCxnSpPr>
        <p:spPr>
          <a:xfrm flipV="1">
            <a:off x="2160860" y="2406518"/>
            <a:ext cx="1522455" cy="552047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C49B41C-7DB2-0399-F052-1A68CEA5672B}"/>
              </a:ext>
            </a:extLst>
          </p:cNvPr>
          <p:cNvSpPr txBox="1"/>
          <p:nvPr/>
        </p:nvSpPr>
        <p:spPr>
          <a:xfrm>
            <a:off x="4349270" y="228376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 1.25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70A9E2-B964-FF7F-9676-6D005316399B}"/>
              </a:ext>
            </a:extLst>
          </p:cNvPr>
          <p:cNvSpPr txBox="1"/>
          <p:nvPr/>
        </p:nvSpPr>
        <p:spPr>
          <a:xfrm>
            <a:off x="1988330" y="2305585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&lt;= 1.25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2FE58B-2D4B-0169-9897-3383E21D3F66}"/>
              </a:ext>
            </a:extLst>
          </p:cNvPr>
          <p:cNvCxnSpPr>
            <a:cxnSpLocks/>
          </p:cNvCxnSpPr>
          <p:nvPr/>
        </p:nvCxnSpPr>
        <p:spPr>
          <a:xfrm>
            <a:off x="2066862" y="3622206"/>
            <a:ext cx="595853" cy="664830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083FB3-AD02-3F62-734D-86EBB87B8E77}"/>
              </a:ext>
            </a:extLst>
          </p:cNvPr>
          <p:cNvCxnSpPr>
            <a:cxnSpLocks/>
          </p:cNvCxnSpPr>
          <p:nvPr/>
        </p:nvCxnSpPr>
        <p:spPr>
          <a:xfrm flipV="1">
            <a:off x="1467786" y="3618487"/>
            <a:ext cx="595853" cy="664830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510FC28-267C-84A9-FD0C-AD7F3718CEF6}"/>
              </a:ext>
            </a:extLst>
          </p:cNvPr>
          <p:cNvSpPr txBox="1"/>
          <p:nvPr/>
        </p:nvSpPr>
        <p:spPr>
          <a:xfrm>
            <a:off x="892783" y="373117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 0.8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60C4A8-BDE3-7A36-4218-DF05468FBC3B}"/>
              </a:ext>
            </a:extLst>
          </p:cNvPr>
          <p:cNvSpPr txBox="1"/>
          <p:nvPr/>
        </p:nvSpPr>
        <p:spPr>
          <a:xfrm>
            <a:off x="2520217" y="372805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&lt;= 0.8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9E0AD3A-F473-4CB9-BED3-8EF336B329A0}"/>
              </a:ext>
            </a:extLst>
          </p:cNvPr>
          <p:cNvCxnSpPr>
            <a:cxnSpLocks/>
          </p:cNvCxnSpPr>
          <p:nvPr/>
        </p:nvCxnSpPr>
        <p:spPr>
          <a:xfrm>
            <a:off x="5224262" y="3629539"/>
            <a:ext cx="595853" cy="664830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E8D42B-3FC8-1973-BB50-572738A2B95E}"/>
              </a:ext>
            </a:extLst>
          </p:cNvPr>
          <p:cNvCxnSpPr>
            <a:cxnSpLocks/>
          </p:cNvCxnSpPr>
          <p:nvPr/>
        </p:nvCxnSpPr>
        <p:spPr>
          <a:xfrm flipV="1">
            <a:off x="4625186" y="3625820"/>
            <a:ext cx="595853" cy="664830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389A981-B1F9-7106-B794-F3057C6E287C}"/>
              </a:ext>
            </a:extLst>
          </p:cNvPr>
          <p:cNvSpPr txBox="1"/>
          <p:nvPr/>
        </p:nvSpPr>
        <p:spPr>
          <a:xfrm>
            <a:off x="4050183" y="3738512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 0.0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7FAF4E-1F4E-41CB-0894-D023FC3C0405}"/>
              </a:ext>
            </a:extLst>
          </p:cNvPr>
          <p:cNvSpPr txBox="1"/>
          <p:nvPr/>
        </p:nvSpPr>
        <p:spPr>
          <a:xfrm>
            <a:off x="5677617" y="3735387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&lt;= 0.0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7BD3F2-6A90-1090-D2A6-4FD89E7A5D08}"/>
              </a:ext>
            </a:extLst>
          </p:cNvPr>
          <p:cNvSpPr/>
          <p:nvPr/>
        </p:nvSpPr>
        <p:spPr>
          <a:xfrm>
            <a:off x="1290135" y="4402290"/>
            <a:ext cx="345822" cy="345822"/>
          </a:xfrm>
          <a:prstGeom prst="rect">
            <a:avLst/>
          </a:prstGeom>
          <a:solidFill>
            <a:srgbClr val="1E77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39CA53-E835-43D2-12B2-379F9DE903A8}"/>
              </a:ext>
            </a:extLst>
          </p:cNvPr>
          <p:cNvSpPr/>
          <p:nvPr/>
        </p:nvSpPr>
        <p:spPr>
          <a:xfrm>
            <a:off x="4435405" y="4404594"/>
            <a:ext cx="345822" cy="345822"/>
          </a:xfrm>
          <a:prstGeom prst="rect">
            <a:avLst/>
          </a:prstGeom>
          <a:solidFill>
            <a:srgbClr val="FF7F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09277-399E-2E8C-F9DE-05DB2DD41FDD}"/>
              </a:ext>
            </a:extLst>
          </p:cNvPr>
          <p:cNvSpPr/>
          <p:nvPr/>
        </p:nvSpPr>
        <p:spPr>
          <a:xfrm>
            <a:off x="2489804" y="4406591"/>
            <a:ext cx="345822" cy="345822"/>
          </a:xfrm>
          <a:prstGeom prst="rect">
            <a:avLst/>
          </a:prstGeom>
          <a:solidFill>
            <a:srgbClr val="1E77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3A8570-5811-6463-E325-48DFAE0AA744}"/>
              </a:ext>
            </a:extLst>
          </p:cNvPr>
          <p:cNvSpPr/>
          <p:nvPr/>
        </p:nvSpPr>
        <p:spPr>
          <a:xfrm>
            <a:off x="5647204" y="4402290"/>
            <a:ext cx="345822" cy="345822"/>
          </a:xfrm>
          <a:prstGeom prst="rect">
            <a:avLst/>
          </a:prstGeom>
          <a:solidFill>
            <a:srgbClr val="FF7F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36771-5326-03D8-C52C-9CC72E149A36}"/>
              </a:ext>
            </a:extLst>
          </p:cNvPr>
          <p:cNvSpPr txBox="1"/>
          <p:nvPr/>
        </p:nvSpPr>
        <p:spPr>
          <a:xfrm>
            <a:off x="1416909" y="5109300"/>
            <a:ext cx="54036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avoids storing the whole training dataset and repeating nearest-neighbour searches</a:t>
            </a:r>
            <a:endParaRPr lang="en-GB" dirty="0">
              <a:solidFill>
                <a:srgbClr val="FA274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471F84-749F-49D2-C851-6AD41E0366B1}"/>
              </a:ext>
            </a:extLst>
          </p:cNvPr>
          <p:cNvSpPr txBox="1"/>
          <p:nvPr/>
        </p:nvSpPr>
        <p:spPr>
          <a:xfrm>
            <a:off x="849151" y="517669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800" dirty="0"/>
              <a:t>👍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732A4D-73CC-266F-7BCE-4602132E02BE}"/>
              </a:ext>
            </a:extLst>
          </p:cNvPr>
          <p:cNvSpPr txBox="1"/>
          <p:nvPr/>
        </p:nvSpPr>
        <p:spPr>
          <a:xfrm>
            <a:off x="1392891" y="5904553"/>
            <a:ext cx="5131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But maybe the splits should be done differently?</a:t>
            </a:r>
            <a:endParaRPr lang="en-GB" dirty="0">
              <a:solidFill>
                <a:srgbClr val="FA274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BB55EA-0858-7BAE-6537-831719036246}"/>
              </a:ext>
            </a:extLst>
          </p:cNvPr>
          <p:cNvSpPr txBox="1"/>
          <p:nvPr/>
        </p:nvSpPr>
        <p:spPr>
          <a:xfrm>
            <a:off x="825133" y="591551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800" dirty="0"/>
              <a:t>👎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6CCD106F-FE62-BAF9-E72E-35E332F19256}"/>
              </a:ext>
            </a:extLst>
          </p:cNvPr>
          <p:cNvCxnSpPr>
            <a:cxnSpLocks/>
          </p:cNvCxnSpPr>
          <p:nvPr/>
        </p:nvCxnSpPr>
        <p:spPr>
          <a:xfrm rot="5400000">
            <a:off x="9352618" y="1448670"/>
            <a:ext cx="232323" cy="165902"/>
          </a:xfrm>
          <a:prstGeom prst="bentConnector3">
            <a:avLst>
              <a:gd name="adj1" fmla="val 5469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0A149ED-D189-65B9-4BC9-F7ED4BFBBCE3}"/>
              </a:ext>
            </a:extLst>
          </p:cNvPr>
          <p:cNvSpPr txBox="1"/>
          <p:nvPr/>
        </p:nvSpPr>
        <p:spPr>
          <a:xfrm>
            <a:off x="9579017" y="1336520"/>
            <a:ext cx="2287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Split the population in half</a:t>
            </a:r>
          </a:p>
        </p:txBody>
      </p:sp>
    </p:spTree>
    <p:extLst>
      <p:ext uri="{BB962C8B-B14F-4D97-AF65-F5344CB8AC3E}">
        <p14:creationId xmlns:p14="http://schemas.microsoft.com/office/powerpoint/2010/main" val="1999017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D5D115E-0A92-F345-DD44-051FB8553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600" y="1141200"/>
            <a:ext cx="5696712" cy="52898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D9EC4-CEC7-36AE-5DDA-258033964660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Discriminative approaches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A78E5-15BF-8277-B899-1A619D5F3940}"/>
              </a:ext>
            </a:extLst>
          </p:cNvPr>
          <p:cNvSpPr txBox="1"/>
          <p:nvPr/>
        </p:nvSpPr>
        <p:spPr>
          <a:xfrm>
            <a:off x="278388" y="855062"/>
            <a:ext cx="107064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trees 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simply assign the majority label to all points in each region as per</a:t>
            </a:r>
            <a:endParaRPr lang="en-GB" sz="2200" dirty="0">
              <a:solidFill>
                <a:srgbClr val="FA274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397990-F0C8-FD48-B7CA-6744FAEEB1AF}"/>
              </a:ext>
            </a:extLst>
          </p:cNvPr>
          <p:cNvGrpSpPr/>
          <p:nvPr/>
        </p:nvGrpSpPr>
        <p:grpSpPr>
          <a:xfrm>
            <a:off x="3258772" y="1735221"/>
            <a:ext cx="849086" cy="666205"/>
            <a:chOff x="2638697" y="3226526"/>
            <a:chExt cx="849086" cy="6662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2577B1-E3FF-6229-CC75-5DF4F5315965}"/>
                </a:ext>
              </a:extLst>
            </p:cNvPr>
            <p:cNvSpPr/>
            <p:nvPr/>
          </p:nvSpPr>
          <p:spPr>
            <a:xfrm>
              <a:off x="2638697" y="3226526"/>
              <a:ext cx="849086" cy="666205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6738DD-BE05-C649-E758-B2C985204FE8}"/>
                </a:ext>
              </a:extLst>
            </p:cNvPr>
            <p:cNvSpPr txBox="1"/>
            <p:nvPr/>
          </p:nvSpPr>
          <p:spPr>
            <a:xfrm>
              <a:off x="2821828" y="3344184"/>
              <a:ext cx="4828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2200" b="1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X</a:t>
              </a:r>
              <a:r>
                <a:rPr lang="en-FR" sz="2200" b="1" baseline="-25000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AA539F-CC72-1018-CC3A-2C61CFBD413C}"/>
              </a:ext>
            </a:extLst>
          </p:cNvPr>
          <p:cNvGrpSpPr/>
          <p:nvPr/>
        </p:nvGrpSpPr>
        <p:grpSpPr>
          <a:xfrm>
            <a:off x="4781227" y="2953473"/>
            <a:ext cx="849086" cy="666205"/>
            <a:chOff x="4309371" y="4597763"/>
            <a:chExt cx="849086" cy="66620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3068210-CD7A-7BAD-99B3-BB7BE9DF80C1}"/>
                </a:ext>
              </a:extLst>
            </p:cNvPr>
            <p:cNvSpPr/>
            <p:nvPr/>
          </p:nvSpPr>
          <p:spPr>
            <a:xfrm>
              <a:off x="4309371" y="4597763"/>
              <a:ext cx="849086" cy="666205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2335E6-16E1-B235-D207-B6DF3953B321}"/>
                </a:ext>
              </a:extLst>
            </p:cNvPr>
            <p:cNvSpPr txBox="1"/>
            <p:nvPr/>
          </p:nvSpPr>
          <p:spPr>
            <a:xfrm>
              <a:off x="4492502" y="4715421"/>
              <a:ext cx="4828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2200" b="1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X</a:t>
              </a:r>
              <a:r>
                <a:rPr lang="en-FR" sz="2200" b="1" baseline="-25000" dirty="0">
                  <a:solidFill>
                    <a:srgbClr val="E8EBE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C91C36D-57CA-C212-A0D7-557005522701}"/>
              </a:ext>
            </a:extLst>
          </p:cNvPr>
          <p:cNvSpPr txBox="1"/>
          <p:nvPr/>
        </p:nvSpPr>
        <p:spPr>
          <a:xfrm>
            <a:off x="7291448" y="1766409"/>
            <a:ext cx="534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429087-715B-40C4-12A9-B620F1A09DBA}"/>
              </a:ext>
            </a:extLst>
          </p:cNvPr>
          <p:cNvSpPr txBox="1"/>
          <p:nvPr/>
        </p:nvSpPr>
        <p:spPr>
          <a:xfrm>
            <a:off x="11153650" y="1766408"/>
            <a:ext cx="534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53CE94-9EB8-4D76-9FEF-B2444C64CBB6}"/>
              </a:ext>
            </a:extLst>
          </p:cNvPr>
          <p:cNvSpPr txBox="1"/>
          <p:nvPr/>
        </p:nvSpPr>
        <p:spPr>
          <a:xfrm>
            <a:off x="11153650" y="4713465"/>
            <a:ext cx="5245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b="1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(C)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D005F6-5BA7-E122-4CC9-D30DC2527257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3683315" y="2401426"/>
            <a:ext cx="1522455" cy="552047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F067E6E-9731-33D5-C253-84369D6100F8}"/>
              </a:ext>
            </a:extLst>
          </p:cNvPr>
          <p:cNvCxnSpPr>
            <a:cxnSpLocks/>
          </p:cNvCxnSpPr>
          <p:nvPr/>
        </p:nvCxnSpPr>
        <p:spPr>
          <a:xfrm flipV="1">
            <a:off x="2160860" y="2406518"/>
            <a:ext cx="1522455" cy="552047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C49B41C-7DB2-0399-F052-1A68CEA5672B}"/>
              </a:ext>
            </a:extLst>
          </p:cNvPr>
          <p:cNvSpPr txBox="1"/>
          <p:nvPr/>
        </p:nvSpPr>
        <p:spPr>
          <a:xfrm>
            <a:off x="4349270" y="228376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 1.0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70A9E2-B964-FF7F-9676-6D005316399B}"/>
              </a:ext>
            </a:extLst>
          </p:cNvPr>
          <p:cNvSpPr txBox="1"/>
          <p:nvPr/>
        </p:nvSpPr>
        <p:spPr>
          <a:xfrm>
            <a:off x="1988330" y="230558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&lt;= 1.0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9E0AD3A-F473-4CB9-BED3-8EF336B329A0}"/>
              </a:ext>
            </a:extLst>
          </p:cNvPr>
          <p:cNvCxnSpPr>
            <a:cxnSpLocks/>
          </p:cNvCxnSpPr>
          <p:nvPr/>
        </p:nvCxnSpPr>
        <p:spPr>
          <a:xfrm>
            <a:off x="5224262" y="3629539"/>
            <a:ext cx="595853" cy="664830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E8D42B-3FC8-1973-BB50-572738A2B95E}"/>
              </a:ext>
            </a:extLst>
          </p:cNvPr>
          <p:cNvCxnSpPr>
            <a:cxnSpLocks/>
          </p:cNvCxnSpPr>
          <p:nvPr/>
        </p:nvCxnSpPr>
        <p:spPr>
          <a:xfrm flipV="1">
            <a:off x="4625186" y="3625820"/>
            <a:ext cx="595853" cy="664830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389A981-B1F9-7106-B794-F3057C6E287C}"/>
              </a:ext>
            </a:extLst>
          </p:cNvPr>
          <p:cNvSpPr txBox="1"/>
          <p:nvPr/>
        </p:nvSpPr>
        <p:spPr>
          <a:xfrm>
            <a:off x="3996267" y="373851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 -0.8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7FAF4E-1F4E-41CB-0894-D023FC3C0405}"/>
              </a:ext>
            </a:extLst>
          </p:cNvPr>
          <p:cNvSpPr txBox="1"/>
          <p:nvPr/>
        </p:nvSpPr>
        <p:spPr>
          <a:xfrm>
            <a:off x="5677617" y="373538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&lt;= -0.8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39CA53-E835-43D2-12B2-379F9DE903A8}"/>
              </a:ext>
            </a:extLst>
          </p:cNvPr>
          <p:cNvSpPr/>
          <p:nvPr/>
        </p:nvSpPr>
        <p:spPr>
          <a:xfrm>
            <a:off x="4435405" y="4404594"/>
            <a:ext cx="345822" cy="345822"/>
          </a:xfrm>
          <a:prstGeom prst="rect">
            <a:avLst/>
          </a:prstGeom>
          <a:solidFill>
            <a:srgbClr val="FF7F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09277-399E-2E8C-F9DE-05DB2DD41FDD}"/>
              </a:ext>
            </a:extLst>
          </p:cNvPr>
          <p:cNvSpPr/>
          <p:nvPr/>
        </p:nvSpPr>
        <p:spPr>
          <a:xfrm>
            <a:off x="1976804" y="3088256"/>
            <a:ext cx="345822" cy="345822"/>
          </a:xfrm>
          <a:prstGeom prst="rect">
            <a:avLst/>
          </a:prstGeom>
          <a:solidFill>
            <a:srgbClr val="1E77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3A8570-5811-6463-E325-48DFAE0AA744}"/>
              </a:ext>
            </a:extLst>
          </p:cNvPr>
          <p:cNvSpPr/>
          <p:nvPr/>
        </p:nvSpPr>
        <p:spPr>
          <a:xfrm>
            <a:off x="5647204" y="4402290"/>
            <a:ext cx="345822" cy="345822"/>
          </a:xfrm>
          <a:prstGeom prst="rect">
            <a:avLst/>
          </a:prstGeom>
          <a:solidFill>
            <a:srgbClr val="1E77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09FC91-10D2-D9A9-3FED-8A953C83F4CC}"/>
              </a:ext>
            </a:extLst>
          </p:cNvPr>
          <p:cNvSpPr txBox="1"/>
          <p:nvPr/>
        </p:nvSpPr>
        <p:spPr>
          <a:xfrm>
            <a:off x="278388" y="5100150"/>
            <a:ext cx="629521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would be a good criterium to split the data?</a:t>
            </a:r>
          </a:p>
          <a:p>
            <a:endParaRPr lang="en-GB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Each split should be as homogeneous as possible!</a:t>
            </a:r>
            <a:endParaRPr lang="en-GB" sz="2200" dirty="0">
              <a:solidFill>
                <a:srgbClr val="FA274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29EEC4-D35E-4197-9EF6-F2FA2317E4C6}"/>
              </a:ext>
            </a:extLst>
          </p:cNvPr>
          <p:cNvSpPr/>
          <p:nvPr/>
        </p:nvSpPr>
        <p:spPr>
          <a:xfrm>
            <a:off x="3169466" y="6204564"/>
            <a:ext cx="1800000" cy="74950"/>
          </a:xfrm>
          <a:prstGeom prst="rect">
            <a:avLst/>
          </a:prstGeom>
          <a:solidFill>
            <a:srgbClr val="FA2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5150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41E2808-127D-CB36-E864-78DA27569110}"/>
              </a:ext>
            </a:extLst>
          </p:cNvPr>
          <p:cNvSpPr/>
          <p:nvPr/>
        </p:nvSpPr>
        <p:spPr>
          <a:xfrm>
            <a:off x="2610918" y="1535879"/>
            <a:ext cx="6970163" cy="945728"/>
          </a:xfrm>
          <a:prstGeom prst="roundRect">
            <a:avLst/>
          </a:prstGeom>
          <a:solidFill>
            <a:srgbClr val="E8EBE4"/>
          </a:solidFill>
          <a:ln w="25400">
            <a:solidFill>
              <a:srgbClr val="5E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D9EC4-CEC7-36AE-5DDA-258033964660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Discriminative approaches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FB5076-F99D-A3EC-0690-C0CC215F2134}"/>
              </a:ext>
            </a:extLst>
          </p:cNvPr>
          <p:cNvSpPr txBox="1"/>
          <p:nvPr/>
        </p:nvSpPr>
        <p:spPr>
          <a:xfrm>
            <a:off x="240033" y="855064"/>
            <a:ext cx="116110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are many strategies for approximating the Bayes classifier.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7910F-8B56-EA99-7E56-DDA41A98B76E}"/>
              </a:ext>
            </a:extLst>
          </p:cNvPr>
          <p:cNvSpPr txBox="1"/>
          <p:nvPr/>
        </p:nvSpPr>
        <p:spPr>
          <a:xfrm>
            <a:off x="733328" y="3090142"/>
            <a:ext cx="41755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K-nearest neighbours (</a:t>
            </a:r>
            <a:r>
              <a:rPr lang="en-GB" sz="2200" dirty="0" err="1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02BBE-DF51-09D3-2CDB-34327A24569B}"/>
              </a:ext>
            </a:extLst>
          </p:cNvPr>
          <p:cNvSpPr txBox="1"/>
          <p:nvPr/>
        </p:nvSpPr>
        <p:spPr>
          <a:xfrm>
            <a:off x="733328" y="3584614"/>
            <a:ext cx="41755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Logistic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D9870B-86CC-BFB7-ED15-95DCC068F4F7}"/>
              </a:ext>
            </a:extLst>
          </p:cNvPr>
          <p:cNvSpPr txBox="1"/>
          <p:nvPr/>
        </p:nvSpPr>
        <p:spPr>
          <a:xfrm>
            <a:off x="733328" y="4079086"/>
            <a:ext cx="60043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Linear and quadratic discriminant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438003-014A-E516-9CB9-14F6333BF8F4}"/>
              </a:ext>
            </a:extLst>
          </p:cNvPr>
          <p:cNvSpPr txBox="1"/>
          <p:nvPr/>
        </p:nvSpPr>
        <p:spPr>
          <a:xfrm>
            <a:off x="733328" y="4573558"/>
            <a:ext cx="39710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Naïve Bayes classifier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2E241C-F261-2E93-E67D-BB428811B00D}"/>
              </a:ext>
            </a:extLst>
          </p:cNvPr>
          <p:cNvSpPr/>
          <p:nvPr/>
        </p:nvSpPr>
        <p:spPr>
          <a:xfrm>
            <a:off x="6460958" y="4154587"/>
            <a:ext cx="72190" cy="86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FD69B-AE1D-466E-9922-514A67CC2F55}"/>
              </a:ext>
            </a:extLst>
          </p:cNvPr>
          <p:cNvSpPr txBox="1"/>
          <p:nvPr/>
        </p:nvSpPr>
        <p:spPr>
          <a:xfrm>
            <a:off x="6569244" y="4358114"/>
            <a:ext cx="30460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Generative approaches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03193E-0770-4D77-4B49-AE30E12DD77F}"/>
              </a:ext>
            </a:extLst>
          </p:cNvPr>
          <p:cNvSpPr txBox="1"/>
          <p:nvPr/>
        </p:nvSpPr>
        <p:spPr>
          <a:xfrm>
            <a:off x="240032" y="2659833"/>
            <a:ext cx="61000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have seen so far: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92CB06-14A8-67AE-95A9-99E69518B65F}"/>
              </a:ext>
            </a:extLst>
          </p:cNvPr>
          <p:cNvSpPr/>
          <p:nvPr/>
        </p:nvSpPr>
        <p:spPr>
          <a:xfrm>
            <a:off x="6460958" y="3152186"/>
            <a:ext cx="72190" cy="86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20B42A-05A0-3FC9-5CC3-1281B23CBAF8}"/>
              </a:ext>
            </a:extLst>
          </p:cNvPr>
          <p:cNvSpPr txBox="1"/>
          <p:nvPr/>
        </p:nvSpPr>
        <p:spPr>
          <a:xfrm>
            <a:off x="6569244" y="3355713"/>
            <a:ext cx="34467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Discriminative approaches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AC831-8F7C-9792-A847-B4F630CA8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049" y="1675195"/>
            <a:ext cx="6311900" cy="673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6C2A71-BDB6-966D-7DA1-4BFEB8503C0C}"/>
              </a:ext>
            </a:extLst>
          </p:cNvPr>
          <p:cNvSpPr txBox="1"/>
          <p:nvPr/>
        </p:nvSpPr>
        <p:spPr>
          <a:xfrm>
            <a:off x="733328" y="5606158"/>
            <a:ext cx="39710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Random forests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AAC393-703D-0427-E032-37BC9CAD4D61}"/>
              </a:ext>
            </a:extLst>
          </p:cNvPr>
          <p:cNvSpPr txBox="1"/>
          <p:nvPr/>
        </p:nvSpPr>
        <p:spPr>
          <a:xfrm>
            <a:off x="733328" y="6100630"/>
            <a:ext cx="39710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Gradient boosted trees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FF1F2F-CEC5-E021-5586-5FC02120E8E1}"/>
              </a:ext>
            </a:extLst>
          </p:cNvPr>
          <p:cNvSpPr/>
          <p:nvPr/>
        </p:nvSpPr>
        <p:spPr>
          <a:xfrm>
            <a:off x="6460958" y="5706634"/>
            <a:ext cx="72190" cy="86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>
              <a:solidFill>
                <a:srgbClr val="7030A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E31AF7-50CD-74C4-F12B-5AE497B18735}"/>
              </a:ext>
            </a:extLst>
          </p:cNvPr>
          <p:cNvSpPr txBox="1"/>
          <p:nvPr/>
        </p:nvSpPr>
        <p:spPr>
          <a:xfrm>
            <a:off x="6569244" y="5923190"/>
            <a:ext cx="31005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dirty="0">
                <a:solidFill>
                  <a:srgbClr val="7030A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Ensembling approaches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DFB409-9806-986C-A019-8ADAFF406B1A}"/>
              </a:ext>
            </a:extLst>
          </p:cNvPr>
          <p:cNvSpPr txBox="1"/>
          <p:nvPr/>
        </p:nvSpPr>
        <p:spPr>
          <a:xfrm>
            <a:off x="240032" y="5144348"/>
            <a:ext cx="61000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the following lectures, we will see</a:t>
            </a:r>
          </a:p>
        </p:txBody>
      </p:sp>
    </p:spTree>
    <p:extLst>
      <p:ext uri="{BB962C8B-B14F-4D97-AF65-F5344CB8AC3E}">
        <p14:creationId xmlns:p14="http://schemas.microsoft.com/office/powerpoint/2010/main" val="403660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D9EC4-CEC7-36AE-5DDA-258033964660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Discriminative approaches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FB5076-F99D-A3EC-0690-C0CC215F2134}"/>
              </a:ext>
            </a:extLst>
          </p:cNvPr>
          <p:cNvSpPr txBox="1"/>
          <p:nvPr/>
        </p:nvSpPr>
        <p:spPr>
          <a:xfrm>
            <a:off x="240033" y="855064"/>
            <a:ext cx="116110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are many strategies for approximating the Bayes classifier.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C2A71-BDB6-966D-7DA1-4BFEB8503C0C}"/>
              </a:ext>
            </a:extLst>
          </p:cNvPr>
          <p:cNvSpPr txBox="1"/>
          <p:nvPr/>
        </p:nvSpPr>
        <p:spPr>
          <a:xfrm>
            <a:off x="733328" y="1390839"/>
            <a:ext cx="39710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Random forests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AAC393-703D-0427-E032-37BC9CAD4D61}"/>
              </a:ext>
            </a:extLst>
          </p:cNvPr>
          <p:cNvSpPr txBox="1"/>
          <p:nvPr/>
        </p:nvSpPr>
        <p:spPr>
          <a:xfrm>
            <a:off x="733328" y="1885311"/>
            <a:ext cx="39710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Gradient boosted trees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FF1F2F-CEC5-E021-5586-5FC02120E8E1}"/>
              </a:ext>
            </a:extLst>
          </p:cNvPr>
          <p:cNvSpPr/>
          <p:nvPr/>
        </p:nvSpPr>
        <p:spPr>
          <a:xfrm>
            <a:off x="6460958" y="1491315"/>
            <a:ext cx="72190" cy="86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>
              <a:solidFill>
                <a:srgbClr val="7030A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E31AF7-50CD-74C4-F12B-5AE497B18735}"/>
              </a:ext>
            </a:extLst>
          </p:cNvPr>
          <p:cNvSpPr txBox="1"/>
          <p:nvPr/>
        </p:nvSpPr>
        <p:spPr>
          <a:xfrm>
            <a:off x="6569244" y="1707871"/>
            <a:ext cx="31005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dirty="0">
                <a:solidFill>
                  <a:srgbClr val="7030A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Ensembling approaches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5AE36F-D073-DF87-E56A-79886D7FDD51}"/>
              </a:ext>
            </a:extLst>
          </p:cNvPr>
          <p:cNvSpPr txBox="1"/>
          <p:nvPr/>
        </p:nvSpPr>
        <p:spPr>
          <a:xfrm>
            <a:off x="240033" y="2418900"/>
            <a:ext cx="116110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Both rely on 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trees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can be used for regression and classification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05B722-BAE1-B46E-A3EC-3BC83C21D2C7}"/>
              </a:ext>
            </a:extLst>
          </p:cNvPr>
          <p:cNvSpPr txBox="1"/>
          <p:nvPr/>
        </p:nvSpPr>
        <p:spPr>
          <a:xfrm>
            <a:off x="240033" y="2952489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u="sng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The Titanic survival dataset</a:t>
            </a:r>
            <a:endParaRPr lang="en-FR" sz="2200" dirty="0">
              <a:solidFill>
                <a:srgbClr val="5E5E5E"/>
              </a:solidFill>
            </a:endParaRPr>
          </a:p>
        </p:txBody>
      </p:sp>
      <p:pic>
        <p:nvPicPr>
          <p:cNvPr id="26" name="Picture 25" descr="A person and person in water&#10;&#10;Description automatically generated">
            <a:extLst>
              <a:ext uri="{FF2B5EF4-FFF2-40B4-BE49-F238E27FC236}">
                <a16:creationId xmlns:a16="http://schemas.microsoft.com/office/drawing/2014/main" id="{66509FF4-EA0D-FC6A-FCB8-66B819370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674" y="3785816"/>
            <a:ext cx="4607668" cy="2587974"/>
          </a:xfrm>
          <a:prstGeom prst="rect">
            <a:avLst/>
          </a:prstGeom>
        </p:spPr>
      </p:pic>
      <p:pic>
        <p:nvPicPr>
          <p:cNvPr id="50" name="Picture 49" descr="A table of numbers and names&#10;&#10;Description automatically generated">
            <a:extLst>
              <a:ext uri="{FF2B5EF4-FFF2-40B4-BE49-F238E27FC236}">
                <a16:creationId xmlns:a16="http://schemas.microsoft.com/office/drawing/2014/main" id="{FEB44BBC-4331-1940-8E48-FBDC8786C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236" y="3785816"/>
            <a:ext cx="4324295" cy="259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9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D9EC4-CEC7-36AE-5DDA-258033964660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Discriminative approaches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FB5076-F99D-A3EC-0690-C0CC215F2134}"/>
              </a:ext>
            </a:extLst>
          </p:cNvPr>
          <p:cNvSpPr txBox="1"/>
          <p:nvPr/>
        </p:nvSpPr>
        <p:spPr>
          <a:xfrm>
            <a:off x="240033" y="855064"/>
            <a:ext cx="116110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are many strategies for approximating the Bayes classifier.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C2A71-BDB6-966D-7DA1-4BFEB8503C0C}"/>
              </a:ext>
            </a:extLst>
          </p:cNvPr>
          <p:cNvSpPr txBox="1"/>
          <p:nvPr/>
        </p:nvSpPr>
        <p:spPr>
          <a:xfrm>
            <a:off x="733328" y="1390839"/>
            <a:ext cx="39710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Random forests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AAC393-703D-0427-E032-37BC9CAD4D61}"/>
              </a:ext>
            </a:extLst>
          </p:cNvPr>
          <p:cNvSpPr txBox="1"/>
          <p:nvPr/>
        </p:nvSpPr>
        <p:spPr>
          <a:xfrm>
            <a:off x="733328" y="1885311"/>
            <a:ext cx="39710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Gradient boosted trees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FF1F2F-CEC5-E021-5586-5FC02120E8E1}"/>
              </a:ext>
            </a:extLst>
          </p:cNvPr>
          <p:cNvSpPr/>
          <p:nvPr/>
        </p:nvSpPr>
        <p:spPr>
          <a:xfrm>
            <a:off x="6460958" y="1491315"/>
            <a:ext cx="72190" cy="86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>
              <a:solidFill>
                <a:srgbClr val="7030A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E31AF7-50CD-74C4-F12B-5AE497B18735}"/>
              </a:ext>
            </a:extLst>
          </p:cNvPr>
          <p:cNvSpPr txBox="1"/>
          <p:nvPr/>
        </p:nvSpPr>
        <p:spPr>
          <a:xfrm>
            <a:off x="6569244" y="1707871"/>
            <a:ext cx="31005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dirty="0">
                <a:solidFill>
                  <a:srgbClr val="7030A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Ensembling approaches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5AE36F-D073-DF87-E56A-79886D7FDD51}"/>
              </a:ext>
            </a:extLst>
          </p:cNvPr>
          <p:cNvSpPr txBox="1"/>
          <p:nvPr/>
        </p:nvSpPr>
        <p:spPr>
          <a:xfrm>
            <a:off x="240033" y="2418900"/>
            <a:ext cx="116110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Both rely on 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trees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can be used for regression and classification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05B722-BAE1-B46E-A3EC-3BC83C21D2C7}"/>
              </a:ext>
            </a:extLst>
          </p:cNvPr>
          <p:cNvSpPr txBox="1"/>
          <p:nvPr/>
        </p:nvSpPr>
        <p:spPr>
          <a:xfrm>
            <a:off x="240033" y="2952489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u="sng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The Titanic survival dataset</a:t>
            </a:r>
            <a:endParaRPr lang="en-FR" sz="2200" dirty="0">
              <a:solidFill>
                <a:srgbClr val="5E5E5E"/>
              </a:solidFill>
            </a:endParaRPr>
          </a:p>
        </p:txBody>
      </p:sp>
      <p:pic>
        <p:nvPicPr>
          <p:cNvPr id="26" name="Picture 25" descr="A person and person in water&#10;&#10;Description automatically generated">
            <a:extLst>
              <a:ext uri="{FF2B5EF4-FFF2-40B4-BE49-F238E27FC236}">
                <a16:creationId xmlns:a16="http://schemas.microsoft.com/office/drawing/2014/main" id="{66509FF4-EA0D-FC6A-FCB8-66B819370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674" y="3785816"/>
            <a:ext cx="4607668" cy="258797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931E0AC-E70F-9101-C5C4-A84D6AEAC367}"/>
              </a:ext>
            </a:extLst>
          </p:cNvPr>
          <p:cNvSpPr/>
          <p:nvPr/>
        </p:nvSpPr>
        <p:spPr>
          <a:xfrm>
            <a:off x="3495670" y="3914519"/>
            <a:ext cx="1037617" cy="486383"/>
          </a:xfrm>
          <a:prstGeom prst="rect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B0683C-E15B-46A6-8555-4B584229F236}"/>
              </a:ext>
            </a:extLst>
          </p:cNvPr>
          <p:cNvSpPr txBox="1"/>
          <p:nvPr/>
        </p:nvSpPr>
        <p:spPr>
          <a:xfrm>
            <a:off x="3571888" y="397304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b="1" dirty="0">
                <a:solidFill>
                  <a:srgbClr val="E8EBE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Gender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79502B-F4BC-F5C3-680F-54708504A318}"/>
              </a:ext>
            </a:extLst>
          </p:cNvPr>
          <p:cNvSpPr/>
          <p:nvPr/>
        </p:nvSpPr>
        <p:spPr>
          <a:xfrm>
            <a:off x="2655937" y="4888720"/>
            <a:ext cx="1037617" cy="486383"/>
          </a:xfrm>
          <a:prstGeom prst="rect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54CC32-9156-6388-3CE8-35117FEAF1FE}"/>
              </a:ext>
            </a:extLst>
          </p:cNvPr>
          <p:cNvSpPr txBox="1"/>
          <p:nvPr/>
        </p:nvSpPr>
        <p:spPr>
          <a:xfrm>
            <a:off x="2875869" y="494724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b="1" dirty="0">
                <a:solidFill>
                  <a:srgbClr val="E8EBE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A68A55D-D06C-1524-DE64-EF0170A62424}"/>
              </a:ext>
            </a:extLst>
          </p:cNvPr>
          <p:cNvCxnSpPr>
            <a:stCxn id="28" idx="2"/>
            <a:endCxn id="31" idx="0"/>
          </p:cNvCxnSpPr>
          <p:nvPr/>
        </p:nvCxnSpPr>
        <p:spPr>
          <a:xfrm flipH="1">
            <a:off x="3174746" y="4400902"/>
            <a:ext cx="839733" cy="487818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024E6D9-0EF9-F779-C720-1DDF1D5EAE85}"/>
              </a:ext>
            </a:extLst>
          </p:cNvPr>
          <p:cNvCxnSpPr>
            <a:cxnSpLocks/>
          </p:cNvCxnSpPr>
          <p:nvPr/>
        </p:nvCxnSpPr>
        <p:spPr>
          <a:xfrm flipH="1" flipV="1">
            <a:off x="4014477" y="4400902"/>
            <a:ext cx="839733" cy="487818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CBA91F-BB10-2F4F-4807-142FC093A44E}"/>
              </a:ext>
            </a:extLst>
          </p:cNvPr>
          <p:cNvSpPr txBox="1"/>
          <p:nvPr/>
        </p:nvSpPr>
        <p:spPr>
          <a:xfrm>
            <a:off x="4544978" y="4459428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female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B1DB59-23C3-42CB-121C-69AC67E4A4C6}"/>
              </a:ext>
            </a:extLst>
          </p:cNvPr>
          <p:cNvSpPr txBox="1"/>
          <p:nvPr/>
        </p:nvSpPr>
        <p:spPr>
          <a:xfrm>
            <a:off x="2966320" y="4459427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male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7337673-1DC9-039B-696F-5EA150299CC3}"/>
              </a:ext>
            </a:extLst>
          </p:cNvPr>
          <p:cNvCxnSpPr>
            <a:cxnSpLocks/>
          </p:cNvCxnSpPr>
          <p:nvPr/>
        </p:nvCxnSpPr>
        <p:spPr>
          <a:xfrm flipH="1" flipV="1">
            <a:off x="3148892" y="5363889"/>
            <a:ext cx="839733" cy="487818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048E94E-0EA5-29CA-266B-38C45B172FDC}"/>
              </a:ext>
            </a:extLst>
          </p:cNvPr>
          <p:cNvCxnSpPr/>
          <p:nvPr/>
        </p:nvCxnSpPr>
        <p:spPr>
          <a:xfrm flipH="1">
            <a:off x="2309159" y="5363889"/>
            <a:ext cx="839733" cy="487818"/>
          </a:xfrm>
          <a:prstGeom prst="line">
            <a:avLst/>
          </a:prstGeom>
          <a:ln w="25400">
            <a:solidFill>
              <a:srgbClr val="5E5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D9F5FB-08D5-D55A-F5C3-9752F8AC66FC}"/>
              </a:ext>
            </a:extLst>
          </p:cNvPr>
          <p:cNvSpPr txBox="1"/>
          <p:nvPr/>
        </p:nvSpPr>
        <p:spPr>
          <a:xfrm>
            <a:off x="3661127" y="5395851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 9.5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A288E1-D391-69AF-10F6-FFB6CC93D7D2}"/>
              </a:ext>
            </a:extLst>
          </p:cNvPr>
          <p:cNvSpPr txBox="1"/>
          <p:nvPr/>
        </p:nvSpPr>
        <p:spPr>
          <a:xfrm>
            <a:off x="2025113" y="5395851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&lt;= 9.5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6BBF53-101D-6460-D5D4-7AFDB632F7A0}"/>
              </a:ext>
            </a:extLst>
          </p:cNvPr>
          <p:cNvSpPr txBox="1"/>
          <p:nvPr/>
        </p:nvSpPr>
        <p:spPr>
          <a:xfrm>
            <a:off x="4386774" y="4988007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SURVIVED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B93B4B-4564-C04B-C077-D35B2D2CD609}"/>
              </a:ext>
            </a:extLst>
          </p:cNvPr>
          <p:cNvSpPr txBox="1"/>
          <p:nvPr/>
        </p:nvSpPr>
        <p:spPr>
          <a:xfrm>
            <a:off x="1841723" y="5968088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SURVIVED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459E1B-4C9C-0AE1-BDCB-2EEC87FE095A}"/>
              </a:ext>
            </a:extLst>
          </p:cNvPr>
          <p:cNvSpPr txBox="1"/>
          <p:nvPr/>
        </p:nvSpPr>
        <p:spPr>
          <a:xfrm>
            <a:off x="3715468" y="5965739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DIED</a:t>
            </a:r>
          </a:p>
        </p:txBody>
      </p:sp>
    </p:spTree>
    <p:extLst>
      <p:ext uri="{BB962C8B-B14F-4D97-AF65-F5344CB8AC3E}">
        <p14:creationId xmlns:p14="http://schemas.microsoft.com/office/powerpoint/2010/main" val="78030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D9EC4-CEC7-36AE-5DDA-258033964660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Discriminative approaches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383527-A36B-F229-E5A4-2FDC22346A22}"/>
              </a:ext>
            </a:extLst>
          </p:cNvPr>
          <p:cNvSpPr txBox="1"/>
          <p:nvPr/>
        </p:nvSpPr>
        <p:spPr>
          <a:xfrm>
            <a:off x="297408" y="1585087"/>
            <a:ext cx="107848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</a:t>
            </a:r>
            <a:r>
              <a:rPr lang="en-GB" sz="2200" dirty="0" err="1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we approximate			     i.e. the set of </a:t>
            </a:r>
            <a:r>
              <a:rPr lang="en-GB" sz="2200" i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 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nearest neighbours of</a:t>
            </a:r>
            <a:endParaRPr lang="en-FR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EA568A-AF93-2EBF-88F7-B80337609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041" y="1598736"/>
            <a:ext cx="2501900" cy="355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B79E83-BC93-2F43-1B8F-319001AD9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950" y="2313855"/>
            <a:ext cx="74041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3A78E5-15BF-8277-B899-1A619D5F3940}"/>
              </a:ext>
            </a:extLst>
          </p:cNvPr>
          <p:cNvSpPr txBox="1"/>
          <p:nvPr/>
        </p:nvSpPr>
        <p:spPr>
          <a:xfrm>
            <a:off x="278388" y="855062"/>
            <a:ext cx="86677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But first, we will talk again about 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K-nearest neighbours (</a:t>
            </a:r>
            <a:r>
              <a:rPr lang="en-GB" sz="2200" b="1" dirty="0" err="1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7262D8-A44F-1F86-4662-DD76FA82E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4567" y="1738436"/>
            <a:ext cx="3175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9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D9EC4-CEC7-36AE-5DDA-258033964660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Discriminative approaches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F5B26-E5E4-92A5-4C2D-BE97B3647F0F}"/>
              </a:ext>
            </a:extLst>
          </p:cNvPr>
          <p:cNvSpPr txBox="1"/>
          <p:nvPr/>
        </p:nvSpPr>
        <p:spPr>
          <a:xfrm>
            <a:off x="323534" y="3526137"/>
            <a:ext cx="96407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 is a </a:t>
            </a:r>
            <a:r>
              <a:rPr lang="en-FR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nonparametric classifier</a:t>
            </a: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it makes no assumptions about the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9DD61-83D9-AF39-BD79-61517BA33D9E}"/>
              </a:ext>
            </a:extLst>
          </p:cNvPr>
          <p:cNvSpPr txBox="1"/>
          <p:nvPr/>
        </p:nvSpPr>
        <p:spPr>
          <a:xfrm>
            <a:off x="360110" y="4023455"/>
            <a:ext cx="113255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Helvetica Neue" panose="02000503000000020004" pitchFamily="2" charset="0"/>
              <a:buChar char="⮑"/>
            </a:pP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It can be very flexible but may not be optimal when we know something about the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EE904A-D913-DCD7-0EE5-283013BE5806}"/>
              </a:ext>
            </a:extLst>
          </p:cNvPr>
          <p:cNvSpPr txBox="1"/>
          <p:nvPr/>
        </p:nvSpPr>
        <p:spPr>
          <a:xfrm>
            <a:off x="345051" y="4686666"/>
            <a:ext cx="99469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works well in low dimensions, but suffers from the </a:t>
            </a:r>
            <a:r>
              <a:rPr lang="en-FR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curse of dimensionality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6915EA-FFEB-E848-331A-9FD93ACF5130}"/>
              </a:ext>
            </a:extLst>
          </p:cNvPr>
          <p:cNvSpPr txBox="1"/>
          <p:nvPr/>
        </p:nvSpPr>
        <p:spPr>
          <a:xfrm>
            <a:off x="345051" y="5349877"/>
            <a:ext cx="77540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FR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hyper-parameter</a:t>
            </a: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 usually chosen via cross-validation</a:t>
            </a:r>
            <a:endParaRPr lang="en-FR" sz="2200" b="1" dirty="0">
              <a:solidFill>
                <a:srgbClr val="FA274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383527-A36B-F229-E5A4-2FDC22346A22}"/>
              </a:ext>
            </a:extLst>
          </p:cNvPr>
          <p:cNvSpPr txBox="1"/>
          <p:nvPr/>
        </p:nvSpPr>
        <p:spPr>
          <a:xfrm>
            <a:off x="297408" y="1585087"/>
            <a:ext cx="107848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</a:t>
            </a:r>
            <a:r>
              <a:rPr lang="en-GB" sz="2200" dirty="0" err="1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we approximate			     i.e. the set of </a:t>
            </a:r>
            <a:r>
              <a:rPr lang="en-GB" sz="2200" i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 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nearest neighbours of</a:t>
            </a:r>
            <a:endParaRPr lang="en-FR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EA568A-AF93-2EBF-88F7-B80337609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041" y="1598736"/>
            <a:ext cx="2501900" cy="355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B79E83-BC93-2F43-1B8F-319001AD9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950" y="2313855"/>
            <a:ext cx="74041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3A78E5-15BF-8277-B899-1A619D5F3940}"/>
              </a:ext>
            </a:extLst>
          </p:cNvPr>
          <p:cNvSpPr txBox="1"/>
          <p:nvPr/>
        </p:nvSpPr>
        <p:spPr>
          <a:xfrm>
            <a:off x="278388" y="855062"/>
            <a:ext cx="86677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But first, we will talk again about 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K-nearest neighbours (</a:t>
            </a:r>
            <a:r>
              <a:rPr lang="en-GB" sz="2200" b="1" dirty="0" err="1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7262D8-A44F-1F86-4662-DD76FA82E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4567" y="1738436"/>
            <a:ext cx="3175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9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B049656-2955-A45E-BEFC-620F7DB4E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6" y="1142256"/>
            <a:ext cx="5694284" cy="5287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2FDF94-A672-AC93-9DB7-E59C3F1BC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777" y="1142256"/>
            <a:ext cx="7050068" cy="52875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D9EC4-CEC7-36AE-5DDA-258033964660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Discriminative approaches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A78E5-15BF-8277-B899-1A619D5F3940}"/>
              </a:ext>
            </a:extLst>
          </p:cNvPr>
          <p:cNvSpPr txBox="1"/>
          <p:nvPr/>
        </p:nvSpPr>
        <p:spPr>
          <a:xfrm>
            <a:off x="278388" y="855062"/>
            <a:ext cx="86677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But first, we will talk again about 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K-nearest neighbours (</a:t>
            </a:r>
            <a:r>
              <a:rPr lang="en-GB" sz="2200" b="1" dirty="0" err="1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518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3A8A0B-1BF6-45D7-80DF-7410ED8D3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600" y="1141200"/>
            <a:ext cx="5696712" cy="52898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D9EC4-CEC7-36AE-5DDA-258033964660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Discriminative approaches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A78E5-15BF-8277-B899-1A619D5F3940}"/>
              </a:ext>
            </a:extLst>
          </p:cNvPr>
          <p:cNvSpPr txBox="1"/>
          <p:nvPr/>
        </p:nvSpPr>
        <p:spPr>
          <a:xfrm>
            <a:off x="278388" y="855062"/>
            <a:ext cx="86677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But first, we will talk again about 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K-nearest neighbours (</a:t>
            </a:r>
            <a:r>
              <a:rPr lang="en-GB" sz="2200" b="1" dirty="0" err="1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6F02F0F-5B3A-01BD-8A61-70330479EFF2}"/>
              </a:ext>
            </a:extLst>
          </p:cNvPr>
          <p:cNvSpPr/>
          <p:nvPr/>
        </p:nvSpPr>
        <p:spPr>
          <a:xfrm>
            <a:off x="240033" y="1518273"/>
            <a:ext cx="5141864" cy="728538"/>
          </a:xfrm>
          <a:prstGeom prst="roundRect">
            <a:avLst/>
          </a:prstGeom>
          <a:solidFill>
            <a:srgbClr val="E8EBE4"/>
          </a:solidFill>
          <a:ln w="25400">
            <a:solidFill>
              <a:srgbClr val="5E5E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80B4B-E8CD-5ED7-92DE-80867FEC8E00}"/>
              </a:ext>
            </a:extLst>
          </p:cNvPr>
          <p:cNvSpPr txBox="1"/>
          <p:nvPr/>
        </p:nvSpPr>
        <p:spPr>
          <a:xfrm>
            <a:off x="369829" y="1654035"/>
            <a:ext cx="49206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How exactly do we classify a point?</a:t>
            </a:r>
            <a:endParaRPr lang="en-GB" sz="2200" b="1" dirty="0">
              <a:solidFill>
                <a:srgbClr val="FA274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25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2F52346-318A-68F9-E1F7-1A7A9C3823B6}"/>
              </a:ext>
            </a:extLst>
          </p:cNvPr>
          <p:cNvSpPr/>
          <p:nvPr/>
        </p:nvSpPr>
        <p:spPr>
          <a:xfrm>
            <a:off x="240033" y="1518273"/>
            <a:ext cx="5141864" cy="728538"/>
          </a:xfrm>
          <a:prstGeom prst="roundRect">
            <a:avLst/>
          </a:prstGeom>
          <a:solidFill>
            <a:srgbClr val="E8EBE4"/>
          </a:solidFill>
          <a:ln w="25400">
            <a:solidFill>
              <a:srgbClr val="5E5E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95E5AA-9608-8374-9B98-F4263D955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600" y="1141200"/>
            <a:ext cx="5696712" cy="52898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D9EC4-CEC7-36AE-5DDA-258033964660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Discriminative approaches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A78E5-15BF-8277-B899-1A619D5F3940}"/>
              </a:ext>
            </a:extLst>
          </p:cNvPr>
          <p:cNvSpPr txBox="1"/>
          <p:nvPr/>
        </p:nvSpPr>
        <p:spPr>
          <a:xfrm>
            <a:off x="278388" y="855062"/>
            <a:ext cx="86677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But first, we will talk again about 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K-nearest neighbours (</a:t>
            </a:r>
            <a:r>
              <a:rPr lang="en-GB" sz="2200" b="1" dirty="0" err="1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4C70C-E4BE-4E2A-7303-25343DDF1CE9}"/>
              </a:ext>
            </a:extLst>
          </p:cNvPr>
          <p:cNvSpPr txBox="1"/>
          <p:nvPr/>
        </p:nvSpPr>
        <p:spPr>
          <a:xfrm>
            <a:off x="369829" y="1654035"/>
            <a:ext cx="49206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How exactly do we classify a point?</a:t>
            </a:r>
            <a:endParaRPr lang="en-GB" sz="2200" b="1" dirty="0">
              <a:solidFill>
                <a:srgbClr val="FA274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1BAAE-A3DF-C00B-6642-98F564288B61}"/>
              </a:ext>
            </a:extLst>
          </p:cNvPr>
          <p:cNvSpPr txBox="1"/>
          <p:nvPr/>
        </p:nvSpPr>
        <p:spPr>
          <a:xfrm>
            <a:off x="278388" y="2532949"/>
            <a:ext cx="660573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dirty="0">
                <a:solidFill>
                  <a:srgbClr val="1E77B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(1) 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each data point find its K nearest neighbours </a:t>
            </a:r>
          </a:p>
          <a:p>
            <a:endParaRPr lang="en-GB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200" b="1" dirty="0">
                <a:solidFill>
                  <a:srgbClr val="1E77B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(2) 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Assign to it the class with most representatives</a:t>
            </a:r>
          </a:p>
        </p:txBody>
      </p:sp>
    </p:spTree>
    <p:extLst>
      <p:ext uri="{BB962C8B-B14F-4D97-AF65-F5344CB8AC3E}">
        <p14:creationId xmlns:p14="http://schemas.microsoft.com/office/powerpoint/2010/main" val="86399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37373</TotalTime>
  <Words>800</Words>
  <Application>Microsoft Macintosh PowerPoint</Application>
  <PresentationFormat>Widescreen</PresentationFormat>
  <Paragraphs>176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Helvetica Neue</vt:lpstr>
      <vt:lpstr>Lato</vt:lpstr>
      <vt:lpstr>Roboto Black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Rodrigues</dc:creator>
  <cp:lastModifiedBy>Pedro Rodrigues</cp:lastModifiedBy>
  <cp:revision>1240</cp:revision>
  <dcterms:created xsi:type="dcterms:W3CDTF">2022-01-14T10:39:20Z</dcterms:created>
  <dcterms:modified xsi:type="dcterms:W3CDTF">2024-03-08T21:24:32Z</dcterms:modified>
</cp:coreProperties>
</file>