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82" r:id="rId2"/>
    <p:sldId id="514" r:id="rId3"/>
    <p:sldId id="430" r:id="rId4"/>
    <p:sldId id="508" r:id="rId5"/>
    <p:sldId id="513" r:id="rId6"/>
    <p:sldId id="512" r:id="rId7"/>
    <p:sldId id="490" r:id="rId8"/>
    <p:sldId id="491" r:id="rId9"/>
    <p:sldId id="492" r:id="rId10"/>
    <p:sldId id="493" r:id="rId1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743"/>
    <a:srgbClr val="5E5E5E"/>
    <a:srgbClr val="E8EBE4"/>
    <a:srgbClr val="FF7F0F"/>
    <a:srgbClr val="1E77B4"/>
    <a:srgbClr val="F5AE00"/>
    <a:srgbClr val="9B5222"/>
    <a:srgbClr val="FF871B"/>
    <a:srgbClr val="BBD5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847"/>
  </p:normalViewPr>
  <p:slideViewPr>
    <p:cSldViewPr snapToGrid="0" snapToObjects="1">
      <p:cViewPr varScale="1">
        <p:scale>
          <a:sx n="101" d="100"/>
          <a:sy n="101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E6C1-AB26-3F44-9C87-C500B9817AF1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39096-BE51-9C45-B82B-FA0E89D4584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37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93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2276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425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926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1897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129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39096-BE51-9C45-B82B-FA0E89D45848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3784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C9B-787C-824C-894C-857B659F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034B8-C425-C946-83B5-386EB748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8366-FA73-7C40-9D66-F01278D9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13DA-3627-824F-B630-E294887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195-A057-A740-ABFD-A4428E7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446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3D-B2C2-7048-94E6-5B0A393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1939D-3520-5A4E-AC60-F1060FE9B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D6DC-E506-5049-B0CD-01E32D7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9E02-B2EF-CC4E-A982-1A0F3130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A1F-361D-CF4C-A4FB-8D2BD097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07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8988E-5C51-134D-8C79-867D444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2FE0-5CF2-8544-A5E3-F37FBDD3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76C2-05A5-5A4B-9AA6-732FC73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4220-F883-2A4C-82CA-C524A70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F099-3857-6B40-AE2C-2127FDED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257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7FAB-44BF-AB48-8D73-DA1AEA67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A5C9-E435-904F-9A50-ED9242E2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2556-21DE-C043-BE7B-9E2A549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E1C2-7A56-054D-A23E-DD2241BE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8906-A5FE-FF4D-A27E-550C5990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56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E8A-2B0D-EB42-A978-1FE768A3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EB75-EBFD-8E42-82F0-A331F604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1795-369A-C94E-9F66-0A208AF1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BA02-0FCB-EA44-B7B5-96861116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F71C-9EF7-0C4B-BDDD-FB6BA96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8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8381-A6CF-6F47-A7A3-14C7831D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1EC3-D19C-DC4D-A5B9-9460AD4A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3376-5078-194F-9992-6B02E62E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1E5D-D454-0943-B25A-DA182891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7DE1-3EE7-D943-B7FD-A51C83BA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A756-9D8E-C845-B692-3873FF00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87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0A-2F02-BD4E-9E22-FE2A2CC9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E7DD-D354-C048-8942-567BCCBE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2036-8FA2-734D-A0A4-540FA63F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EAE85-DEC4-6042-A589-63117EF75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7604-EC7A-9F4B-8B40-82D38127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45EAB-187C-284A-B3CB-5EC78439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DA07A-26C9-CA4B-8592-EA2C357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9D14B-3E77-C64E-BBF4-00C096EE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6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D17-FBEF-0040-96E6-994DBD5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2881A-CF7D-8C45-9008-E61A46B5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F0EE-BDC6-3E43-BEAC-A339A97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1059-D3D9-064E-BFD5-C588BE3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7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CF8FB-7AEB-7147-A83A-4DF08A9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6FAA-2A77-D645-B7D9-87AF3594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5873-66FC-0E4A-A249-F6FA165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04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E7F8-26AB-8045-9C68-095EB3F3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37C8-7D1E-D745-A650-7BE33872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87F2-0361-5E48-9242-1481CECC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6C55-C72A-6346-9F4D-E7EBB953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A30C-17EA-D843-AB84-DCC67550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8998-8FCD-4A48-8077-41D395F1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87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4506-CC8C-3948-98A1-3618A65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23419-833F-ED48-BCFF-35297290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541E-9161-9845-900C-0B7F4D6B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6B3E-FD83-2742-B704-CAA2A3EB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EB9A-F8B6-4F40-A237-D183B7F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7B30-1A12-B54A-9EC7-A21A902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4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95531-CC31-C242-807F-85E2E673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68A4-CCF7-2A40-831F-1C89AC5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3EE-7349-1747-80AE-DCDB34EFE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5F58-0AA8-724B-8DBF-E28AC2D343FC}" type="datetimeFigureOut">
              <a:rPr lang="en-FR" smtClean="0"/>
              <a:t>01/03/2024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D396-5C82-A643-8632-51B3DE0C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28E0-1C6E-1140-BACB-EBB4D140C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28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30E4DC-5BA1-4A88-3549-39BB252362F9}"/>
              </a:ext>
            </a:extLst>
          </p:cNvPr>
          <p:cNvSpPr/>
          <p:nvPr/>
        </p:nvSpPr>
        <p:spPr>
          <a:xfrm>
            <a:off x="0" y="5801193"/>
            <a:ext cx="12192000" cy="1056807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9F4F4-12FE-580B-E00C-CFCF2FCF9F40}"/>
              </a:ext>
            </a:extLst>
          </p:cNvPr>
          <p:cNvSpPr txBox="1"/>
          <p:nvPr/>
        </p:nvSpPr>
        <p:spPr>
          <a:xfrm>
            <a:off x="6742386" y="5960264"/>
            <a:ext cx="5319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4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Pedro L. C. Rodrigues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537CB7-C4BB-7CE0-0825-9715A7575578}"/>
              </a:ext>
            </a:extLst>
          </p:cNvPr>
          <p:cNvSpPr/>
          <p:nvPr/>
        </p:nvSpPr>
        <p:spPr>
          <a:xfrm>
            <a:off x="1006145" y="663992"/>
            <a:ext cx="10179710" cy="2511684"/>
          </a:xfrm>
          <a:prstGeom prst="round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C973D-E8B9-CA36-F0E5-BE9D3B33A408}"/>
              </a:ext>
            </a:extLst>
          </p:cNvPr>
          <p:cNvSpPr txBox="1"/>
          <p:nvPr/>
        </p:nvSpPr>
        <p:spPr>
          <a:xfrm>
            <a:off x="945537" y="950338"/>
            <a:ext cx="1030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6000" b="1" dirty="0">
                <a:solidFill>
                  <a:srgbClr val="5E5E5E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o" panose="020F0502020204030203" pitchFamily="34" charset="0"/>
              </a:rPr>
              <a:t>Introduction to Statistical Learning with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D681-85A3-D3D9-0655-46D9193F23C1}"/>
              </a:ext>
            </a:extLst>
          </p:cNvPr>
          <p:cNvSpPr txBox="1"/>
          <p:nvPr/>
        </p:nvSpPr>
        <p:spPr>
          <a:xfrm>
            <a:off x="581859" y="3968671"/>
            <a:ext cx="11028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E5E5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" panose="020F0502020204030203" pitchFamily="34" charset="0"/>
              </a:rPr>
              <a:t>CM7: Decision trees and random forests</a:t>
            </a:r>
            <a:endParaRPr lang="en-FR" sz="4800" dirty="0">
              <a:solidFill>
                <a:srgbClr val="5E5E5E"/>
              </a:solidFill>
              <a:latin typeface="Roboto Light" panose="02000000000000000000" pitchFamily="2" charset="0"/>
              <a:ea typeface="Roboto Light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9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68DF09-2747-180C-4AFF-5D401EA9F9D4}"/>
              </a:ext>
            </a:extLst>
          </p:cNvPr>
          <p:cNvSpPr/>
          <p:nvPr/>
        </p:nvSpPr>
        <p:spPr>
          <a:xfrm>
            <a:off x="323534" y="987062"/>
            <a:ext cx="166889" cy="166889"/>
          </a:xfrm>
          <a:prstGeom prst="ellipse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73EDE-DAE7-E7DB-7061-937C8441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347" y="2071555"/>
            <a:ext cx="6025306" cy="4657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9D5AF-977A-3F35-47F6-D5E2409A2422}"/>
              </a:ext>
            </a:extLst>
          </p:cNvPr>
          <p:cNvSpPr txBox="1"/>
          <p:nvPr/>
        </p:nvSpPr>
        <p:spPr>
          <a:xfrm>
            <a:off x="240033" y="1408344"/>
            <a:ext cx="84143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error of 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usually evolves with the choice of K as below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7460E-8584-5310-9D21-C8C042D82AA2}"/>
              </a:ext>
            </a:extLst>
          </p:cNvPr>
          <p:cNvSpPr txBox="1"/>
          <p:nvPr/>
        </p:nvSpPr>
        <p:spPr>
          <a:xfrm>
            <a:off x="515824" y="855062"/>
            <a:ext cx="3675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761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5" name="Graphic 4" descr="Right pointing backhand index outline">
            <a:extLst>
              <a:ext uri="{FF2B5EF4-FFF2-40B4-BE49-F238E27FC236}">
                <a16:creationId xmlns:a16="http://schemas.microsoft.com/office/drawing/2014/main" id="{8538E42E-F69C-00BB-E335-14D530B8A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69" y="2669457"/>
            <a:ext cx="1083311" cy="1083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3F278-B1A0-E02B-5FB1-832131E89666}"/>
              </a:ext>
            </a:extLst>
          </p:cNvPr>
          <p:cNvSpPr txBox="1"/>
          <p:nvPr/>
        </p:nvSpPr>
        <p:spPr>
          <a:xfrm>
            <a:off x="1865622" y="1450257"/>
            <a:ext cx="829906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FR" sz="4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Important tools from Probability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FR" sz="40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FR" sz="4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Bayes classifier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FR" sz="40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FR" sz="4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FR" sz="40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FR" sz="40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181518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2B872E8-A6ED-4E98-DBC8-B64944B93893}"/>
              </a:ext>
            </a:extLst>
          </p:cNvPr>
          <p:cNvSpPr/>
          <p:nvPr/>
        </p:nvSpPr>
        <p:spPr>
          <a:xfrm>
            <a:off x="2669415" y="5056628"/>
            <a:ext cx="6853170" cy="911346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Bayes classifier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97BE0-1E43-7C08-EA2C-2E078AF6CEE7}"/>
              </a:ext>
            </a:extLst>
          </p:cNvPr>
          <p:cNvSpPr txBox="1"/>
          <p:nvPr/>
        </p:nvSpPr>
        <p:spPr>
          <a:xfrm>
            <a:off x="240033" y="929391"/>
            <a:ext cx="35942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want to find a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0D221-BC48-840A-8124-FF7F0EBC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67" y="973384"/>
            <a:ext cx="2146300" cy="34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89AC4-D42E-B6A0-3212-6ED8E3B8ADDC}"/>
              </a:ext>
            </a:extLst>
          </p:cNvPr>
          <p:cNvSpPr txBox="1"/>
          <p:nvPr/>
        </p:nvSpPr>
        <p:spPr>
          <a:xfrm>
            <a:off x="5875657" y="910574"/>
            <a:ext cx="5429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uch that it minimizes 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probability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9313C-1E15-42E2-FC12-0E3FFE3FE590}"/>
              </a:ext>
            </a:extLst>
          </p:cNvPr>
          <p:cNvSpPr txBox="1"/>
          <p:nvPr/>
        </p:nvSpPr>
        <p:spPr>
          <a:xfrm>
            <a:off x="240033" y="2573634"/>
            <a:ext cx="25394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 that for each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640F04-B858-3248-B212-98722277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11" y="2674777"/>
            <a:ext cx="279400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6FB108-B65C-F73D-0082-B55B3851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657431"/>
            <a:ext cx="1135380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DAE56-9208-0D53-AE74-403A21AB429C}"/>
              </a:ext>
            </a:extLst>
          </p:cNvPr>
          <p:cNvSpPr txBox="1"/>
          <p:nvPr/>
        </p:nvSpPr>
        <p:spPr>
          <a:xfrm>
            <a:off x="2995411" y="2564184"/>
            <a:ext cx="31293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two things can happen: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9CBA63-8E59-CC29-99F4-A0CDE01EF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811" y="3267741"/>
            <a:ext cx="13208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92D35B-5ABC-5C64-7A8C-54927AA06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667" y="3267741"/>
            <a:ext cx="2895600" cy="342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3B3A48-0D49-4A04-5B51-98612FA0FA73}"/>
              </a:ext>
            </a:extLst>
          </p:cNvPr>
          <p:cNvSpPr txBox="1"/>
          <p:nvPr/>
        </p:nvSpPr>
        <p:spPr>
          <a:xfrm>
            <a:off x="2766318" y="3179754"/>
            <a:ext cx="3023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contributes with</a:t>
            </a:r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90878-591A-F8E4-46AE-1881BBE2CD41}"/>
              </a:ext>
            </a:extLst>
          </p:cNvPr>
          <p:cNvSpPr txBox="1"/>
          <p:nvPr/>
        </p:nvSpPr>
        <p:spPr>
          <a:xfrm>
            <a:off x="8827031" y="3179754"/>
            <a:ext cx="2574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the loss function</a:t>
            </a:r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B7963E-F6B6-5495-69F3-47B0A6EF02AA}"/>
              </a:ext>
            </a:extLst>
          </p:cNvPr>
          <p:cNvSpPr txBox="1"/>
          <p:nvPr/>
        </p:nvSpPr>
        <p:spPr>
          <a:xfrm>
            <a:off x="2766318" y="3736951"/>
            <a:ext cx="3023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contributes with</a:t>
            </a:r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9B936-174F-05B0-36BC-9F771BC22C39}"/>
              </a:ext>
            </a:extLst>
          </p:cNvPr>
          <p:cNvSpPr txBox="1"/>
          <p:nvPr/>
        </p:nvSpPr>
        <p:spPr>
          <a:xfrm>
            <a:off x="8827031" y="3736951"/>
            <a:ext cx="2574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the loss function</a:t>
            </a:r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29C627-D78B-505B-E8A5-7C5A4A6B5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667" y="3824938"/>
            <a:ext cx="2895600" cy="342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46D7AD-48E3-3874-D575-E6B05F989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9811" y="3824938"/>
            <a:ext cx="1308100" cy="3429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7550BAF-23A0-FC4A-D980-A41963ABCAEA}"/>
              </a:ext>
            </a:extLst>
          </p:cNvPr>
          <p:cNvSpPr/>
          <p:nvPr/>
        </p:nvSpPr>
        <p:spPr>
          <a:xfrm>
            <a:off x="1015576" y="3360720"/>
            <a:ext cx="166889" cy="166889"/>
          </a:xfrm>
          <a:prstGeom prst="ellipse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87C31A-7520-741C-4DD1-375BF0B6C94F}"/>
              </a:ext>
            </a:extLst>
          </p:cNvPr>
          <p:cNvSpPr/>
          <p:nvPr/>
        </p:nvSpPr>
        <p:spPr>
          <a:xfrm>
            <a:off x="1015576" y="3912943"/>
            <a:ext cx="166889" cy="166889"/>
          </a:xfrm>
          <a:prstGeom prst="ellipse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D22074-F755-A158-791B-C784C2498FA3}"/>
              </a:ext>
            </a:extLst>
          </p:cNvPr>
          <p:cNvSpPr txBox="1"/>
          <p:nvPr/>
        </p:nvSpPr>
        <p:spPr>
          <a:xfrm>
            <a:off x="240033" y="4395898"/>
            <a:ext cx="8906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optimal discriminant function for a test observation     is therefore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EE861C-B369-E661-A8ED-92EA81295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9793" y="4564439"/>
            <a:ext cx="190500" cy="152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FFE02A-A88C-6C6D-627F-A6A4D6862820}"/>
              </a:ext>
            </a:extLst>
          </p:cNvPr>
          <p:cNvSpPr txBox="1"/>
          <p:nvPr/>
        </p:nvSpPr>
        <p:spPr>
          <a:xfrm>
            <a:off x="240033" y="61544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hich is also known as 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5317E-E6F9-F832-8A5B-F404F5A68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0050" y="5175751"/>
            <a:ext cx="6311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2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41E2808-127D-CB36-E864-78DA27569110}"/>
              </a:ext>
            </a:extLst>
          </p:cNvPr>
          <p:cNvSpPr/>
          <p:nvPr/>
        </p:nvSpPr>
        <p:spPr>
          <a:xfrm>
            <a:off x="2610918" y="1574789"/>
            <a:ext cx="6970163" cy="945728"/>
          </a:xfrm>
          <a:prstGeom prst="roundRect">
            <a:avLst/>
          </a:prstGeom>
          <a:solidFill>
            <a:srgbClr val="E8EBE4"/>
          </a:solidFill>
          <a:ln w="25400"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B5076-F99D-A3EC-0690-C0CC215F2134}"/>
              </a:ext>
            </a:extLst>
          </p:cNvPr>
          <p:cNvSpPr txBox="1"/>
          <p:nvPr/>
        </p:nvSpPr>
        <p:spPr>
          <a:xfrm>
            <a:off x="240033" y="855064"/>
            <a:ext cx="11611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many strategies for approximating the Bayes classifier.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7910F-8B56-EA99-7E56-DDA41A98B76E}"/>
              </a:ext>
            </a:extLst>
          </p:cNvPr>
          <p:cNvSpPr txBox="1"/>
          <p:nvPr/>
        </p:nvSpPr>
        <p:spPr>
          <a:xfrm>
            <a:off x="733328" y="3492572"/>
            <a:ext cx="41755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2BBE-DF51-09D3-2CDB-34327A24569B}"/>
              </a:ext>
            </a:extLst>
          </p:cNvPr>
          <p:cNvSpPr txBox="1"/>
          <p:nvPr/>
        </p:nvSpPr>
        <p:spPr>
          <a:xfrm>
            <a:off x="733328" y="3987044"/>
            <a:ext cx="41755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9870B-86CC-BFB7-ED15-95DCC068F4F7}"/>
              </a:ext>
            </a:extLst>
          </p:cNvPr>
          <p:cNvSpPr txBox="1"/>
          <p:nvPr/>
        </p:nvSpPr>
        <p:spPr>
          <a:xfrm>
            <a:off x="733328" y="4481516"/>
            <a:ext cx="60043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 and quadratic discriminant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38003-014A-E516-9CB9-14F6333BF8F4}"/>
              </a:ext>
            </a:extLst>
          </p:cNvPr>
          <p:cNvSpPr txBox="1"/>
          <p:nvPr/>
        </p:nvSpPr>
        <p:spPr>
          <a:xfrm>
            <a:off x="733328" y="4975988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 Bayes classifier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2E241C-F261-2E93-E67D-BB428811B00D}"/>
              </a:ext>
            </a:extLst>
          </p:cNvPr>
          <p:cNvSpPr/>
          <p:nvPr/>
        </p:nvSpPr>
        <p:spPr>
          <a:xfrm>
            <a:off x="6460958" y="4557017"/>
            <a:ext cx="7219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FD69B-AE1D-466E-9922-514A67CC2F55}"/>
              </a:ext>
            </a:extLst>
          </p:cNvPr>
          <p:cNvSpPr txBox="1"/>
          <p:nvPr/>
        </p:nvSpPr>
        <p:spPr>
          <a:xfrm>
            <a:off x="6569244" y="4760544"/>
            <a:ext cx="30460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Generative approaches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03193E-0770-4D77-4B49-AE30E12DD77F}"/>
              </a:ext>
            </a:extLst>
          </p:cNvPr>
          <p:cNvSpPr txBox="1"/>
          <p:nvPr/>
        </p:nvSpPr>
        <p:spPr>
          <a:xfrm>
            <a:off x="240032" y="2813003"/>
            <a:ext cx="61000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course we will focus 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2CB06-14A8-67AE-95A9-99E69518B65F}"/>
              </a:ext>
            </a:extLst>
          </p:cNvPr>
          <p:cNvSpPr/>
          <p:nvPr/>
        </p:nvSpPr>
        <p:spPr>
          <a:xfrm>
            <a:off x="6460958" y="3554616"/>
            <a:ext cx="72190" cy="86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20B42A-05A0-3FC9-5CC3-1281B23CBAF8}"/>
              </a:ext>
            </a:extLst>
          </p:cNvPr>
          <p:cNvSpPr txBox="1"/>
          <p:nvPr/>
        </p:nvSpPr>
        <p:spPr>
          <a:xfrm>
            <a:off x="6569244" y="3758143"/>
            <a:ext cx="3446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AC831-8F7C-9792-A847-B4F630CA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49" y="1714105"/>
            <a:ext cx="6311900" cy="673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6C2A71-BDB6-966D-7DA1-4BFEB8503C0C}"/>
              </a:ext>
            </a:extLst>
          </p:cNvPr>
          <p:cNvSpPr txBox="1"/>
          <p:nvPr/>
        </p:nvSpPr>
        <p:spPr>
          <a:xfrm>
            <a:off x="733328" y="5470460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AC393-703D-0427-E032-37BC9CAD4D61}"/>
              </a:ext>
            </a:extLst>
          </p:cNvPr>
          <p:cNvSpPr txBox="1"/>
          <p:nvPr/>
        </p:nvSpPr>
        <p:spPr>
          <a:xfrm>
            <a:off x="733328" y="5964932"/>
            <a:ext cx="39710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boosted trees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F1F2F-CEC5-E021-5586-5FC02120E8E1}"/>
              </a:ext>
            </a:extLst>
          </p:cNvPr>
          <p:cNvSpPr/>
          <p:nvPr/>
        </p:nvSpPr>
        <p:spPr>
          <a:xfrm>
            <a:off x="6460958" y="5570936"/>
            <a:ext cx="72190" cy="86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E31AF7-50CD-74C4-F12B-5AE497B18735}"/>
              </a:ext>
            </a:extLst>
          </p:cNvPr>
          <p:cNvSpPr txBox="1"/>
          <p:nvPr/>
        </p:nvSpPr>
        <p:spPr>
          <a:xfrm>
            <a:off x="6569244" y="5787492"/>
            <a:ext cx="3100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Ensembling approaches</a:t>
            </a:r>
          </a:p>
        </p:txBody>
      </p:sp>
    </p:spTree>
    <p:extLst>
      <p:ext uri="{BB962C8B-B14F-4D97-AF65-F5344CB8AC3E}">
        <p14:creationId xmlns:p14="http://schemas.microsoft.com/office/powerpoint/2010/main" val="403660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B5076-F99D-A3EC-0690-C0CC215F2134}"/>
              </a:ext>
            </a:extLst>
          </p:cNvPr>
          <p:cNvSpPr txBox="1"/>
          <p:nvPr/>
        </p:nvSpPr>
        <p:spPr>
          <a:xfrm>
            <a:off x="515824" y="855062"/>
            <a:ext cx="3675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68DF09-2747-180C-4AFF-5D401EA9F9D4}"/>
              </a:ext>
            </a:extLst>
          </p:cNvPr>
          <p:cNvSpPr/>
          <p:nvPr/>
        </p:nvSpPr>
        <p:spPr>
          <a:xfrm>
            <a:off x="323534" y="987062"/>
            <a:ext cx="166889" cy="166889"/>
          </a:xfrm>
          <a:prstGeom prst="ellipse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DB48A7-C847-42BF-D677-7DCFF9C28E0F}"/>
              </a:ext>
            </a:extLst>
          </p:cNvPr>
          <p:cNvSpPr txBox="1"/>
          <p:nvPr/>
        </p:nvSpPr>
        <p:spPr>
          <a:xfrm>
            <a:off x="278388" y="1448018"/>
            <a:ext cx="99872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 first that for any test point                    we can always write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66F045-E6B7-B849-60C7-AE65CF97E6E7}"/>
              </a:ext>
            </a:extLst>
          </p:cNvPr>
          <p:cNvSpPr/>
          <p:nvPr/>
        </p:nvSpPr>
        <p:spPr>
          <a:xfrm>
            <a:off x="8857286" y="3028784"/>
            <a:ext cx="2606020" cy="820284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BFA062-AB4C-DA8A-20FF-D58DF57CFA46}"/>
              </a:ext>
            </a:extLst>
          </p:cNvPr>
          <p:cNvSpPr/>
          <p:nvPr/>
        </p:nvSpPr>
        <p:spPr>
          <a:xfrm>
            <a:off x="8946143" y="3770933"/>
            <a:ext cx="2440417" cy="13220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0F7AC9-B69A-CD50-0999-EEF39CBD84F5}"/>
              </a:ext>
            </a:extLst>
          </p:cNvPr>
          <p:cNvSpPr/>
          <p:nvPr/>
        </p:nvSpPr>
        <p:spPr>
          <a:xfrm>
            <a:off x="8946143" y="2984258"/>
            <a:ext cx="2440417" cy="13220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A8BC4-6C4A-7E7B-6F49-D9428430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77" y="2151652"/>
            <a:ext cx="75565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C4DC3-FCEB-B41D-E517-6D8EFBE8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77" y="3060700"/>
            <a:ext cx="6146800" cy="73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AC2DD-0F69-F63E-7034-0BA6AADB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077" y="4116101"/>
            <a:ext cx="9372600" cy="100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13700-562A-EDE3-850E-7328207CB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77" y="5438202"/>
            <a:ext cx="659130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601476-D517-A932-3C64-8C054EF85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8162" y="3165721"/>
            <a:ext cx="2144268" cy="544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AA78DD-B38E-589B-F77A-A5F250E14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6402" y="1518213"/>
            <a:ext cx="1117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9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68DF09-2747-180C-4AFF-5D401EA9F9D4}"/>
              </a:ext>
            </a:extLst>
          </p:cNvPr>
          <p:cNvSpPr/>
          <p:nvPr/>
        </p:nvSpPr>
        <p:spPr>
          <a:xfrm>
            <a:off x="323534" y="987062"/>
            <a:ext cx="166889" cy="166889"/>
          </a:xfrm>
          <a:prstGeom prst="ellipse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EB2B0C-A8D9-ADD2-33B9-C62990A4D84A}"/>
              </a:ext>
            </a:extLst>
          </p:cNvPr>
          <p:cNvGrpSpPr/>
          <p:nvPr/>
        </p:nvGrpSpPr>
        <p:grpSpPr>
          <a:xfrm>
            <a:off x="323534" y="3202493"/>
            <a:ext cx="2817705" cy="430887"/>
            <a:chOff x="4074414" y="4768616"/>
            <a:chExt cx="2817705" cy="43088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ADD721-982D-5DDC-73EA-F4CCA9D43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3289" y="4826678"/>
              <a:ext cx="2068830" cy="30861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5F6A5D-B290-451B-FA60-ADE88164B282}"/>
                </a:ext>
              </a:extLst>
            </p:cNvPr>
            <p:cNvSpPr txBox="1"/>
            <p:nvPr/>
          </p:nvSpPr>
          <p:spPr>
            <a:xfrm>
              <a:off x="4074414" y="4768616"/>
              <a:ext cx="96316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with</a:t>
              </a:r>
              <a:endParaRPr lang="en-FR" sz="2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54FFC9-AF08-31C4-CCEE-A500E86F9F70}"/>
              </a:ext>
            </a:extLst>
          </p:cNvPr>
          <p:cNvGrpSpPr/>
          <p:nvPr/>
        </p:nvGrpSpPr>
        <p:grpSpPr>
          <a:xfrm>
            <a:off x="323534" y="3924890"/>
            <a:ext cx="10784840" cy="430887"/>
            <a:chOff x="529336" y="5599819"/>
            <a:chExt cx="10784840" cy="4308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92AA3A-332E-C903-2D21-D0214E9E5135}"/>
                </a:ext>
              </a:extLst>
            </p:cNvPr>
            <p:cNvSpPr txBox="1"/>
            <p:nvPr/>
          </p:nvSpPr>
          <p:spPr>
            <a:xfrm>
              <a:off x="529336" y="5599819"/>
              <a:ext cx="1078484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 </a:t>
              </a:r>
              <a:r>
                <a:rPr lang="en-GB" sz="2200" dirty="0" err="1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kNN</a:t>
              </a:r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we approximate			     i.e. the set of </a:t>
              </a:r>
              <a:r>
                <a:rPr lang="en-GB" sz="2200" i="1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 </a:t>
              </a:r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nearest </a:t>
              </a:r>
              <a:r>
                <a:rPr lang="en-GB" sz="2200" dirty="0" err="1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neighbors</a:t>
              </a:r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</a:t>
              </a:r>
              <a:endParaRPr lang="en-FR" sz="2200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F5AE92-72BA-AC20-982C-5D61C397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3843" y="5751254"/>
              <a:ext cx="190500" cy="1524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8DC438-8183-FAB2-6775-E89BA8DBF20C}"/>
              </a:ext>
            </a:extLst>
          </p:cNvPr>
          <p:cNvSpPr txBox="1"/>
          <p:nvPr/>
        </p:nvSpPr>
        <p:spPr>
          <a:xfrm>
            <a:off x="278388" y="1448018"/>
            <a:ext cx="99872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 first that for any test point                 we can always write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535A60-35EB-EB1D-BF85-A3A6BD21D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829" y="1523031"/>
            <a:ext cx="965200" cy="2667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C5238A-D4E4-5A3D-D4C2-1CBCD48996B6}"/>
              </a:ext>
            </a:extLst>
          </p:cNvPr>
          <p:cNvSpPr/>
          <p:nvPr/>
        </p:nvSpPr>
        <p:spPr>
          <a:xfrm>
            <a:off x="3491132" y="4477836"/>
            <a:ext cx="2590800" cy="63903"/>
          </a:xfrm>
          <a:prstGeom prst="rect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B31F5E-3FF0-E516-5AD4-920CAC8E0B8A}"/>
              </a:ext>
            </a:extLst>
          </p:cNvPr>
          <p:cNvSpPr txBox="1"/>
          <p:nvPr/>
        </p:nvSpPr>
        <p:spPr>
          <a:xfrm>
            <a:off x="1040153" y="4663798"/>
            <a:ext cx="749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approximation is good when the data points are densely distributed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FD66DD-744B-9FA7-311C-A5854C971406}"/>
              </a:ext>
            </a:extLst>
          </p:cNvPr>
          <p:cNvSpPr txBox="1"/>
          <p:nvPr/>
        </p:nvSpPr>
        <p:spPr>
          <a:xfrm>
            <a:off x="515824" y="855062"/>
            <a:ext cx="3675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EE521-4D7D-C8FD-E411-3BDEEBB56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50" y="2022600"/>
            <a:ext cx="10807700" cy="1092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409E3-148C-AF3D-C059-BC4B5AC57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581" y="3962533"/>
            <a:ext cx="2501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68DF09-2747-180C-4AFF-5D401EA9F9D4}"/>
              </a:ext>
            </a:extLst>
          </p:cNvPr>
          <p:cNvSpPr/>
          <p:nvPr/>
        </p:nvSpPr>
        <p:spPr>
          <a:xfrm>
            <a:off x="323534" y="987062"/>
            <a:ext cx="166889" cy="166889"/>
          </a:xfrm>
          <a:prstGeom prst="ellipse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F5B26-E5E4-92A5-4C2D-BE97B3647F0F}"/>
              </a:ext>
            </a:extLst>
          </p:cNvPr>
          <p:cNvSpPr txBox="1"/>
          <p:nvPr/>
        </p:nvSpPr>
        <p:spPr>
          <a:xfrm>
            <a:off x="323534" y="3526137"/>
            <a:ext cx="9640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 is a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nonparametric classifier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it makes no assumptions about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9DD61-83D9-AF39-BD79-61517BA33D9E}"/>
              </a:ext>
            </a:extLst>
          </p:cNvPr>
          <p:cNvSpPr txBox="1"/>
          <p:nvPr/>
        </p:nvSpPr>
        <p:spPr>
          <a:xfrm>
            <a:off x="360110" y="4023455"/>
            <a:ext cx="11325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Helvetica Neue" panose="02000503000000020004" pitchFamily="2" charset="0"/>
              <a:buChar char="⮑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It can be very flexible but may not be optimal when we know something about the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E904A-D913-DCD7-0EE5-283013BE5806}"/>
              </a:ext>
            </a:extLst>
          </p:cNvPr>
          <p:cNvSpPr txBox="1"/>
          <p:nvPr/>
        </p:nvSpPr>
        <p:spPr>
          <a:xfrm>
            <a:off x="345051" y="4686666"/>
            <a:ext cx="9946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works well in low dimensions, but suffers from 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curse of dimensionality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79343-558D-1F0A-9A6A-0A28B3B3332B}"/>
              </a:ext>
            </a:extLst>
          </p:cNvPr>
          <p:cNvSpPr txBox="1"/>
          <p:nvPr/>
        </p:nvSpPr>
        <p:spPr>
          <a:xfrm>
            <a:off x="381627" y="5183984"/>
            <a:ext cx="6957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Helvetica Neue" panose="02000503000000020004" pitchFamily="2" charset="0"/>
              <a:buChar char="⮑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You will see more of this tomorrow in CC5 with Tin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915EA-FFEB-E848-331A-9FD93ACF5130}"/>
              </a:ext>
            </a:extLst>
          </p:cNvPr>
          <p:cNvSpPr txBox="1"/>
          <p:nvPr/>
        </p:nvSpPr>
        <p:spPr>
          <a:xfrm>
            <a:off x="345051" y="5847195"/>
            <a:ext cx="775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FR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hyper-parameter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 usually chosen via cross-validation</a:t>
            </a:r>
            <a:endParaRPr lang="en-FR" sz="2200" b="1" dirty="0">
              <a:solidFill>
                <a:srgbClr val="FA27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2A8B0C-1EDE-4CB4-51AA-5A2F2980F2A7}"/>
              </a:ext>
            </a:extLst>
          </p:cNvPr>
          <p:cNvGrpSpPr/>
          <p:nvPr/>
        </p:nvGrpSpPr>
        <p:grpSpPr>
          <a:xfrm>
            <a:off x="323534" y="1585087"/>
            <a:ext cx="10784840" cy="430887"/>
            <a:chOff x="529336" y="5599819"/>
            <a:chExt cx="10784840" cy="43088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383527-A36B-F229-E5A4-2FDC22346A22}"/>
                </a:ext>
              </a:extLst>
            </p:cNvPr>
            <p:cNvSpPr txBox="1"/>
            <p:nvPr/>
          </p:nvSpPr>
          <p:spPr>
            <a:xfrm>
              <a:off x="529336" y="5599819"/>
              <a:ext cx="1078484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 </a:t>
              </a:r>
              <a:r>
                <a:rPr lang="en-GB" sz="2200" dirty="0" err="1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kNN</a:t>
              </a:r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we approximate			     i.e. the set of </a:t>
              </a:r>
              <a:r>
                <a:rPr lang="en-GB" sz="2200" i="1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 </a:t>
              </a:r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nearest </a:t>
              </a:r>
              <a:r>
                <a:rPr lang="en-GB" sz="2200" dirty="0" err="1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neighbors</a:t>
              </a:r>
              <a:r>
                <a:rPr lang="en-GB" sz="2200" dirty="0">
                  <a:solidFill>
                    <a:srgbClr val="5E5E5E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</a:t>
              </a:r>
              <a:endParaRPr lang="en-FR" sz="220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88904DA-9325-8DD1-7CC6-00B2E089E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3843" y="5751254"/>
              <a:ext cx="190500" cy="1524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C90E641-27B1-784D-6B17-B71CD28B4D0B}"/>
              </a:ext>
            </a:extLst>
          </p:cNvPr>
          <p:cNvSpPr txBox="1"/>
          <p:nvPr/>
        </p:nvSpPr>
        <p:spPr>
          <a:xfrm>
            <a:off x="515824" y="855062"/>
            <a:ext cx="3675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A568A-AF93-2EBF-88F7-B80337609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100" y="1598736"/>
            <a:ext cx="25019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79E83-BC93-2F43-1B8F-319001AD9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950" y="2313855"/>
            <a:ext cx="7404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DAF323-FAD1-DE30-4AFD-BDD8B28B0720}"/>
              </a:ext>
            </a:extLst>
          </p:cNvPr>
          <p:cNvSpPr/>
          <p:nvPr/>
        </p:nvSpPr>
        <p:spPr>
          <a:xfrm>
            <a:off x="0" y="0"/>
            <a:ext cx="12192000" cy="622738"/>
          </a:xfrm>
          <a:prstGeom prst="rect">
            <a:avLst/>
          </a:prstGeom>
          <a:solidFill>
            <a:srgbClr val="E8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D9EC4-CEC7-36AE-5DDA-258033964660}"/>
              </a:ext>
            </a:extLst>
          </p:cNvPr>
          <p:cNvSpPr txBox="1"/>
          <p:nvPr/>
        </p:nvSpPr>
        <p:spPr>
          <a:xfrm>
            <a:off x="240033" y="5664"/>
            <a:ext cx="841436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Discriminative approaches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68DF09-2747-180C-4AFF-5D401EA9F9D4}"/>
              </a:ext>
            </a:extLst>
          </p:cNvPr>
          <p:cNvSpPr/>
          <p:nvPr/>
        </p:nvSpPr>
        <p:spPr>
          <a:xfrm>
            <a:off x="323534" y="987062"/>
            <a:ext cx="166889" cy="166889"/>
          </a:xfrm>
          <a:prstGeom prst="ellipse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CF5C9-18B3-8766-174E-21F2AE0B9AFE}"/>
              </a:ext>
            </a:extLst>
          </p:cNvPr>
          <p:cNvSpPr txBox="1"/>
          <p:nvPr/>
        </p:nvSpPr>
        <p:spPr>
          <a:xfrm>
            <a:off x="240033" y="1408344"/>
            <a:ext cx="84143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classifier boundary gets 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smoother</a:t>
            </a:r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when K increases (Why?)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8F1905-3F95-67E5-A57A-FDA7176831E8}"/>
              </a:ext>
            </a:extLst>
          </p:cNvPr>
          <p:cNvSpPr txBox="1"/>
          <p:nvPr/>
        </p:nvSpPr>
        <p:spPr>
          <a:xfrm>
            <a:off x="240033" y="5931957"/>
            <a:ext cx="96598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it does not look that much like the Bayes classifier boundary…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CDE19C9-28DA-573F-9D8C-09ED8BE2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" y="2095200"/>
            <a:ext cx="3756660" cy="35839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C14F38-4843-B44F-6C60-0208408DA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600" y="2095200"/>
            <a:ext cx="3756660" cy="35839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5B7913A-6B87-2DBF-D7DD-B5C663F9D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600" y="2095200"/>
            <a:ext cx="3756660" cy="35839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CDCC4F7-4C35-12B3-0336-D0E0A423E5B7}"/>
              </a:ext>
            </a:extLst>
          </p:cNvPr>
          <p:cNvSpPr txBox="1"/>
          <p:nvPr/>
        </p:nvSpPr>
        <p:spPr>
          <a:xfrm>
            <a:off x="515824" y="855062"/>
            <a:ext cx="36751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K-nearest neighbours (</a:t>
            </a:r>
            <a:r>
              <a:rPr lang="en-GB" sz="2200" b="1" dirty="0" err="1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  <a:r>
              <a:rPr lang="en-GB" sz="2200" b="1" dirty="0">
                <a:solidFill>
                  <a:srgbClr val="FA27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5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36887</TotalTime>
  <Words>352</Words>
  <Application>Microsoft Macintosh PowerPoint</Application>
  <PresentationFormat>Widescreen</PresentationFormat>
  <Paragraphs>64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 Neue</vt:lpstr>
      <vt:lpstr>Lato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Rodrigues</dc:creator>
  <cp:lastModifiedBy>Pedro Rodrigues</cp:lastModifiedBy>
  <cp:revision>1176</cp:revision>
  <dcterms:created xsi:type="dcterms:W3CDTF">2022-01-14T10:39:20Z</dcterms:created>
  <dcterms:modified xsi:type="dcterms:W3CDTF">2024-03-03T13:37:04Z</dcterms:modified>
</cp:coreProperties>
</file>