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382" r:id="rId2"/>
    <p:sldId id="513" r:id="rId3"/>
    <p:sldId id="515" r:id="rId4"/>
    <p:sldId id="516" r:id="rId5"/>
    <p:sldId id="518" r:id="rId6"/>
    <p:sldId id="520" r:id="rId7"/>
    <p:sldId id="672" r:id="rId8"/>
    <p:sldId id="519" r:id="rId9"/>
    <p:sldId id="521" r:id="rId10"/>
    <p:sldId id="522" r:id="rId11"/>
    <p:sldId id="525" r:id="rId12"/>
    <p:sldId id="535" r:id="rId13"/>
    <p:sldId id="523" r:id="rId14"/>
    <p:sldId id="526" r:id="rId15"/>
    <p:sldId id="528" r:id="rId16"/>
    <p:sldId id="530" r:id="rId17"/>
    <p:sldId id="537" r:id="rId18"/>
    <p:sldId id="538" r:id="rId19"/>
    <p:sldId id="539" r:id="rId20"/>
    <p:sldId id="540" r:id="rId21"/>
    <p:sldId id="541" r:id="rId22"/>
    <p:sldId id="542" r:id="rId23"/>
    <p:sldId id="543" r:id="rId24"/>
    <p:sldId id="544" r:id="rId25"/>
    <p:sldId id="545" r:id="rId26"/>
    <p:sldId id="536" r:id="rId27"/>
    <p:sldId id="673" r:id="rId28"/>
    <p:sldId id="532" r:id="rId29"/>
    <p:sldId id="533" r:id="rId30"/>
    <p:sldId id="534" r:id="rId31"/>
    <p:sldId id="637" r:id="rId32"/>
    <p:sldId id="640" r:id="rId33"/>
    <p:sldId id="671" r:id="rId34"/>
    <p:sldId id="670" r:id="rId35"/>
    <p:sldId id="666" r:id="rId36"/>
    <p:sldId id="667" r:id="rId37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2743"/>
    <a:srgbClr val="FF7E0E"/>
    <a:srgbClr val="5E5E5E"/>
    <a:srgbClr val="E8EBE4"/>
    <a:srgbClr val="1F76B5"/>
    <a:srgbClr val="1E77B4"/>
    <a:srgbClr val="FF7F0F"/>
    <a:srgbClr val="F5AE00"/>
    <a:srgbClr val="9B5222"/>
    <a:srgbClr val="FF8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27"/>
    <p:restoredTop sz="94847"/>
  </p:normalViewPr>
  <p:slideViewPr>
    <p:cSldViewPr snapToGrid="0" snapToObjects="1">
      <p:cViewPr>
        <p:scale>
          <a:sx n="182" d="100"/>
          <a:sy n="182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FE6C1-AB26-3F44-9C87-C500B9817AF1}" type="datetimeFigureOut">
              <a:rPr lang="en-FR" smtClean="0"/>
              <a:t>15/03/2024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39096-BE51-9C45-B82B-FA0E89D4584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537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9930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10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31875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11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67957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12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655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13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07467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14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78594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15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08400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16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15320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17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49390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18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25009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19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517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22765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20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85572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21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414978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22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91355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23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05083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24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91541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25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83734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26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46134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27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035247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28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438434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29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991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30977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30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718598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33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262666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35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448434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36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02981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88418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50888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52205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47096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06005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858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EC9B-787C-824C-894C-857B659FB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034B8-C425-C946-83B5-386EB7480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38366-FA73-7C40-9D66-F01278D9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15/03/2024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613DA-3627-824F-B630-E2948873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35195-A057-A740-ABFD-A4428E7E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1446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BF93D-B2C2-7048-94E6-5B0A3937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1939D-3520-5A4E-AC60-F1060FE9B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3D6DC-E506-5049-B0CD-01E32D73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15/03/2024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69E02-B2EF-CC4E-A982-1A0F3130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DBA1F-361D-CF4C-A4FB-8D2BD097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1076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58988E-5C51-134D-8C79-867D44453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D2FE0-5CF2-8544-A5E3-F37FBDD35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776C2-05A5-5A4B-9AA6-732FC73A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15/03/2024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24220-F883-2A4C-82CA-C524A70A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0F099-3857-6B40-AE2C-2127FDED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7257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7FAB-44BF-AB48-8D73-DA1AEA67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5A5C9-E435-904F-9A50-ED9242E28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B2556-21DE-C043-BE7B-9E2A5497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15/03/2024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DE1C2-7A56-054D-A23E-DD2241BE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48906-A5FE-FF4D-A27E-550C5990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2565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4E8A-2B0D-EB42-A978-1FE768A3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DEB75-EBFD-8E42-82F0-A331F604D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81795-369A-C94E-9F66-0A208AF1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15/03/2024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FBA02-0FCB-EA44-B7B5-96861116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CF71C-9EF7-0C4B-BDDD-FB6BA964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1860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8381-A6CF-6F47-A7A3-14C7831D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E1EC3-D19C-DC4D-A5B9-9460AD4AA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A3376-5078-194F-9992-6B02E62EB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51E5D-D454-0943-B25A-DA182891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15/03/2024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67DE1-3EE7-D943-B7FD-A51C83BA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BA756-9D8E-C845-B692-3873FF00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0877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190A-2F02-BD4E-9E22-FE2A2CC91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7E7DD-D354-C048-8942-567BCCBE7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92036-8FA2-734D-A0A4-540FA63FA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EAE85-DEC4-6042-A589-63117EF75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B7604-EC7A-9F4B-8B40-82D381275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45EAB-187C-284A-B3CB-5EC784398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15/03/2024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DA07A-26C9-CA4B-8592-EA2C357C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9D14B-3E77-C64E-BBF4-00C096EE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2615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ED17-FBEF-0040-96E6-994DBD52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2881A-CF7D-8C45-9008-E61A46B5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15/03/2024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5F0EE-BDC6-3E43-BEAC-A339A972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E1059-D3D9-064E-BFD5-C588BE34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575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CF8FB-7AEB-7147-A83A-4DF08A93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15/03/2024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F6FAA-2A77-D645-B7D9-87AF3594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85873-66FC-0E4A-A249-F6FA1658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1041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E7F8-26AB-8045-9C68-095EB3F35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37C8-7D1E-D745-A650-7BE338722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687F2-0361-5E48-9242-1481CECC5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96C55-C72A-6346-9F4D-E7EBB953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15/03/2024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2A30C-17EA-D843-AB84-DCC67550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58998-8FCD-4A48-8077-41D395F1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5873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4506-CC8C-3948-98A1-3618A657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23419-833F-ED48-BCFF-352972904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7541E-9161-9845-900C-0B7F4D6B4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F6B3E-FD83-2742-B704-CAA2A3EB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15/03/2024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2EB9A-F8B6-4F40-A237-D183B7FA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D7B30-1A12-B54A-9EC7-A21A9020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8946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95531-CC31-C242-807F-85E2E673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368A4-CCF7-2A40-831F-1C89AC50A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E3EE-7349-1747-80AE-DCDB34EFE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05F58-0AA8-724B-8DBF-E28AC2D343FC}" type="datetimeFigureOut">
              <a:rPr lang="en-FR" smtClean="0"/>
              <a:t>15/03/2024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ED396-5C82-A643-8632-51B3DE0CC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D28E0-1C6E-1140-BACB-EBB4D140C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8282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30E4DC-5BA1-4A88-3549-39BB252362F9}"/>
              </a:ext>
            </a:extLst>
          </p:cNvPr>
          <p:cNvSpPr/>
          <p:nvPr/>
        </p:nvSpPr>
        <p:spPr>
          <a:xfrm>
            <a:off x="0" y="5801193"/>
            <a:ext cx="12192000" cy="1056807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49F4F4-12FE-580B-E00C-CFCF2FCF9F40}"/>
              </a:ext>
            </a:extLst>
          </p:cNvPr>
          <p:cNvSpPr txBox="1"/>
          <p:nvPr/>
        </p:nvSpPr>
        <p:spPr>
          <a:xfrm>
            <a:off x="6742386" y="5960264"/>
            <a:ext cx="53190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4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Pedro L. C. Rodrigues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6537CB7-C4BB-7CE0-0825-9715A7575578}"/>
              </a:ext>
            </a:extLst>
          </p:cNvPr>
          <p:cNvSpPr/>
          <p:nvPr/>
        </p:nvSpPr>
        <p:spPr>
          <a:xfrm>
            <a:off x="1006145" y="663992"/>
            <a:ext cx="10179710" cy="2511684"/>
          </a:xfrm>
          <a:prstGeom prst="round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C973D-E8B9-CA36-F0E5-BE9D3B33A408}"/>
              </a:ext>
            </a:extLst>
          </p:cNvPr>
          <p:cNvSpPr txBox="1"/>
          <p:nvPr/>
        </p:nvSpPr>
        <p:spPr>
          <a:xfrm>
            <a:off x="945537" y="950338"/>
            <a:ext cx="103009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6000" b="1" dirty="0">
                <a:solidFill>
                  <a:srgbClr val="5E5E5E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Lato" panose="020F0502020204030203" pitchFamily="34" charset="0"/>
              </a:rPr>
              <a:t>Introduction to Statistical Learning with Applications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8D681-85A3-D3D9-0655-46D9193F23C1}"/>
              </a:ext>
            </a:extLst>
          </p:cNvPr>
          <p:cNvSpPr txBox="1"/>
          <p:nvPr/>
        </p:nvSpPr>
        <p:spPr>
          <a:xfrm>
            <a:off x="581859" y="3968671"/>
            <a:ext cx="11028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E5E5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" panose="020F0502020204030203" pitchFamily="34" charset="0"/>
              </a:rPr>
              <a:t>CM7: Decision trees and random forests</a:t>
            </a:r>
            <a:endParaRPr lang="en-FR" sz="4800" dirty="0">
              <a:solidFill>
                <a:srgbClr val="5E5E5E"/>
              </a:solidFill>
              <a:latin typeface="Roboto Light" panose="02000000000000000000" pitchFamily="2" charset="0"/>
              <a:ea typeface="Roboto Light" panose="02000000000000000000" pitchFamily="2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99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2F52346-318A-68F9-E1F7-1A7A9C3823B6}"/>
              </a:ext>
            </a:extLst>
          </p:cNvPr>
          <p:cNvSpPr/>
          <p:nvPr/>
        </p:nvSpPr>
        <p:spPr>
          <a:xfrm>
            <a:off x="240033" y="1518273"/>
            <a:ext cx="5141864" cy="728538"/>
          </a:xfrm>
          <a:prstGeom prst="roundRect">
            <a:avLst/>
          </a:prstGeom>
          <a:solidFill>
            <a:srgbClr val="E8EBE4"/>
          </a:solidFill>
          <a:ln w="25400">
            <a:solidFill>
              <a:srgbClr val="5E5E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95E5AA-9608-8374-9B98-F4263D955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600" y="1141200"/>
            <a:ext cx="5696712" cy="52898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A78E5-15BF-8277-B899-1A619D5F3940}"/>
              </a:ext>
            </a:extLst>
          </p:cNvPr>
          <p:cNvSpPr txBox="1"/>
          <p:nvPr/>
        </p:nvSpPr>
        <p:spPr>
          <a:xfrm>
            <a:off x="278388" y="855062"/>
            <a:ext cx="86677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But first, we will talk again about 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K-nearest neighbours (</a:t>
            </a:r>
            <a:r>
              <a:rPr lang="en-GB" sz="2200" b="1" dirty="0" err="1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kNN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4C70C-E4BE-4E2A-7303-25343DDF1CE9}"/>
              </a:ext>
            </a:extLst>
          </p:cNvPr>
          <p:cNvSpPr txBox="1"/>
          <p:nvPr/>
        </p:nvSpPr>
        <p:spPr>
          <a:xfrm>
            <a:off x="369829" y="1654035"/>
            <a:ext cx="49206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How exactly do we classify a point?</a:t>
            </a:r>
            <a:endParaRPr lang="en-GB" sz="2200" b="1" dirty="0">
              <a:solidFill>
                <a:srgbClr val="FA274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31BAAE-A3DF-C00B-6642-98F564288B61}"/>
              </a:ext>
            </a:extLst>
          </p:cNvPr>
          <p:cNvSpPr txBox="1"/>
          <p:nvPr/>
        </p:nvSpPr>
        <p:spPr>
          <a:xfrm>
            <a:off x="278388" y="2532949"/>
            <a:ext cx="660573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b="1" dirty="0">
                <a:solidFill>
                  <a:srgbClr val="1E77B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(1) 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each data point find its K nearest neighbours </a:t>
            </a:r>
          </a:p>
          <a:p>
            <a:endParaRPr lang="en-GB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200" b="1" dirty="0">
                <a:solidFill>
                  <a:srgbClr val="1E77B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(2) 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Assign to it the class with most representatives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7FF3DB-4AAF-2C41-254E-76A16A22CDB6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863993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C000186-2FBF-CC14-C10C-41A63117E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600" y="1141200"/>
            <a:ext cx="5696712" cy="5289804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2F52346-318A-68F9-E1F7-1A7A9C3823B6}"/>
              </a:ext>
            </a:extLst>
          </p:cNvPr>
          <p:cNvSpPr/>
          <p:nvPr/>
        </p:nvSpPr>
        <p:spPr>
          <a:xfrm>
            <a:off x="240033" y="1518273"/>
            <a:ext cx="5141864" cy="728538"/>
          </a:xfrm>
          <a:prstGeom prst="roundRect">
            <a:avLst/>
          </a:prstGeom>
          <a:solidFill>
            <a:srgbClr val="E8EBE4"/>
          </a:solidFill>
          <a:ln w="25400">
            <a:solidFill>
              <a:srgbClr val="5E5E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A78E5-15BF-8277-B899-1A619D5F3940}"/>
              </a:ext>
            </a:extLst>
          </p:cNvPr>
          <p:cNvSpPr txBox="1"/>
          <p:nvPr/>
        </p:nvSpPr>
        <p:spPr>
          <a:xfrm>
            <a:off x="278388" y="855062"/>
            <a:ext cx="86677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But first, we will talk again about 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K-nearest neighbours (</a:t>
            </a:r>
            <a:r>
              <a:rPr lang="en-GB" sz="2200" b="1" dirty="0" err="1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kNN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4C70C-E4BE-4E2A-7303-25343DDF1CE9}"/>
              </a:ext>
            </a:extLst>
          </p:cNvPr>
          <p:cNvSpPr txBox="1"/>
          <p:nvPr/>
        </p:nvSpPr>
        <p:spPr>
          <a:xfrm>
            <a:off x="369829" y="1654035"/>
            <a:ext cx="49206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How exactly do we classify a point?</a:t>
            </a:r>
            <a:endParaRPr lang="en-GB" sz="2200" b="1" dirty="0">
              <a:solidFill>
                <a:srgbClr val="FA274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31BAAE-A3DF-C00B-6642-98F564288B61}"/>
              </a:ext>
            </a:extLst>
          </p:cNvPr>
          <p:cNvSpPr txBox="1"/>
          <p:nvPr/>
        </p:nvSpPr>
        <p:spPr>
          <a:xfrm>
            <a:off x="278388" y="2532949"/>
            <a:ext cx="660573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b="1" dirty="0">
                <a:solidFill>
                  <a:srgbClr val="1E77B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(1) 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each data point find its K nearest neighbours </a:t>
            </a:r>
          </a:p>
          <a:p>
            <a:endParaRPr lang="en-GB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200" b="1" dirty="0">
                <a:solidFill>
                  <a:srgbClr val="1E77B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(2) 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Assign to it the class with most representatives</a:t>
            </a:r>
          </a:p>
          <a:p>
            <a:endParaRPr lang="en-GB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N samples, do N(N-1) operations so</a:t>
            </a:r>
          </a:p>
          <a:p>
            <a:endParaRPr lang="en-GB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 we do better?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9507EC-B2D0-15F6-ED9C-67D1410AB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878" y="3924353"/>
            <a:ext cx="939800" cy="393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73AE23-CB97-7BF3-E400-67C557D4CD22}"/>
              </a:ext>
            </a:extLst>
          </p:cNvPr>
          <p:cNvSpPr txBox="1"/>
          <p:nvPr/>
        </p:nvSpPr>
        <p:spPr>
          <a:xfrm>
            <a:off x="9579017" y="1336520"/>
            <a:ext cx="2287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Split the population in half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8D3CAA67-055E-65C7-90A0-6CF0DBA92D99}"/>
              </a:ext>
            </a:extLst>
          </p:cNvPr>
          <p:cNvCxnSpPr>
            <a:cxnSpLocks/>
          </p:cNvCxnSpPr>
          <p:nvPr/>
        </p:nvCxnSpPr>
        <p:spPr>
          <a:xfrm rot="5400000">
            <a:off x="9352618" y="1448670"/>
            <a:ext cx="232323" cy="165902"/>
          </a:xfrm>
          <a:prstGeom prst="bentConnector3">
            <a:avLst>
              <a:gd name="adj1" fmla="val 5469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F97EE94-2CA3-4229-A053-1386E5150580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4077826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C000186-2FBF-CC14-C10C-41A63117E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600" y="1141200"/>
            <a:ext cx="5696712" cy="5289804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2F52346-318A-68F9-E1F7-1A7A9C3823B6}"/>
              </a:ext>
            </a:extLst>
          </p:cNvPr>
          <p:cNvSpPr/>
          <p:nvPr/>
        </p:nvSpPr>
        <p:spPr>
          <a:xfrm>
            <a:off x="240033" y="1518273"/>
            <a:ext cx="5141864" cy="728538"/>
          </a:xfrm>
          <a:prstGeom prst="roundRect">
            <a:avLst/>
          </a:prstGeom>
          <a:solidFill>
            <a:srgbClr val="E8EBE4"/>
          </a:solidFill>
          <a:ln w="25400">
            <a:solidFill>
              <a:srgbClr val="5E5E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A78E5-15BF-8277-B899-1A619D5F3940}"/>
              </a:ext>
            </a:extLst>
          </p:cNvPr>
          <p:cNvSpPr txBox="1"/>
          <p:nvPr/>
        </p:nvSpPr>
        <p:spPr>
          <a:xfrm>
            <a:off x="278388" y="855062"/>
            <a:ext cx="86677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But first, we will talk again about 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K-nearest neighbours (</a:t>
            </a:r>
            <a:r>
              <a:rPr lang="en-GB" sz="2200" b="1" dirty="0" err="1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kNN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4C70C-E4BE-4E2A-7303-25343DDF1CE9}"/>
              </a:ext>
            </a:extLst>
          </p:cNvPr>
          <p:cNvSpPr txBox="1"/>
          <p:nvPr/>
        </p:nvSpPr>
        <p:spPr>
          <a:xfrm>
            <a:off x="369829" y="1654035"/>
            <a:ext cx="49206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How exactly do we classify a point?</a:t>
            </a:r>
            <a:endParaRPr lang="en-GB" sz="2200" b="1" dirty="0">
              <a:solidFill>
                <a:srgbClr val="FA274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31BAAE-A3DF-C00B-6642-98F564288B61}"/>
              </a:ext>
            </a:extLst>
          </p:cNvPr>
          <p:cNvSpPr txBox="1"/>
          <p:nvPr/>
        </p:nvSpPr>
        <p:spPr>
          <a:xfrm>
            <a:off x="278388" y="2532949"/>
            <a:ext cx="660573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b="1" dirty="0">
                <a:solidFill>
                  <a:srgbClr val="1E77B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(1) 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each data point find its K nearest neighbours </a:t>
            </a:r>
          </a:p>
          <a:p>
            <a:endParaRPr lang="en-GB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200" b="1" dirty="0">
                <a:solidFill>
                  <a:srgbClr val="1E77B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(2) 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Assign to it the class with most representatives</a:t>
            </a:r>
          </a:p>
          <a:p>
            <a:endParaRPr lang="en-GB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N samples, do N(N-1) operations so</a:t>
            </a:r>
          </a:p>
          <a:p>
            <a:endParaRPr lang="en-GB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 we do better? Yes, with </a:t>
            </a:r>
          </a:p>
          <a:p>
            <a:endParaRPr lang="en-GB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Using KD-Trees (aka binary trees)!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9507EC-B2D0-15F6-ED9C-67D1410AB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878" y="3924353"/>
            <a:ext cx="939800" cy="393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51A0A3-6044-F8FD-BE41-04A429D47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0511" y="4626136"/>
            <a:ext cx="1625600" cy="342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73AE23-CB97-7BF3-E400-67C557D4CD22}"/>
              </a:ext>
            </a:extLst>
          </p:cNvPr>
          <p:cNvSpPr txBox="1"/>
          <p:nvPr/>
        </p:nvSpPr>
        <p:spPr>
          <a:xfrm>
            <a:off x="9579017" y="1336520"/>
            <a:ext cx="2287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Split the population in half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8D3CAA67-055E-65C7-90A0-6CF0DBA92D99}"/>
              </a:ext>
            </a:extLst>
          </p:cNvPr>
          <p:cNvCxnSpPr>
            <a:cxnSpLocks/>
          </p:cNvCxnSpPr>
          <p:nvPr/>
        </p:nvCxnSpPr>
        <p:spPr>
          <a:xfrm rot="5400000">
            <a:off x="9352618" y="1448670"/>
            <a:ext cx="232323" cy="165902"/>
          </a:xfrm>
          <a:prstGeom prst="bentConnector3">
            <a:avLst>
              <a:gd name="adj1" fmla="val 5469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F97EE94-2CA3-4229-A053-1386E5150580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1164563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2462C8B5-D1C9-7421-2F45-F82F757DB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600" y="1141200"/>
            <a:ext cx="5696712" cy="52898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A78E5-15BF-8277-B899-1A619D5F3940}"/>
              </a:ext>
            </a:extLst>
          </p:cNvPr>
          <p:cNvSpPr txBox="1"/>
          <p:nvPr/>
        </p:nvSpPr>
        <p:spPr>
          <a:xfrm>
            <a:off x="278388" y="855062"/>
            <a:ext cx="86677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But first, we will talk again about 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K-nearest neighbours (</a:t>
            </a:r>
            <a:r>
              <a:rPr lang="en-GB" sz="2200" b="1" dirty="0" err="1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kNN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31BAAE-A3DF-C00B-6642-98F564288B61}"/>
              </a:ext>
            </a:extLst>
          </p:cNvPr>
          <p:cNvSpPr txBox="1"/>
          <p:nvPr/>
        </p:nvSpPr>
        <p:spPr>
          <a:xfrm>
            <a:off x="278388" y="1594032"/>
            <a:ext cx="660573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 we do better? Yes, with </a:t>
            </a:r>
          </a:p>
          <a:p>
            <a:endParaRPr lang="en-GB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Using KD-Trees (aka binary trees)!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51A0A3-6044-F8FD-BE41-04A429D47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511" y="1673930"/>
            <a:ext cx="1625600" cy="3429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BF397990-F0C8-FD48-B7CA-6744FAEEB1AF}"/>
              </a:ext>
            </a:extLst>
          </p:cNvPr>
          <p:cNvGrpSpPr/>
          <p:nvPr/>
        </p:nvGrpSpPr>
        <p:grpSpPr>
          <a:xfrm>
            <a:off x="3258772" y="3095897"/>
            <a:ext cx="849086" cy="666205"/>
            <a:chOff x="2638697" y="3226526"/>
            <a:chExt cx="849086" cy="6662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2577B1-E3FF-6229-CC75-5DF4F5315965}"/>
                </a:ext>
              </a:extLst>
            </p:cNvPr>
            <p:cNvSpPr/>
            <p:nvPr/>
          </p:nvSpPr>
          <p:spPr>
            <a:xfrm>
              <a:off x="2638697" y="3226526"/>
              <a:ext cx="849086" cy="666205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6738DD-BE05-C649-E758-B2C985204FE8}"/>
                </a:ext>
              </a:extLst>
            </p:cNvPr>
            <p:cNvSpPr txBox="1"/>
            <p:nvPr/>
          </p:nvSpPr>
          <p:spPr>
            <a:xfrm>
              <a:off x="2821828" y="3344184"/>
              <a:ext cx="4828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2200" b="1" dirty="0">
                  <a:solidFill>
                    <a:srgbClr val="E8EBE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X</a:t>
              </a:r>
              <a:r>
                <a:rPr lang="en-FR" sz="2200" b="1" baseline="-25000" dirty="0">
                  <a:solidFill>
                    <a:srgbClr val="E8EBE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6E62BE-AECE-838B-6550-CC2EA6BA4F07}"/>
              </a:ext>
            </a:extLst>
          </p:cNvPr>
          <p:cNvGrpSpPr/>
          <p:nvPr/>
        </p:nvGrpSpPr>
        <p:grpSpPr>
          <a:xfrm>
            <a:off x="1642116" y="4314147"/>
            <a:ext cx="849086" cy="666205"/>
            <a:chOff x="1223554" y="4597763"/>
            <a:chExt cx="849086" cy="66620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1DD756-BC2C-9096-F3C4-731C2318FDB4}"/>
                </a:ext>
              </a:extLst>
            </p:cNvPr>
            <p:cNvSpPr/>
            <p:nvPr/>
          </p:nvSpPr>
          <p:spPr>
            <a:xfrm>
              <a:off x="1223554" y="4597763"/>
              <a:ext cx="849086" cy="666205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89EB535-01F2-5AC5-C1F2-593CDAC8D485}"/>
                </a:ext>
              </a:extLst>
            </p:cNvPr>
            <p:cNvSpPr txBox="1"/>
            <p:nvPr/>
          </p:nvSpPr>
          <p:spPr>
            <a:xfrm>
              <a:off x="1406685" y="4715421"/>
              <a:ext cx="4828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2200" b="1" dirty="0">
                  <a:solidFill>
                    <a:srgbClr val="E8EBE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X</a:t>
              </a:r>
              <a:r>
                <a:rPr lang="en-FR" sz="2200" b="1" baseline="-25000" dirty="0">
                  <a:solidFill>
                    <a:srgbClr val="E8EBE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AAA539F-CC72-1018-CC3A-2C61CFBD413C}"/>
              </a:ext>
            </a:extLst>
          </p:cNvPr>
          <p:cNvGrpSpPr/>
          <p:nvPr/>
        </p:nvGrpSpPr>
        <p:grpSpPr>
          <a:xfrm>
            <a:off x="4781227" y="4314149"/>
            <a:ext cx="849086" cy="666205"/>
            <a:chOff x="4309371" y="4597763"/>
            <a:chExt cx="849086" cy="66620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3068210-CD7A-7BAD-99B3-BB7BE9DF80C1}"/>
                </a:ext>
              </a:extLst>
            </p:cNvPr>
            <p:cNvSpPr/>
            <p:nvPr/>
          </p:nvSpPr>
          <p:spPr>
            <a:xfrm>
              <a:off x="4309371" y="4597763"/>
              <a:ext cx="849086" cy="666205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2335E6-16E1-B235-D207-B6DF3953B321}"/>
                </a:ext>
              </a:extLst>
            </p:cNvPr>
            <p:cNvSpPr txBox="1"/>
            <p:nvPr/>
          </p:nvSpPr>
          <p:spPr>
            <a:xfrm>
              <a:off x="4492502" y="4715421"/>
              <a:ext cx="4828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2200" b="1" dirty="0">
                  <a:solidFill>
                    <a:srgbClr val="E8EBE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X</a:t>
              </a:r>
              <a:r>
                <a:rPr lang="en-FR" sz="2200" b="1" baseline="-25000" dirty="0">
                  <a:solidFill>
                    <a:srgbClr val="E8EBE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C91C36D-57CA-C212-A0D7-557005522701}"/>
              </a:ext>
            </a:extLst>
          </p:cNvPr>
          <p:cNvSpPr txBox="1"/>
          <p:nvPr/>
        </p:nvSpPr>
        <p:spPr>
          <a:xfrm>
            <a:off x="7291448" y="1766409"/>
            <a:ext cx="5341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429087-715B-40C4-12A9-B620F1A09DBA}"/>
              </a:ext>
            </a:extLst>
          </p:cNvPr>
          <p:cNvSpPr txBox="1"/>
          <p:nvPr/>
        </p:nvSpPr>
        <p:spPr>
          <a:xfrm>
            <a:off x="11153650" y="1766408"/>
            <a:ext cx="5341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(C)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CA7B4C-5420-6551-5B0B-733A1061FB2B}"/>
              </a:ext>
            </a:extLst>
          </p:cNvPr>
          <p:cNvSpPr txBox="1"/>
          <p:nvPr/>
        </p:nvSpPr>
        <p:spPr>
          <a:xfrm>
            <a:off x="7291448" y="3461844"/>
            <a:ext cx="5341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53CE94-9EB8-4D76-9FEF-B2444C64CBB6}"/>
              </a:ext>
            </a:extLst>
          </p:cNvPr>
          <p:cNvSpPr txBox="1"/>
          <p:nvPr/>
        </p:nvSpPr>
        <p:spPr>
          <a:xfrm>
            <a:off x="11153650" y="4098706"/>
            <a:ext cx="5533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(D)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D005F6-5BA7-E122-4CC9-D30DC2527257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3683315" y="3762102"/>
            <a:ext cx="1522455" cy="552047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F067E6E-9731-33D5-C253-84369D6100F8}"/>
              </a:ext>
            </a:extLst>
          </p:cNvPr>
          <p:cNvCxnSpPr>
            <a:cxnSpLocks/>
          </p:cNvCxnSpPr>
          <p:nvPr/>
        </p:nvCxnSpPr>
        <p:spPr>
          <a:xfrm flipV="1">
            <a:off x="2160860" y="3767194"/>
            <a:ext cx="1522455" cy="552047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C49B41C-7DB2-0399-F052-1A68CEA5672B}"/>
              </a:ext>
            </a:extLst>
          </p:cNvPr>
          <p:cNvSpPr txBox="1"/>
          <p:nvPr/>
        </p:nvSpPr>
        <p:spPr>
          <a:xfrm>
            <a:off x="4349270" y="364444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 1.25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70A9E2-B964-FF7F-9676-6D005316399B}"/>
              </a:ext>
            </a:extLst>
          </p:cNvPr>
          <p:cNvSpPr txBox="1"/>
          <p:nvPr/>
        </p:nvSpPr>
        <p:spPr>
          <a:xfrm>
            <a:off x="1988330" y="3666261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≤ 1.25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D42E9D-796F-F137-8243-212E854830B2}"/>
              </a:ext>
            </a:extLst>
          </p:cNvPr>
          <p:cNvSpPr txBox="1"/>
          <p:nvPr/>
        </p:nvSpPr>
        <p:spPr>
          <a:xfrm>
            <a:off x="1199114" y="5656025"/>
            <a:ext cx="5341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(A)</a:t>
            </a:r>
            <a:endParaRPr lang="en-FR" sz="2200" b="1" baseline="-25000" dirty="0">
              <a:solidFill>
                <a:srgbClr val="00B05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2FE58B-2D4B-0169-9897-3383E21D3F66}"/>
              </a:ext>
            </a:extLst>
          </p:cNvPr>
          <p:cNvCxnSpPr>
            <a:cxnSpLocks/>
          </p:cNvCxnSpPr>
          <p:nvPr/>
        </p:nvCxnSpPr>
        <p:spPr>
          <a:xfrm>
            <a:off x="2066862" y="4982882"/>
            <a:ext cx="595853" cy="664830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083FB3-AD02-3F62-734D-86EBB87B8E77}"/>
              </a:ext>
            </a:extLst>
          </p:cNvPr>
          <p:cNvCxnSpPr>
            <a:cxnSpLocks/>
          </p:cNvCxnSpPr>
          <p:nvPr/>
        </p:nvCxnSpPr>
        <p:spPr>
          <a:xfrm flipV="1">
            <a:off x="1467786" y="4979163"/>
            <a:ext cx="595853" cy="664830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51E6F35-047A-6285-E70A-613BE0AD4052}"/>
              </a:ext>
            </a:extLst>
          </p:cNvPr>
          <p:cNvSpPr txBox="1"/>
          <p:nvPr/>
        </p:nvSpPr>
        <p:spPr>
          <a:xfrm>
            <a:off x="2409461" y="5643993"/>
            <a:ext cx="5341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(B)</a:t>
            </a:r>
            <a:endParaRPr lang="en-FR" sz="2200" b="1" baseline="-25000" dirty="0">
              <a:solidFill>
                <a:srgbClr val="00B05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10FC28-267C-84A9-FD0C-AD7F3718CEF6}"/>
              </a:ext>
            </a:extLst>
          </p:cNvPr>
          <p:cNvSpPr txBox="1"/>
          <p:nvPr/>
        </p:nvSpPr>
        <p:spPr>
          <a:xfrm>
            <a:off x="892783" y="509185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 0.8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60C4A8-BDE3-7A36-4218-DF05468FBC3B}"/>
              </a:ext>
            </a:extLst>
          </p:cNvPr>
          <p:cNvSpPr txBox="1"/>
          <p:nvPr/>
        </p:nvSpPr>
        <p:spPr>
          <a:xfrm>
            <a:off x="2520217" y="508873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≤ 0.8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9E0AD3A-F473-4CB9-BED3-8EF336B329A0}"/>
              </a:ext>
            </a:extLst>
          </p:cNvPr>
          <p:cNvCxnSpPr>
            <a:cxnSpLocks/>
          </p:cNvCxnSpPr>
          <p:nvPr/>
        </p:nvCxnSpPr>
        <p:spPr>
          <a:xfrm>
            <a:off x="5224262" y="4990215"/>
            <a:ext cx="595853" cy="664830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E8D42B-3FC8-1973-BB50-572738A2B95E}"/>
              </a:ext>
            </a:extLst>
          </p:cNvPr>
          <p:cNvCxnSpPr>
            <a:cxnSpLocks/>
          </p:cNvCxnSpPr>
          <p:nvPr/>
        </p:nvCxnSpPr>
        <p:spPr>
          <a:xfrm flipV="1">
            <a:off x="4625186" y="4986496"/>
            <a:ext cx="595853" cy="664830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389A981-B1F9-7106-B794-F3057C6E287C}"/>
              </a:ext>
            </a:extLst>
          </p:cNvPr>
          <p:cNvSpPr txBox="1"/>
          <p:nvPr/>
        </p:nvSpPr>
        <p:spPr>
          <a:xfrm>
            <a:off x="4050183" y="5099188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 0.0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7FAF4E-1F4E-41CB-0894-D023FC3C0405}"/>
              </a:ext>
            </a:extLst>
          </p:cNvPr>
          <p:cNvSpPr txBox="1"/>
          <p:nvPr/>
        </p:nvSpPr>
        <p:spPr>
          <a:xfrm>
            <a:off x="5677617" y="509606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≤ 0.0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3A5C09-8318-1914-F7EA-CA15D750AEAC}"/>
              </a:ext>
            </a:extLst>
          </p:cNvPr>
          <p:cNvSpPr txBox="1"/>
          <p:nvPr/>
        </p:nvSpPr>
        <p:spPr>
          <a:xfrm>
            <a:off x="4351532" y="5645913"/>
            <a:ext cx="5341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(C)</a:t>
            </a:r>
            <a:endParaRPr lang="en-FR" sz="2200" b="1" baseline="-25000" dirty="0">
              <a:solidFill>
                <a:srgbClr val="00B05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33F48C-A746-EEFA-FFB0-6FEDBA0953A7}"/>
              </a:ext>
            </a:extLst>
          </p:cNvPr>
          <p:cNvSpPr txBox="1"/>
          <p:nvPr/>
        </p:nvSpPr>
        <p:spPr>
          <a:xfrm>
            <a:off x="5561879" y="5633881"/>
            <a:ext cx="5533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(D)</a:t>
            </a:r>
            <a:endParaRPr lang="en-FR" sz="2200" b="1" baseline="-25000" dirty="0">
              <a:solidFill>
                <a:srgbClr val="00B05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A9EADABA-A62A-C278-E836-D3DCF1AE639B}"/>
              </a:ext>
            </a:extLst>
          </p:cNvPr>
          <p:cNvCxnSpPr>
            <a:cxnSpLocks/>
          </p:cNvCxnSpPr>
          <p:nvPr/>
        </p:nvCxnSpPr>
        <p:spPr>
          <a:xfrm rot="5400000">
            <a:off x="9352618" y="1448670"/>
            <a:ext cx="232323" cy="165902"/>
          </a:xfrm>
          <a:prstGeom prst="bentConnector3">
            <a:avLst>
              <a:gd name="adj1" fmla="val 5469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EF0BB25-3837-EA61-F72C-3EC20EA10D54}"/>
              </a:ext>
            </a:extLst>
          </p:cNvPr>
          <p:cNvSpPr txBox="1"/>
          <p:nvPr/>
        </p:nvSpPr>
        <p:spPr>
          <a:xfrm>
            <a:off x="9579017" y="1336520"/>
            <a:ext cx="2287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Split the population in half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504A4D-CF26-248C-1463-FF0A53709224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Trees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AA97FBCF-003F-1FD5-A185-113054A7C8A1}"/>
              </a:ext>
            </a:extLst>
          </p:cNvPr>
          <p:cNvCxnSpPr>
            <a:cxnSpLocks/>
          </p:cNvCxnSpPr>
          <p:nvPr/>
        </p:nvCxnSpPr>
        <p:spPr>
          <a:xfrm>
            <a:off x="1448871" y="6198799"/>
            <a:ext cx="232323" cy="165902"/>
          </a:xfrm>
          <a:prstGeom prst="bentConnector3">
            <a:avLst>
              <a:gd name="adj1" fmla="val 5469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65CF5C-2288-B710-ABE5-A20D2AB84DA4}"/>
              </a:ext>
            </a:extLst>
          </p:cNvPr>
          <p:cNvSpPr txBox="1"/>
          <p:nvPr/>
        </p:nvSpPr>
        <p:spPr>
          <a:xfrm>
            <a:off x="1681194" y="6210812"/>
            <a:ext cx="3799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Run kNN in each smaller group of data points</a:t>
            </a:r>
          </a:p>
        </p:txBody>
      </p:sp>
    </p:spTree>
    <p:extLst>
      <p:ext uri="{BB962C8B-B14F-4D97-AF65-F5344CB8AC3E}">
        <p14:creationId xmlns:p14="http://schemas.microsoft.com/office/powerpoint/2010/main" val="1013603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710643-25C2-0AF5-01F6-D00BA2A51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600" y="1141200"/>
            <a:ext cx="5696712" cy="52898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A78E5-15BF-8277-B899-1A619D5F3940}"/>
              </a:ext>
            </a:extLst>
          </p:cNvPr>
          <p:cNvSpPr txBox="1"/>
          <p:nvPr/>
        </p:nvSpPr>
        <p:spPr>
          <a:xfrm>
            <a:off x="278388" y="855062"/>
            <a:ext cx="107064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trees 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simply assign the majority label to all points in each region as per</a:t>
            </a:r>
            <a:endParaRPr lang="en-GB" sz="2200" dirty="0">
              <a:solidFill>
                <a:srgbClr val="FA274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397990-F0C8-FD48-B7CA-6744FAEEB1AF}"/>
              </a:ext>
            </a:extLst>
          </p:cNvPr>
          <p:cNvGrpSpPr/>
          <p:nvPr/>
        </p:nvGrpSpPr>
        <p:grpSpPr>
          <a:xfrm>
            <a:off x="3258772" y="1735221"/>
            <a:ext cx="849086" cy="666205"/>
            <a:chOff x="2638697" y="3226526"/>
            <a:chExt cx="849086" cy="6662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2577B1-E3FF-6229-CC75-5DF4F5315965}"/>
                </a:ext>
              </a:extLst>
            </p:cNvPr>
            <p:cNvSpPr/>
            <p:nvPr/>
          </p:nvSpPr>
          <p:spPr>
            <a:xfrm>
              <a:off x="2638697" y="3226526"/>
              <a:ext cx="849086" cy="666205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6738DD-BE05-C649-E758-B2C985204FE8}"/>
                </a:ext>
              </a:extLst>
            </p:cNvPr>
            <p:cNvSpPr txBox="1"/>
            <p:nvPr/>
          </p:nvSpPr>
          <p:spPr>
            <a:xfrm>
              <a:off x="2821828" y="3344184"/>
              <a:ext cx="4828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2200" b="1" dirty="0">
                  <a:solidFill>
                    <a:srgbClr val="E8EBE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X</a:t>
              </a:r>
              <a:r>
                <a:rPr lang="en-FR" sz="2200" b="1" baseline="-25000" dirty="0">
                  <a:solidFill>
                    <a:srgbClr val="E8EBE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6E62BE-AECE-838B-6550-CC2EA6BA4F07}"/>
              </a:ext>
            </a:extLst>
          </p:cNvPr>
          <p:cNvGrpSpPr/>
          <p:nvPr/>
        </p:nvGrpSpPr>
        <p:grpSpPr>
          <a:xfrm>
            <a:off x="1642116" y="2953471"/>
            <a:ext cx="849086" cy="666205"/>
            <a:chOff x="1223554" y="4597763"/>
            <a:chExt cx="849086" cy="66620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1DD756-BC2C-9096-F3C4-731C2318FDB4}"/>
                </a:ext>
              </a:extLst>
            </p:cNvPr>
            <p:cNvSpPr/>
            <p:nvPr/>
          </p:nvSpPr>
          <p:spPr>
            <a:xfrm>
              <a:off x="1223554" y="4597763"/>
              <a:ext cx="849086" cy="666205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89EB535-01F2-5AC5-C1F2-593CDAC8D485}"/>
                </a:ext>
              </a:extLst>
            </p:cNvPr>
            <p:cNvSpPr txBox="1"/>
            <p:nvPr/>
          </p:nvSpPr>
          <p:spPr>
            <a:xfrm>
              <a:off x="1406685" y="4715421"/>
              <a:ext cx="4828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2200" b="1" dirty="0">
                  <a:solidFill>
                    <a:srgbClr val="E8EBE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X</a:t>
              </a:r>
              <a:r>
                <a:rPr lang="en-FR" sz="2200" b="1" baseline="-25000" dirty="0">
                  <a:solidFill>
                    <a:srgbClr val="E8EBE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AAA539F-CC72-1018-CC3A-2C61CFBD413C}"/>
              </a:ext>
            </a:extLst>
          </p:cNvPr>
          <p:cNvGrpSpPr/>
          <p:nvPr/>
        </p:nvGrpSpPr>
        <p:grpSpPr>
          <a:xfrm>
            <a:off x="4781227" y="2953473"/>
            <a:ext cx="849086" cy="666205"/>
            <a:chOff x="4309371" y="4597763"/>
            <a:chExt cx="849086" cy="66620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3068210-CD7A-7BAD-99B3-BB7BE9DF80C1}"/>
                </a:ext>
              </a:extLst>
            </p:cNvPr>
            <p:cNvSpPr/>
            <p:nvPr/>
          </p:nvSpPr>
          <p:spPr>
            <a:xfrm>
              <a:off x="4309371" y="4597763"/>
              <a:ext cx="849086" cy="666205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2335E6-16E1-B235-D207-B6DF3953B321}"/>
                </a:ext>
              </a:extLst>
            </p:cNvPr>
            <p:cNvSpPr txBox="1"/>
            <p:nvPr/>
          </p:nvSpPr>
          <p:spPr>
            <a:xfrm>
              <a:off x="4492502" y="4715421"/>
              <a:ext cx="4828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2200" b="1" dirty="0">
                  <a:solidFill>
                    <a:srgbClr val="E8EBE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X</a:t>
              </a:r>
              <a:r>
                <a:rPr lang="en-FR" sz="2200" b="1" baseline="-25000" dirty="0">
                  <a:solidFill>
                    <a:srgbClr val="E8EBE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C91C36D-57CA-C212-A0D7-557005522701}"/>
              </a:ext>
            </a:extLst>
          </p:cNvPr>
          <p:cNvSpPr txBox="1"/>
          <p:nvPr/>
        </p:nvSpPr>
        <p:spPr>
          <a:xfrm>
            <a:off x="7291448" y="1766409"/>
            <a:ext cx="5341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429087-715B-40C4-12A9-B620F1A09DBA}"/>
              </a:ext>
            </a:extLst>
          </p:cNvPr>
          <p:cNvSpPr txBox="1"/>
          <p:nvPr/>
        </p:nvSpPr>
        <p:spPr>
          <a:xfrm>
            <a:off x="11153650" y="1766408"/>
            <a:ext cx="5341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(C)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CA7B4C-5420-6551-5B0B-733A1061FB2B}"/>
              </a:ext>
            </a:extLst>
          </p:cNvPr>
          <p:cNvSpPr txBox="1"/>
          <p:nvPr/>
        </p:nvSpPr>
        <p:spPr>
          <a:xfrm>
            <a:off x="7291448" y="3461844"/>
            <a:ext cx="5341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53CE94-9EB8-4D76-9FEF-B2444C64CBB6}"/>
              </a:ext>
            </a:extLst>
          </p:cNvPr>
          <p:cNvSpPr txBox="1"/>
          <p:nvPr/>
        </p:nvSpPr>
        <p:spPr>
          <a:xfrm>
            <a:off x="11153650" y="4098706"/>
            <a:ext cx="5533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(D)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D005F6-5BA7-E122-4CC9-D30DC2527257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3683315" y="2401426"/>
            <a:ext cx="1522455" cy="552047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F067E6E-9731-33D5-C253-84369D6100F8}"/>
              </a:ext>
            </a:extLst>
          </p:cNvPr>
          <p:cNvCxnSpPr>
            <a:cxnSpLocks/>
          </p:cNvCxnSpPr>
          <p:nvPr/>
        </p:nvCxnSpPr>
        <p:spPr>
          <a:xfrm flipV="1">
            <a:off x="2160860" y="2406518"/>
            <a:ext cx="1522455" cy="552047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C49B41C-7DB2-0399-F052-1A68CEA5672B}"/>
              </a:ext>
            </a:extLst>
          </p:cNvPr>
          <p:cNvSpPr txBox="1"/>
          <p:nvPr/>
        </p:nvSpPr>
        <p:spPr>
          <a:xfrm>
            <a:off x="4349270" y="228376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 1.25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70A9E2-B964-FF7F-9676-6D005316399B}"/>
              </a:ext>
            </a:extLst>
          </p:cNvPr>
          <p:cNvSpPr txBox="1"/>
          <p:nvPr/>
        </p:nvSpPr>
        <p:spPr>
          <a:xfrm>
            <a:off x="1988330" y="230558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≤ 1.25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2FE58B-2D4B-0169-9897-3383E21D3F66}"/>
              </a:ext>
            </a:extLst>
          </p:cNvPr>
          <p:cNvCxnSpPr>
            <a:cxnSpLocks/>
          </p:cNvCxnSpPr>
          <p:nvPr/>
        </p:nvCxnSpPr>
        <p:spPr>
          <a:xfrm>
            <a:off x="2066862" y="3622206"/>
            <a:ext cx="595853" cy="664830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083FB3-AD02-3F62-734D-86EBB87B8E77}"/>
              </a:ext>
            </a:extLst>
          </p:cNvPr>
          <p:cNvCxnSpPr>
            <a:cxnSpLocks/>
          </p:cNvCxnSpPr>
          <p:nvPr/>
        </p:nvCxnSpPr>
        <p:spPr>
          <a:xfrm flipV="1">
            <a:off x="1467786" y="3618487"/>
            <a:ext cx="595853" cy="664830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510FC28-267C-84A9-FD0C-AD7F3718CEF6}"/>
              </a:ext>
            </a:extLst>
          </p:cNvPr>
          <p:cNvSpPr txBox="1"/>
          <p:nvPr/>
        </p:nvSpPr>
        <p:spPr>
          <a:xfrm>
            <a:off x="892783" y="373117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 0.8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60C4A8-BDE3-7A36-4218-DF05468FBC3B}"/>
              </a:ext>
            </a:extLst>
          </p:cNvPr>
          <p:cNvSpPr txBox="1"/>
          <p:nvPr/>
        </p:nvSpPr>
        <p:spPr>
          <a:xfrm>
            <a:off x="2520217" y="372805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≤ 0.8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9E0AD3A-F473-4CB9-BED3-8EF336B329A0}"/>
              </a:ext>
            </a:extLst>
          </p:cNvPr>
          <p:cNvCxnSpPr>
            <a:cxnSpLocks/>
          </p:cNvCxnSpPr>
          <p:nvPr/>
        </p:nvCxnSpPr>
        <p:spPr>
          <a:xfrm>
            <a:off x="5224262" y="3629539"/>
            <a:ext cx="595853" cy="664830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E8D42B-3FC8-1973-BB50-572738A2B95E}"/>
              </a:ext>
            </a:extLst>
          </p:cNvPr>
          <p:cNvCxnSpPr>
            <a:cxnSpLocks/>
          </p:cNvCxnSpPr>
          <p:nvPr/>
        </p:nvCxnSpPr>
        <p:spPr>
          <a:xfrm flipV="1">
            <a:off x="4625186" y="3625820"/>
            <a:ext cx="595853" cy="664830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389A981-B1F9-7106-B794-F3057C6E287C}"/>
              </a:ext>
            </a:extLst>
          </p:cNvPr>
          <p:cNvSpPr txBox="1"/>
          <p:nvPr/>
        </p:nvSpPr>
        <p:spPr>
          <a:xfrm>
            <a:off x="4050183" y="3738512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 0.0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7FAF4E-1F4E-41CB-0894-D023FC3C0405}"/>
              </a:ext>
            </a:extLst>
          </p:cNvPr>
          <p:cNvSpPr txBox="1"/>
          <p:nvPr/>
        </p:nvSpPr>
        <p:spPr>
          <a:xfrm>
            <a:off x="5677617" y="373538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≤ 0.0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7BD3F2-6A90-1090-D2A6-4FD89E7A5D08}"/>
              </a:ext>
            </a:extLst>
          </p:cNvPr>
          <p:cNvSpPr/>
          <p:nvPr/>
        </p:nvSpPr>
        <p:spPr>
          <a:xfrm>
            <a:off x="1290135" y="4402290"/>
            <a:ext cx="345822" cy="345822"/>
          </a:xfrm>
          <a:prstGeom prst="rect">
            <a:avLst/>
          </a:prstGeom>
          <a:solidFill>
            <a:srgbClr val="1E77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39CA53-E835-43D2-12B2-379F9DE903A8}"/>
              </a:ext>
            </a:extLst>
          </p:cNvPr>
          <p:cNvSpPr/>
          <p:nvPr/>
        </p:nvSpPr>
        <p:spPr>
          <a:xfrm>
            <a:off x="4435405" y="4404594"/>
            <a:ext cx="345822" cy="345822"/>
          </a:xfrm>
          <a:prstGeom prst="rect">
            <a:avLst/>
          </a:prstGeom>
          <a:solidFill>
            <a:srgbClr val="FF7F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809277-399E-2E8C-F9DE-05DB2DD41FDD}"/>
              </a:ext>
            </a:extLst>
          </p:cNvPr>
          <p:cNvSpPr/>
          <p:nvPr/>
        </p:nvSpPr>
        <p:spPr>
          <a:xfrm>
            <a:off x="2489804" y="4406591"/>
            <a:ext cx="345822" cy="345822"/>
          </a:xfrm>
          <a:prstGeom prst="rect">
            <a:avLst/>
          </a:prstGeom>
          <a:solidFill>
            <a:srgbClr val="1E77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3A8570-5811-6463-E325-48DFAE0AA744}"/>
              </a:ext>
            </a:extLst>
          </p:cNvPr>
          <p:cNvSpPr/>
          <p:nvPr/>
        </p:nvSpPr>
        <p:spPr>
          <a:xfrm>
            <a:off x="5647204" y="4402290"/>
            <a:ext cx="345822" cy="345822"/>
          </a:xfrm>
          <a:prstGeom prst="rect">
            <a:avLst/>
          </a:prstGeom>
          <a:solidFill>
            <a:srgbClr val="FF7F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36771-5326-03D8-C52C-9CC72E149A36}"/>
              </a:ext>
            </a:extLst>
          </p:cNvPr>
          <p:cNvSpPr txBox="1"/>
          <p:nvPr/>
        </p:nvSpPr>
        <p:spPr>
          <a:xfrm>
            <a:off x="1416909" y="5109300"/>
            <a:ext cx="54036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avoids storing the whole training dataset and repeating nearest-neighbour searches</a:t>
            </a:r>
            <a:endParaRPr lang="en-GB" dirty="0">
              <a:solidFill>
                <a:srgbClr val="FA274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471F84-749F-49D2-C851-6AD41E0366B1}"/>
              </a:ext>
            </a:extLst>
          </p:cNvPr>
          <p:cNvSpPr txBox="1"/>
          <p:nvPr/>
        </p:nvSpPr>
        <p:spPr>
          <a:xfrm>
            <a:off x="849151" y="517669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800" dirty="0"/>
              <a:t>👍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732A4D-73CC-266F-7BCE-4602132E02BE}"/>
              </a:ext>
            </a:extLst>
          </p:cNvPr>
          <p:cNvSpPr txBox="1"/>
          <p:nvPr/>
        </p:nvSpPr>
        <p:spPr>
          <a:xfrm>
            <a:off x="1392891" y="5904553"/>
            <a:ext cx="5131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But maybe the splits should be done differently?</a:t>
            </a:r>
            <a:endParaRPr lang="en-GB" dirty="0">
              <a:solidFill>
                <a:srgbClr val="FA274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BB55EA-0858-7BAE-6537-831719036246}"/>
              </a:ext>
            </a:extLst>
          </p:cNvPr>
          <p:cNvSpPr txBox="1"/>
          <p:nvPr/>
        </p:nvSpPr>
        <p:spPr>
          <a:xfrm>
            <a:off x="825133" y="591551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800" dirty="0"/>
              <a:t>👎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6CCD106F-FE62-BAF9-E72E-35E332F19256}"/>
              </a:ext>
            </a:extLst>
          </p:cNvPr>
          <p:cNvCxnSpPr>
            <a:cxnSpLocks/>
          </p:cNvCxnSpPr>
          <p:nvPr/>
        </p:nvCxnSpPr>
        <p:spPr>
          <a:xfrm rot="5400000">
            <a:off x="9352618" y="1448670"/>
            <a:ext cx="232323" cy="165902"/>
          </a:xfrm>
          <a:prstGeom prst="bentConnector3">
            <a:avLst>
              <a:gd name="adj1" fmla="val 5469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0A149ED-D189-65B9-4BC9-F7ED4BFBBCE3}"/>
              </a:ext>
            </a:extLst>
          </p:cNvPr>
          <p:cNvSpPr txBox="1"/>
          <p:nvPr/>
        </p:nvSpPr>
        <p:spPr>
          <a:xfrm>
            <a:off x="9579017" y="1336520"/>
            <a:ext cx="2287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Split the population in half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AF70CE-2710-0ABC-6BBF-90DE3BFDC2B1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1999017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D5D115E-0A92-F345-DD44-051FB8553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600" y="1141200"/>
            <a:ext cx="5696712" cy="52898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A78E5-15BF-8277-B899-1A619D5F3940}"/>
              </a:ext>
            </a:extLst>
          </p:cNvPr>
          <p:cNvSpPr txBox="1"/>
          <p:nvPr/>
        </p:nvSpPr>
        <p:spPr>
          <a:xfrm>
            <a:off x="278388" y="855062"/>
            <a:ext cx="107064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trees 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simply assign the majority label to all points in each region as per</a:t>
            </a:r>
            <a:endParaRPr lang="en-GB" sz="2200" dirty="0">
              <a:solidFill>
                <a:srgbClr val="FA274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397990-F0C8-FD48-B7CA-6744FAEEB1AF}"/>
              </a:ext>
            </a:extLst>
          </p:cNvPr>
          <p:cNvGrpSpPr/>
          <p:nvPr/>
        </p:nvGrpSpPr>
        <p:grpSpPr>
          <a:xfrm>
            <a:off x="3258772" y="1735221"/>
            <a:ext cx="849086" cy="666205"/>
            <a:chOff x="2638697" y="3226526"/>
            <a:chExt cx="849086" cy="6662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2577B1-E3FF-6229-CC75-5DF4F5315965}"/>
                </a:ext>
              </a:extLst>
            </p:cNvPr>
            <p:cNvSpPr/>
            <p:nvPr/>
          </p:nvSpPr>
          <p:spPr>
            <a:xfrm>
              <a:off x="2638697" y="3226526"/>
              <a:ext cx="849086" cy="666205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6738DD-BE05-C649-E758-B2C985204FE8}"/>
                </a:ext>
              </a:extLst>
            </p:cNvPr>
            <p:cNvSpPr txBox="1"/>
            <p:nvPr/>
          </p:nvSpPr>
          <p:spPr>
            <a:xfrm>
              <a:off x="2821828" y="3344184"/>
              <a:ext cx="4828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2200" b="1" dirty="0">
                  <a:solidFill>
                    <a:srgbClr val="E8EBE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X</a:t>
              </a:r>
              <a:r>
                <a:rPr lang="en-FR" sz="2200" b="1" baseline="-25000" dirty="0">
                  <a:solidFill>
                    <a:srgbClr val="E8EBE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AAA539F-CC72-1018-CC3A-2C61CFBD413C}"/>
              </a:ext>
            </a:extLst>
          </p:cNvPr>
          <p:cNvGrpSpPr/>
          <p:nvPr/>
        </p:nvGrpSpPr>
        <p:grpSpPr>
          <a:xfrm>
            <a:off x="4781227" y="2953473"/>
            <a:ext cx="849086" cy="666205"/>
            <a:chOff x="4309371" y="4597763"/>
            <a:chExt cx="849086" cy="66620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3068210-CD7A-7BAD-99B3-BB7BE9DF80C1}"/>
                </a:ext>
              </a:extLst>
            </p:cNvPr>
            <p:cNvSpPr/>
            <p:nvPr/>
          </p:nvSpPr>
          <p:spPr>
            <a:xfrm>
              <a:off x="4309371" y="4597763"/>
              <a:ext cx="849086" cy="666205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2335E6-16E1-B235-D207-B6DF3953B321}"/>
                </a:ext>
              </a:extLst>
            </p:cNvPr>
            <p:cNvSpPr txBox="1"/>
            <p:nvPr/>
          </p:nvSpPr>
          <p:spPr>
            <a:xfrm>
              <a:off x="4492502" y="4715421"/>
              <a:ext cx="4828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2200" b="1" dirty="0">
                  <a:solidFill>
                    <a:srgbClr val="E8EBE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X</a:t>
              </a:r>
              <a:r>
                <a:rPr lang="en-FR" sz="2200" b="1" baseline="-25000" dirty="0">
                  <a:solidFill>
                    <a:srgbClr val="E8EBE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C91C36D-57CA-C212-A0D7-557005522701}"/>
              </a:ext>
            </a:extLst>
          </p:cNvPr>
          <p:cNvSpPr txBox="1"/>
          <p:nvPr/>
        </p:nvSpPr>
        <p:spPr>
          <a:xfrm>
            <a:off x="7291448" y="1766409"/>
            <a:ext cx="5341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429087-715B-40C4-12A9-B620F1A09DBA}"/>
              </a:ext>
            </a:extLst>
          </p:cNvPr>
          <p:cNvSpPr txBox="1"/>
          <p:nvPr/>
        </p:nvSpPr>
        <p:spPr>
          <a:xfrm>
            <a:off x="11153650" y="1766408"/>
            <a:ext cx="5341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53CE94-9EB8-4D76-9FEF-B2444C64CBB6}"/>
              </a:ext>
            </a:extLst>
          </p:cNvPr>
          <p:cNvSpPr txBox="1"/>
          <p:nvPr/>
        </p:nvSpPr>
        <p:spPr>
          <a:xfrm>
            <a:off x="11153650" y="4713465"/>
            <a:ext cx="5245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(C)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D005F6-5BA7-E122-4CC9-D30DC2527257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3683315" y="2401426"/>
            <a:ext cx="1522455" cy="552047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F067E6E-9731-33D5-C253-84369D6100F8}"/>
              </a:ext>
            </a:extLst>
          </p:cNvPr>
          <p:cNvCxnSpPr>
            <a:cxnSpLocks/>
          </p:cNvCxnSpPr>
          <p:nvPr/>
        </p:nvCxnSpPr>
        <p:spPr>
          <a:xfrm flipV="1">
            <a:off x="2160860" y="2406518"/>
            <a:ext cx="1522455" cy="552047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C49B41C-7DB2-0399-F052-1A68CEA5672B}"/>
              </a:ext>
            </a:extLst>
          </p:cNvPr>
          <p:cNvSpPr txBox="1"/>
          <p:nvPr/>
        </p:nvSpPr>
        <p:spPr>
          <a:xfrm>
            <a:off x="4349270" y="228376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 1.0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70A9E2-B964-FF7F-9676-6D005316399B}"/>
              </a:ext>
            </a:extLst>
          </p:cNvPr>
          <p:cNvSpPr txBox="1"/>
          <p:nvPr/>
        </p:nvSpPr>
        <p:spPr>
          <a:xfrm>
            <a:off x="1988330" y="230558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≤ 1.0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9E0AD3A-F473-4CB9-BED3-8EF336B329A0}"/>
              </a:ext>
            </a:extLst>
          </p:cNvPr>
          <p:cNvCxnSpPr>
            <a:cxnSpLocks/>
          </p:cNvCxnSpPr>
          <p:nvPr/>
        </p:nvCxnSpPr>
        <p:spPr>
          <a:xfrm>
            <a:off x="5224262" y="3629539"/>
            <a:ext cx="595853" cy="664830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E8D42B-3FC8-1973-BB50-572738A2B95E}"/>
              </a:ext>
            </a:extLst>
          </p:cNvPr>
          <p:cNvCxnSpPr>
            <a:cxnSpLocks/>
          </p:cNvCxnSpPr>
          <p:nvPr/>
        </p:nvCxnSpPr>
        <p:spPr>
          <a:xfrm flipV="1">
            <a:off x="4625186" y="3625820"/>
            <a:ext cx="595853" cy="664830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389A981-B1F9-7106-B794-F3057C6E287C}"/>
              </a:ext>
            </a:extLst>
          </p:cNvPr>
          <p:cNvSpPr txBox="1"/>
          <p:nvPr/>
        </p:nvSpPr>
        <p:spPr>
          <a:xfrm>
            <a:off x="3996267" y="373851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 -0.8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7FAF4E-1F4E-41CB-0894-D023FC3C0405}"/>
              </a:ext>
            </a:extLst>
          </p:cNvPr>
          <p:cNvSpPr txBox="1"/>
          <p:nvPr/>
        </p:nvSpPr>
        <p:spPr>
          <a:xfrm>
            <a:off x="5677617" y="373538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≤ -0.8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39CA53-E835-43D2-12B2-379F9DE903A8}"/>
              </a:ext>
            </a:extLst>
          </p:cNvPr>
          <p:cNvSpPr/>
          <p:nvPr/>
        </p:nvSpPr>
        <p:spPr>
          <a:xfrm>
            <a:off x="4435405" y="4404594"/>
            <a:ext cx="345822" cy="345822"/>
          </a:xfrm>
          <a:prstGeom prst="rect">
            <a:avLst/>
          </a:prstGeom>
          <a:solidFill>
            <a:srgbClr val="FF7F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809277-399E-2E8C-F9DE-05DB2DD41FDD}"/>
              </a:ext>
            </a:extLst>
          </p:cNvPr>
          <p:cNvSpPr/>
          <p:nvPr/>
        </p:nvSpPr>
        <p:spPr>
          <a:xfrm>
            <a:off x="1976804" y="3088256"/>
            <a:ext cx="345822" cy="345822"/>
          </a:xfrm>
          <a:prstGeom prst="rect">
            <a:avLst/>
          </a:prstGeom>
          <a:solidFill>
            <a:srgbClr val="1E77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3A8570-5811-6463-E325-48DFAE0AA744}"/>
              </a:ext>
            </a:extLst>
          </p:cNvPr>
          <p:cNvSpPr/>
          <p:nvPr/>
        </p:nvSpPr>
        <p:spPr>
          <a:xfrm>
            <a:off x="5647204" y="4402290"/>
            <a:ext cx="345822" cy="345822"/>
          </a:xfrm>
          <a:prstGeom prst="rect">
            <a:avLst/>
          </a:prstGeom>
          <a:solidFill>
            <a:srgbClr val="1E77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09FC91-10D2-D9A9-3FED-8A953C83F4CC}"/>
              </a:ext>
            </a:extLst>
          </p:cNvPr>
          <p:cNvSpPr txBox="1"/>
          <p:nvPr/>
        </p:nvSpPr>
        <p:spPr>
          <a:xfrm>
            <a:off x="278388" y="5100150"/>
            <a:ext cx="629521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would be a good criterium to split the data?</a:t>
            </a:r>
          </a:p>
          <a:p>
            <a:endParaRPr lang="en-GB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Each split should be as homogeneous as possible!</a:t>
            </a:r>
            <a:endParaRPr lang="en-GB" sz="2200" dirty="0">
              <a:solidFill>
                <a:srgbClr val="FA274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29EEC4-D35E-4197-9EF6-F2FA2317E4C6}"/>
              </a:ext>
            </a:extLst>
          </p:cNvPr>
          <p:cNvSpPr/>
          <p:nvPr/>
        </p:nvSpPr>
        <p:spPr>
          <a:xfrm>
            <a:off x="3169466" y="6204564"/>
            <a:ext cx="1800000" cy="74950"/>
          </a:xfrm>
          <a:prstGeom prst="rect">
            <a:avLst/>
          </a:prstGeom>
          <a:solidFill>
            <a:srgbClr val="FA2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0072BE-647E-31F9-F7A1-D1249EB544A5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1051503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CE74276-11D3-C271-56F8-E534E86B7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844" y="1583479"/>
            <a:ext cx="5300666" cy="49439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C6ECB-6C44-1C75-FBF8-CFD37C157C86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4B75D-F528-CD47-5878-E9A7D73A7157}"/>
              </a:ext>
            </a:extLst>
          </p:cNvPr>
          <p:cNvSpPr txBox="1"/>
          <p:nvPr/>
        </p:nvSpPr>
        <p:spPr>
          <a:xfrm>
            <a:off x="278388" y="855062"/>
            <a:ext cx="112598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When choosing a splitting value for a feature, we want the partitions to be </a:t>
            </a:r>
            <a:r>
              <a:rPr lang="en-GB" sz="22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homogeneous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1E80CE-F551-81EE-6B00-2C421DB4DCE1}"/>
              </a:ext>
            </a:extLst>
          </p:cNvPr>
          <p:cNvSpPr txBox="1"/>
          <p:nvPr/>
        </p:nvSpPr>
        <p:spPr>
          <a:xfrm>
            <a:off x="278388" y="1518273"/>
            <a:ext cx="54967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Take for example the </a:t>
            </a:r>
            <a:r>
              <a:rPr lang="en-GB" sz="2200" dirty="0">
                <a:solidFill>
                  <a:srgbClr val="5E5E5E"/>
                </a:solidFill>
                <a:latin typeface="Courier New" panose="02070309020205020404" pitchFamily="49" charset="0"/>
                <a:ea typeface="Lato" panose="020F0502020204030203" pitchFamily="34" charset="0"/>
                <a:cs typeface="Courier New" panose="02070309020205020404" pitchFamily="49" charset="0"/>
              </a:rPr>
              <a:t>penguins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dataset</a:t>
            </a:r>
            <a:endParaRPr lang="en-GB" sz="2200" b="1" dirty="0">
              <a:solidFill>
                <a:srgbClr val="FF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02BF7E-AE5E-C47A-FA4F-7E748E89FD6A}"/>
              </a:ext>
            </a:extLst>
          </p:cNvPr>
          <p:cNvGrpSpPr/>
          <p:nvPr/>
        </p:nvGrpSpPr>
        <p:grpSpPr>
          <a:xfrm>
            <a:off x="808058" y="2100271"/>
            <a:ext cx="5146175" cy="3487781"/>
            <a:chOff x="6965450" y="2929864"/>
            <a:chExt cx="3308994" cy="2234903"/>
          </a:xfrm>
        </p:grpSpPr>
        <p:pic>
          <p:nvPicPr>
            <p:cNvPr id="14" name="Picture 13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AE593935-8C0D-1895-F1E2-3EAF70C6A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5450" y="2929864"/>
              <a:ext cx="3288900" cy="213334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01DA841-F22A-404D-617D-5C4D83B3159D}"/>
                </a:ext>
              </a:extLst>
            </p:cNvPr>
            <p:cNvSpPr/>
            <p:nvPr/>
          </p:nvSpPr>
          <p:spPr>
            <a:xfrm>
              <a:off x="8572126" y="4244805"/>
              <a:ext cx="1702318" cy="919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5B6113C-ADB2-1739-2097-B4118FAE9CD8}"/>
              </a:ext>
            </a:extLst>
          </p:cNvPr>
          <p:cNvSpPr txBox="1"/>
          <p:nvPr/>
        </p:nvSpPr>
        <p:spPr>
          <a:xfrm>
            <a:off x="278388" y="5430313"/>
            <a:ext cx="58176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will look for a split in terms of bill depth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49352C1-23AD-3C0B-2F06-77BB8473A690}"/>
              </a:ext>
            </a:extLst>
          </p:cNvPr>
          <p:cNvSpPr/>
          <p:nvPr/>
        </p:nvSpPr>
        <p:spPr>
          <a:xfrm>
            <a:off x="7007109" y="5486316"/>
            <a:ext cx="162426" cy="162426"/>
          </a:xfrm>
          <a:prstGeom prst="ellipse">
            <a:avLst/>
          </a:prstGeom>
          <a:solidFill>
            <a:srgbClr val="1F76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0656FA-D807-C79E-5363-A6039DA31EA9}"/>
              </a:ext>
            </a:extLst>
          </p:cNvPr>
          <p:cNvSpPr/>
          <p:nvPr/>
        </p:nvSpPr>
        <p:spPr>
          <a:xfrm>
            <a:off x="7007109" y="5783226"/>
            <a:ext cx="162426" cy="162426"/>
          </a:xfrm>
          <a:prstGeom prst="ellipse">
            <a:avLst/>
          </a:prstGeom>
          <a:solidFill>
            <a:srgbClr val="FF7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BCB338-FA07-99DA-7692-9A7922DB298D}"/>
              </a:ext>
            </a:extLst>
          </p:cNvPr>
          <p:cNvSpPr txBox="1"/>
          <p:nvPr/>
        </p:nvSpPr>
        <p:spPr>
          <a:xfrm>
            <a:off x="7169535" y="5429029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Adelie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51B0DA-D52A-F44F-7242-12CF6F5B9ABC}"/>
              </a:ext>
            </a:extLst>
          </p:cNvPr>
          <p:cNvSpPr txBox="1"/>
          <p:nvPr/>
        </p:nvSpPr>
        <p:spPr>
          <a:xfrm>
            <a:off x="7169535" y="5725939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Gentoo</a:t>
            </a:r>
          </a:p>
        </p:txBody>
      </p:sp>
    </p:spTree>
    <p:extLst>
      <p:ext uri="{BB962C8B-B14F-4D97-AF65-F5344CB8AC3E}">
        <p14:creationId xmlns:p14="http://schemas.microsoft.com/office/powerpoint/2010/main" val="1779020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CE74276-11D3-C271-56F8-E534E86B7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844" y="1583479"/>
            <a:ext cx="5300666" cy="49439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C6ECB-6C44-1C75-FBF8-CFD37C157C86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4B75D-F528-CD47-5878-E9A7D73A7157}"/>
              </a:ext>
            </a:extLst>
          </p:cNvPr>
          <p:cNvSpPr txBox="1"/>
          <p:nvPr/>
        </p:nvSpPr>
        <p:spPr>
          <a:xfrm>
            <a:off x="278388" y="855062"/>
            <a:ext cx="112598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When choosing a splitting value for a feature, we want the partitions to be </a:t>
            </a:r>
            <a:r>
              <a:rPr lang="en-GB" sz="22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homogeneous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01763-BCFC-A4F9-9223-BBBCDF328E78}"/>
              </a:ext>
            </a:extLst>
          </p:cNvPr>
          <p:cNvSpPr/>
          <p:nvPr/>
        </p:nvSpPr>
        <p:spPr>
          <a:xfrm>
            <a:off x="7007109" y="5486316"/>
            <a:ext cx="162426" cy="162426"/>
          </a:xfrm>
          <a:prstGeom prst="ellipse">
            <a:avLst/>
          </a:prstGeom>
          <a:solidFill>
            <a:srgbClr val="1F76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4B395F-A53F-B544-BC8D-CF7F2221FEDB}"/>
              </a:ext>
            </a:extLst>
          </p:cNvPr>
          <p:cNvSpPr/>
          <p:nvPr/>
        </p:nvSpPr>
        <p:spPr>
          <a:xfrm>
            <a:off x="7007109" y="5783226"/>
            <a:ext cx="162426" cy="162426"/>
          </a:xfrm>
          <a:prstGeom prst="ellipse">
            <a:avLst/>
          </a:prstGeom>
          <a:solidFill>
            <a:srgbClr val="FF7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7884AC-EEB0-0F42-7C26-C2BFCC4F35C3}"/>
              </a:ext>
            </a:extLst>
          </p:cNvPr>
          <p:cNvSpPr txBox="1"/>
          <p:nvPr/>
        </p:nvSpPr>
        <p:spPr>
          <a:xfrm>
            <a:off x="7169535" y="5429029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Adelie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7C0D0D-A8EA-43E0-7166-2899211D0F6C}"/>
              </a:ext>
            </a:extLst>
          </p:cNvPr>
          <p:cNvSpPr txBox="1"/>
          <p:nvPr/>
        </p:nvSpPr>
        <p:spPr>
          <a:xfrm>
            <a:off x="7169535" y="5725939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Gentoo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3824-FCA7-F53B-6CF1-5DFED4C18F56}"/>
              </a:ext>
            </a:extLst>
          </p:cNvPr>
          <p:cNvSpPr/>
          <p:nvPr/>
        </p:nvSpPr>
        <p:spPr>
          <a:xfrm>
            <a:off x="2261937" y="1518273"/>
            <a:ext cx="1665247" cy="666205"/>
          </a:xfrm>
          <a:prstGeom prst="rect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159E2-D2DF-6B70-EDDE-8D55EE7950B7}"/>
              </a:ext>
            </a:extLst>
          </p:cNvPr>
          <p:cNvSpPr txBox="1"/>
          <p:nvPr/>
        </p:nvSpPr>
        <p:spPr>
          <a:xfrm>
            <a:off x="2317448" y="1549779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baseline="-25000" dirty="0">
                <a:solidFill>
                  <a:srgbClr val="E8EBE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BILL DEPTH</a:t>
            </a:r>
            <a:endParaRPr lang="en-FR" sz="3000" b="1" baseline="-25000" dirty="0">
              <a:solidFill>
                <a:srgbClr val="E8EBE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D06AD8-FC11-61B1-D949-AA7004CF2BB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094561" y="2184478"/>
            <a:ext cx="1593851" cy="552047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61DFBFD-8B9C-4EFD-C00F-5DB38C012EB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643502" y="2184478"/>
            <a:ext cx="1451059" cy="557139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EA8181F-F427-8037-8221-E773F3FCC803}"/>
              </a:ext>
            </a:extLst>
          </p:cNvPr>
          <p:cNvSpPr txBox="1"/>
          <p:nvPr/>
        </p:nvSpPr>
        <p:spPr>
          <a:xfrm>
            <a:off x="4005408" y="215847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 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644FA0-C29C-C41D-CB7F-F1FFFA1AD5D9}"/>
              </a:ext>
            </a:extLst>
          </p:cNvPr>
          <p:cNvSpPr txBox="1"/>
          <p:nvPr/>
        </p:nvSpPr>
        <p:spPr>
          <a:xfrm>
            <a:off x="1721727" y="217859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≤ t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1099037-7CF8-78B1-4F70-4E2007B34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229" y="2897599"/>
            <a:ext cx="550545" cy="24828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9852AEF-28D4-43BB-20FE-3D6B35FCE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972" y="2860542"/>
            <a:ext cx="690880" cy="28067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E2122A9-96A8-7122-FCB0-EAA86520050B}"/>
              </a:ext>
            </a:extLst>
          </p:cNvPr>
          <p:cNvCxnSpPr/>
          <p:nvPr/>
        </p:nvCxnSpPr>
        <p:spPr>
          <a:xfrm>
            <a:off x="8916690" y="1583479"/>
            <a:ext cx="0" cy="4570674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959145E-7004-5BA2-5389-0FC9026E9917}"/>
              </a:ext>
            </a:extLst>
          </p:cNvPr>
          <p:cNvGrpSpPr/>
          <p:nvPr/>
        </p:nvGrpSpPr>
        <p:grpSpPr>
          <a:xfrm>
            <a:off x="1197796" y="3301866"/>
            <a:ext cx="891410" cy="759759"/>
            <a:chOff x="996175" y="3511022"/>
            <a:chExt cx="891410" cy="759759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533D10A-BCAF-83E4-7940-967F990E3A6E}"/>
                </a:ext>
              </a:extLst>
            </p:cNvPr>
            <p:cNvSpPr/>
            <p:nvPr/>
          </p:nvSpPr>
          <p:spPr>
            <a:xfrm>
              <a:off x="996175" y="3565432"/>
              <a:ext cx="248285" cy="248285"/>
            </a:xfrm>
            <a:prstGeom prst="ellipse">
              <a:avLst/>
            </a:prstGeom>
            <a:solidFill>
              <a:srgbClr val="1F76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2FD5E93-0837-412A-70C9-F405A12BBB85}"/>
                </a:ext>
              </a:extLst>
            </p:cNvPr>
            <p:cNvSpPr/>
            <p:nvPr/>
          </p:nvSpPr>
          <p:spPr>
            <a:xfrm>
              <a:off x="996175" y="3961973"/>
              <a:ext cx="248285" cy="248285"/>
            </a:xfrm>
            <a:prstGeom prst="ellipse">
              <a:avLst/>
            </a:prstGeom>
            <a:solidFill>
              <a:srgbClr val="FF7E0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06EC0D-E813-2998-6BED-2A13101F6F51}"/>
                </a:ext>
              </a:extLst>
            </p:cNvPr>
            <p:cNvSpPr txBox="1"/>
            <p:nvPr/>
          </p:nvSpPr>
          <p:spPr>
            <a:xfrm>
              <a:off x="1244460" y="3511022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0.07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F410FD3-B1F2-DE4B-FD41-BC227BA068E4}"/>
                </a:ext>
              </a:extLst>
            </p:cNvPr>
            <p:cNvSpPr txBox="1"/>
            <p:nvPr/>
          </p:nvSpPr>
          <p:spPr>
            <a:xfrm>
              <a:off x="1244460" y="3901449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0.93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24AD154-FE2C-AE33-CAB9-F0CB74E5E88E}"/>
              </a:ext>
            </a:extLst>
          </p:cNvPr>
          <p:cNvGrpSpPr/>
          <p:nvPr/>
        </p:nvGrpSpPr>
        <p:grpSpPr>
          <a:xfrm>
            <a:off x="4260329" y="3304368"/>
            <a:ext cx="891410" cy="759759"/>
            <a:chOff x="996175" y="3511022"/>
            <a:chExt cx="891410" cy="759759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B4EB0B1-B54C-4818-129D-EF161C57AD58}"/>
                </a:ext>
              </a:extLst>
            </p:cNvPr>
            <p:cNvSpPr/>
            <p:nvPr/>
          </p:nvSpPr>
          <p:spPr>
            <a:xfrm>
              <a:off x="996175" y="3565432"/>
              <a:ext cx="248285" cy="248285"/>
            </a:xfrm>
            <a:prstGeom prst="ellipse">
              <a:avLst/>
            </a:prstGeom>
            <a:solidFill>
              <a:srgbClr val="1F76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1BF66E8-91E4-0988-DFA4-4B20D6E413A9}"/>
                </a:ext>
              </a:extLst>
            </p:cNvPr>
            <p:cNvSpPr/>
            <p:nvPr/>
          </p:nvSpPr>
          <p:spPr>
            <a:xfrm>
              <a:off x="996175" y="3961973"/>
              <a:ext cx="248285" cy="248285"/>
            </a:xfrm>
            <a:prstGeom prst="ellipse">
              <a:avLst/>
            </a:prstGeom>
            <a:solidFill>
              <a:srgbClr val="FF7E0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36E43F0-6BD1-B40D-DD1D-8109375129C6}"/>
                </a:ext>
              </a:extLst>
            </p:cNvPr>
            <p:cNvSpPr txBox="1"/>
            <p:nvPr/>
          </p:nvSpPr>
          <p:spPr>
            <a:xfrm>
              <a:off x="1244460" y="3511022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0.95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52CEF24-0964-6F69-1C6D-5066BDA39BA0}"/>
                </a:ext>
              </a:extLst>
            </p:cNvPr>
            <p:cNvSpPr txBox="1"/>
            <p:nvPr/>
          </p:nvSpPr>
          <p:spPr>
            <a:xfrm>
              <a:off x="1244460" y="3901449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0.05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9BA7FCFA-7A56-216C-067A-8A7BD540C284}"/>
              </a:ext>
            </a:extLst>
          </p:cNvPr>
          <p:cNvSpPr txBox="1"/>
          <p:nvPr/>
        </p:nvSpPr>
        <p:spPr>
          <a:xfrm>
            <a:off x="2684890" y="3499484"/>
            <a:ext cx="979755" cy="369332"/>
          </a:xfrm>
          <a:prstGeom prst="rect">
            <a:avLst/>
          </a:prstGeom>
          <a:noFill/>
          <a:ln w="25400">
            <a:solidFill>
              <a:srgbClr val="5E5E5E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 16.7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709B0E89-4147-922F-7124-5E8083555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221" y="1746507"/>
            <a:ext cx="550545" cy="24828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CFA100F9-D368-98B4-4B55-D785AAE9D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7404" y="1728571"/>
            <a:ext cx="690880" cy="28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19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CE74276-11D3-C271-56F8-E534E86B7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844" y="1583479"/>
            <a:ext cx="5300666" cy="49439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C6ECB-6C44-1C75-FBF8-CFD37C157C86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4B75D-F528-CD47-5878-E9A7D73A7157}"/>
              </a:ext>
            </a:extLst>
          </p:cNvPr>
          <p:cNvSpPr txBox="1"/>
          <p:nvPr/>
        </p:nvSpPr>
        <p:spPr>
          <a:xfrm>
            <a:off x="278388" y="855062"/>
            <a:ext cx="112598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When choosing a splitting value for a feature, we want the partitions to be </a:t>
            </a:r>
            <a:r>
              <a:rPr lang="en-GB" sz="22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homogeneous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01763-BCFC-A4F9-9223-BBBCDF328E78}"/>
              </a:ext>
            </a:extLst>
          </p:cNvPr>
          <p:cNvSpPr/>
          <p:nvPr/>
        </p:nvSpPr>
        <p:spPr>
          <a:xfrm>
            <a:off x="7007109" y="5486316"/>
            <a:ext cx="162426" cy="162426"/>
          </a:xfrm>
          <a:prstGeom prst="ellipse">
            <a:avLst/>
          </a:prstGeom>
          <a:solidFill>
            <a:srgbClr val="1F76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4B395F-A53F-B544-BC8D-CF7F2221FEDB}"/>
              </a:ext>
            </a:extLst>
          </p:cNvPr>
          <p:cNvSpPr/>
          <p:nvPr/>
        </p:nvSpPr>
        <p:spPr>
          <a:xfrm>
            <a:off x="7007109" y="5783226"/>
            <a:ext cx="162426" cy="162426"/>
          </a:xfrm>
          <a:prstGeom prst="ellipse">
            <a:avLst/>
          </a:prstGeom>
          <a:solidFill>
            <a:srgbClr val="FF7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7884AC-EEB0-0F42-7C26-C2BFCC4F35C3}"/>
              </a:ext>
            </a:extLst>
          </p:cNvPr>
          <p:cNvSpPr txBox="1"/>
          <p:nvPr/>
        </p:nvSpPr>
        <p:spPr>
          <a:xfrm>
            <a:off x="7169535" y="5429029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Adelie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7C0D0D-A8EA-43E0-7166-2899211D0F6C}"/>
              </a:ext>
            </a:extLst>
          </p:cNvPr>
          <p:cNvSpPr txBox="1"/>
          <p:nvPr/>
        </p:nvSpPr>
        <p:spPr>
          <a:xfrm>
            <a:off x="7169535" y="5725939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Gentoo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3824-FCA7-F53B-6CF1-5DFED4C18F56}"/>
              </a:ext>
            </a:extLst>
          </p:cNvPr>
          <p:cNvSpPr/>
          <p:nvPr/>
        </p:nvSpPr>
        <p:spPr>
          <a:xfrm>
            <a:off x="2261937" y="1518273"/>
            <a:ext cx="1665247" cy="666205"/>
          </a:xfrm>
          <a:prstGeom prst="rect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159E2-D2DF-6B70-EDDE-8D55EE7950B7}"/>
              </a:ext>
            </a:extLst>
          </p:cNvPr>
          <p:cNvSpPr txBox="1"/>
          <p:nvPr/>
        </p:nvSpPr>
        <p:spPr>
          <a:xfrm>
            <a:off x="2317448" y="1549779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baseline="-25000" dirty="0">
                <a:solidFill>
                  <a:srgbClr val="E8EBE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BILL DEPTH</a:t>
            </a:r>
            <a:endParaRPr lang="en-FR" sz="3000" b="1" baseline="-25000" dirty="0">
              <a:solidFill>
                <a:srgbClr val="E8EBE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D06AD8-FC11-61B1-D949-AA7004CF2BB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094561" y="2184478"/>
            <a:ext cx="1593851" cy="552047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61DFBFD-8B9C-4EFD-C00F-5DB38C012EB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643502" y="2184478"/>
            <a:ext cx="1451059" cy="557139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EA8181F-F427-8037-8221-E773F3FCC803}"/>
              </a:ext>
            </a:extLst>
          </p:cNvPr>
          <p:cNvSpPr txBox="1"/>
          <p:nvPr/>
        </p:nvSpPr>
        <p:spPr>
          <a:xfrm>
            <a:off x="4005408" y="215847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 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644FA0-C29C-C41D-CB7F-F1FFFA1AD5D9}"/>
              </a:ext>
            </a:extLst>
          </p:cNvPr>
          <p:cNvSpPr txBox="1"/>
          <p:nvPr/>
        </p:nvSpPr>
        <p:spPr>
          <a:xfrm>
            <a:off x="1721727" y="217859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≤ t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1099037-7CF8-78B1-4F70-4E2007B34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229" y="2897599"/>
            <a:ext cx="550545" cy="24828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9852AEF-28D4-43BB-20FE-3D6B35FCE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972" y="2860542"/>
            <a:ext cx="690880" cy="28067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E2122A9-96A8-7122-FCB0-EAA86520050B}"/>
              </a:ext>
            </a:extLst>
          </p:cNvPr>
          <p:cNvCxnSpPr/>
          <p:nvPr/>
        </p:nvCxnSpPr>
        <p:spPr>
          <a:xfrm>
            <a:off x="8188143" y="1583479"/>
            <a:ext cx="0" cy="4570674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4065E9CF-1250-529B-FA39-AD0B22D56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221" y="1746507"/>
            <a:ext cx="550545" cy="24828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7AAA8AF-67E8-C5A8-AA74-A7D72ED42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7404" y="1728571"/>
            <a:ext cx="690880" cy="28067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B959145E-7004-5BA2-5389-0FC9026E9917}"/>
              </a:ext>
            </a:extLst>
          </p:cNvPr>
          <p:cNvGrpSpPr/>
          <p:nvPr/>
        </p:nvGrpSpPr>
        <p:grpSpPr>
          <a:xfrm>
            <a:off x="1197796" y="3301866"/>
            <a:ext cx="891410" cy="759759"/>
            <a:chOff x="996175" y="3511022"/>
            <a:chExt cx="891410" cy="759759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533D10A-BCAF-83E4-7940-967F990E3A6E}"/>
                </a:ext>
              </a:extLst>
            </p:cNvPr>
            <p:cNvSpPr/>
            <p:nvPr/>
          </p:nvSpPr>
          <p:spPr>
            <a:xfrm>
              <a:off x="996175" y="3565432"/>
              <a:ext cx="248285" cy="248285"/>
            </a:xfrm>
            <a:prstGeom prst="ellipse">
              <a:avLst/>
            </a:prstGeom>
            <a:solidFill>
              <a:srgbClr val="1F76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2FD5E93-0837-412A-70C9-F405A12BBB85}"/>
                </a:ext>
              </a:extLst>
            </p:cNvPr>
            <p:cNvSpPr/>
            <p:nvPr/>
          </p:nvSpPr>
          <p:spPr>
            <a:xfrm>
              <a:off x="996175" y="3961973"/>
              <a:ext cx="248285" cy="248285"/>
            </a:xfrm>
            <a:prstGeom prst="ellipse">
              <a:avLst/>
            </a:prstGeom>
            <a:solidFill>
              <a:srgbClr val="FF7E0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06EC0D-E813-2998-6BED-2A13101F6F51}"/>
                </a:ext>
              </a:extLst>
            </p:cNvPr>
            <p:cNvSpPr txBox="1"/>
            <p:nvPr/>
          </p:nvSpPr>
          <p:spPr>
            <a:xfrm>
              <a:off x="1244460" y="3511022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0.07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F410FD3-B1F2-DE4B-FD41-BC227BA068E4}"/>
                </a:ext>
              </a:extLst>
            </p:cNvPr>
            <p:cNvSpPr txBox="1"/>
            <p:nvPr/>
          </p:nvSpPr>
          <p:spPr>
            <a:xfrm>
              <a:off x="1244460" y="3901449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0.93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24AD154-FE2C-AE33-CAB9-F0CB74E5E88E}"/>
              </a:ext>
            </a:extLst>
          </p:cNvPr>
          <p:cNvGrpSpPr/>
          <p:nvPr/>
        </p:nvGrpSpPr>
        <p:grpSpPr>
          <a:xfrm>
            <a:off x="4260329" y="3304368"/>
            <a:ext cx="891410" cy="759759"/>
            <a:chOff x="996175" y="3511022"/>
            <a:chExt cx="891410" cy="759759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B4EB0B1-B54C-4818-129D-EF161C57AD58}"/>
                </a:ext>
              </a:extLst>
            </p:cNvPr>
            <p:cNvSpPr/>
            <p:nvPr/>
          </p:nvSpPr>
          <p:spPr>
            <a:xfrm>
              <a:off x="996175" y="3565432"/>
              <a:ext cx="248285" cy="248285"/>
            </a:xfrm>
            <a:prstGeom prst="ellipse">
              <a:avLst/>
            </a:prstGeom>
            <a:solidFill>
              <a:srgbClr val="1F76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1BF66E8-91E4-0988-DFA4-4B20D6E413A9}"/>
                </a:ext>
              </a:extLst>
            </p:cNvPr>
            <p:cNvSpPr/>
            <p:nvPr/>
          </p:nvSpPr>
          <p:spPr>
            <a:xfrm>
              <a:off x="996175" y="3961973"/>
              <a:ext cx="248285" cy="248285"/>
            </a:xfrm>
            <a:prstGeom prst="ellipse">
              <a:avLst/>
            </a:prstGeom>
            <a:solidFill>
              <a:srgbClr val="FF7E0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36E43F0-6BD1-B40D-DD1D-8109375129C6}"/>
                </a:ext>
              </a:extLst>
            </p:cNvPr>
            <p:cNvSpPr txBox="1"/>
            <p:nvPr/>
          </p:nvSpPr>
          <p:spPr>
            <a:xfrm>
              <a:off x="1244460" y="3511022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0.95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52CEF24-0964-6F69-1C6D-5066BDA39BA0}"/>
                </a:ext>
              </a:extLst>
            </p:cNvPr>
            <p:cNvSpPr txBox="1"/>
            <p:nvPr/>
          </p:nvSpPr>
          <p:spPr>
            <a:xfrm>
              <a:off x="1244460" y="3901449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0.05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9BA7FCFA-7A56-216C-067A-8A7BD540C284}"/>
              </a:ext>
            </a:extLst>
          </p:cNvPr>
          <p:cNvSpPr txBox="1"/>
          <p:nvPr/>
        </p:nvSpPr>
        <p:spPr>
          <a:xfrm>
            <a:off x="2684890" y="3499484"/>
            <a:ext cx="979755" cy="369332"/>
          </a:xfrm>
          <a:prstGeom prst="rect">
            <a:avLst/>
          </a:prstGeom>
          <a:noFill/>
          <a:ln w="25400">
            <a:solidFill>
              <a:srgbClr val="5E5E5E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 16.7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C24AF3-E546-26DF-B5FB-A4E81AFB0140}"/>
              </a:ext>
            </a:extLst>
          </p:cNvPr>
          <p:cNvGrpSpPr/>
          <p:nvPr/>
        </p:nvGrpSpPr>
        <p:grpSpPr>
          <a:xfrm>
            <a:off x="1197797" y="4285216"/>
            <a:ext cx="891410" cy="759759"/>
            <a:chOff x="996175" y="3511022"/>
            <a:chExt cx="891410" cy="759759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08469F0-6F72-D048-27F5-054EC3E22140}"/>
                </a:ext>
              </a:extLst>
            </p:cNvPr>
            <p:cNvSpPr/>
            <p:nvPr/>
          </p:nvSpPr>
          <p:spPr>
            <a:xfrm>
              <a:off x="996175" y="3565432"/>
              <a:ext cx="248285" cy="248285"/>
            </a:xfrm>
            <a:prstGeom prst="ellipse">
              <a:avLst/>
            </a:prstGeom>
            <a:solidFill>
              <a:srgbClr val="1F76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D235F89-206C-5C8E-53BA-DA4DFE1C3683}"/>
                </a:ext>
              </a:extLst>
            </p:cNvPr>
            <p:cNvSpPr/>
            <p:nvPr/>
          </p:nvSpPr>
          <p:spPr>
            <a:xfrm>
              <a:off x="996175" y="3961973"/>
              <a:ext cx="248285" cy="248285"/>
            </a:xfrm>
            <a:prstGeom prst="ellipse">
              <a:avLst/>
            </a:prstGeom>
            <a:solidFill>
              <a:srgbClr val="FF7E0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8AEC25-D9FF-ECE3-1E93-CAA9A291F1F2}"/>
                </a:ext>
              </a:extLst>
            </p:cNvPr>
            <p:cNvSpPr txBox="1"/>
            <p:nvPr/>
          </p:nvSpPr>
          <p:spPr>
            <a:xfrm>
              <a:off x="1244460" y="3511022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0.00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7F9FE0D-7B9A-814A-D9D1-585CABE47886}"/>
                </a:ext>
              </a:extLst>
            </p:cNvPr>
            <p:cNvSpPr txBox="1"/>
            <p:nvPr/>
          </p:nvSpPr>
          <p:spPr>
            <a:xfrm>
              <a:off x="1244460" y="3901449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1.00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94731C2-ACA9-9C6B-0CF0-7FB8A67FB90A}"/>
              </a:ext>
            </a:extLst>
          </p:cNvPr>
          <p:cNvGrpSpPr/>
          <p:nvPr/>
        </p:nvGrpSpPr>
        <p:grpSpPr>
          <a:xfrm>
            <a:off x="4260330" y="4287718"/>
            <a:ext cx="891410" cy="759759"/>
            <a:chOff x="996175" y="3511022"/>
            <a:chExt cx="891410" cy="759759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DDB2E36-29A1-1CCE-6D85-01E5FCBB9533}"/>
                </a:ext>
              </a:extLst>
            </p:cNvPr>
            <p:cNvSpPr/>
            <p:nvPr/>
          </p:nvSpPr>
          <p:spPr>
            <a:xfrm>
              <a:off x="996175" y="3565432"/>
              <a:ext cx="248285" cy="248285"/>
            </a:xfrm>
            <a:prstGeom prst="ellipse">
              <a:avLst/>
            </a:prstGeom>
            <a:solidFill>
              <a:srgbClr val="1F76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B1BE43E-23B5-DC49-4D77-76605E5C102D}"/>
                </a:ext>
              </a:extLst>
            </p:cNvPr>
            <p:cNvSpPr/>
            <p:nvPr/>
          </p:nvSpPr>
          <p:spPr>
            <a:xfrm>
              <a:off x="996175" y="3961973"/>
              <a:ext cx="248285" cy="248285"/>
            </a:xfrm>
            <a:prstGeom prst="ellipse">
              <a:avLst/>
            </a:prstGeom>
            <a:solidFill>
              <a:srgbClr val="FF7E0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9CA9A-67BD-18FD-938C-727022CA924A}"/>
                </a:ext>
              </a:extLst>
            </p:cNvPr>
            <p:cNvSpPr txBox="1"/>
            <p:nvPr/>
          </p:nvSpPr>
          <p:spPr>
            <a:xfrm>
              <a:off x="1244460" y="3511022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0.80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32266DD-C254-BF99-6821-17836817247D}"/>
                </a:ext>
              </a:extLst>
            </p:cNvPr>
            <p:cNvSpPr txBox="1"/>
            <p:nvPr/>
          </p:nvSpPr>
          <p:spPr>
            <a:xfrm>
              <a:off x="1244460" y="3901449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0.20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2B186E49-7B80-2B59-2113-DB2BFAA1E6A2}"/>
              </a:ext>
            </a:extLst>
          </p:cNvPr>
          <p:cNvSpPr txBox="1"/>
          <p:nvPr/>
        </p:nvSpPr>
        <p:spPr>
          <a:xfrm>
            <a:off x="2684891" y="4482834"/>
            <a:ext cx="979755" cy="369332"/>
          </a:xfrm>
          <a:prstGeom prst="rect">
            <a:avLst/>
          </a:prstGeom>
          <a:noFill/>
          <a:ln w="25400">
            <a:solidFill>
              <a:srgbClr val="5E5E5E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 15.5</a:t>
            </a:r>
          </a:p>
        </p:txBody>
      </p:sp>
    </p:spTree>
    <p:extLst>
      <p:ext uri="{BB962C8B-B14F-4D97-AF65-F5344CB8AC3E}">
        <p14:creationId xmlns:p14="http://schemas.microsoft.com/office/powerpoint/2010/main" val="1426057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CE74276-11D3-C271-56F8-E534E86B7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844" y="1583479"/>
            <a:ext cx="5300666" cy="49439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C6ECB-6C44-1C75-FBF8-CFD37C157C86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4B75D-F528-CD47-5878-E9A7D73A7157}"/>
              </a:ext>
            </a:extLst>
          </p:cNvPr>
          <p:cNvSpPr txBox="1"/>
          <p:nvPr/>
        </p:nvSpPr>
        <p:spPr>
          <a:xfrm>
            <a:off x="278388" y="855062"/>
            <a:ext cx="112598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When choosing a splitting value for a feature, we want the partitions to be </a:t>
            </a:r>
            <a:r>
              <a:rPr lang="en-GB" sz="22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homogeneous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01763-BCFC-A4F9-9223-BBBCDF328E78}"/>
              </a:ext>
            </a:extLst>
          </p:cNvPr>
          <p:cNvSpPr/>
          <p:nvPr/>
        </p:nvSpPr>
        <p:spPr>
          <a:xfrm>
            <a:off x="7007109" y="5486316"/>
            <a:ext cx="162426" cy="162426"/>
          </a:xfrm>
          <a:prstGeom prst="ellipse">
            <a:avLst/>
          </a:prstGeom>
          <a:solidFill>
            <a:srgbClr val="1F76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4B395F-A53F-B544-BC8D-CF7F2221FEDB}"/>
              </a:ext>
            </a:extLst>
          </p:cNvPr>
          <p:cNvSpPr/>
          <p:nvPr/>
        </p:nvSpPr>
        <p:spPr>
          <a:xfrm>
            <a:off x="7007109" y="5783226"/>
            <a:ext cx="162426" cy="162426"/>
          </a:xfrm>
          <a:prstGeom prst="ellipse">
            <a:avLst/>
          </a:prstGeom>
          <a:solidFill>
            <a:srgbClr val="FF7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7884AC-EEB0-0F42-7C26-C2BFCC4F35C3}"/>
              </a:ext>
            </a:extLst>
          </p:cNvPr>
          <p:cNvSpPr txBox="1"/>
          <p:nvPr/>
        </p:nvSpPr>
        <p:spPr>
          <a:xfrm>
            <a:off x="7169535" y="5429029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Adelie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7C0D0D-A8EA-43E0-7166-2899211D0F6C}"/>
              </a:ext>
            </a:extLst>
          </p:cNvPr>
          <p:cNvSpPr txBox="1"/>
          <p:nvPr/>
        </p:nvSpPr>
        <p:spPr>
          <a:xfrm>
            <a:off x="7169535" y="5725939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Gentoo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3824-FCA7-F53B-6CF1-5DFED4C18F56}"/>
              </a:ext>
            </a:extLst>
          </p:cNvPr>
          <p:cNvSpPr/>
          <p:nvPr/>
        </p:nvSpPr>
        <p:spPr>
          <a:xfrm>
            <a:off x="2261937" y="1518273"/>
            <a:ext cx="1665247" cy="666205"/>
          </a:xfrm>
          <a:prstGeom prst="rect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159E2-D2DF-6B70-EDDE-8D55EE7950B7}"/>
              </a:ext>
            </a:extLst>
          </p:cNvPr>
          <p:cNvSpPr txBox="1"/>
          <p:nvPr/>
        </p:nvSpPr>
        <p:spPr>
          <a:xfrm>
            <a:off x="2317448" y="1549779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baseline="-25000" dirty="0">
                <a:solidFill>
                  <a:srgbClr val="E8EBE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BILL DEPTH</a:t>
            </a:r>
            <a:endParaRPr lang="en-FR" sz="3000" b="1" baseline="-25000" dirty="0">
              <a:solidFill>
                <a:srgbClr val="E8EBE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D06AD8-FC11-61B1-D949-AA7004CF2BB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094561" y="2184478"/>
            <a:ext cx="1593851" cy="552047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61DFBFD-8B9C-4EFD-C00F-5DB38C012EB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643502" y="2184478"/>
            <a:ext cx="1451059" cy="557139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EA8181F-F427-8037-8221-E773F3FCC803}"/>
              </a:ext>
            </a:extLst>
          </p:cNvPr>
          <p:cNvSpPr txBox="1"/>
          <p:nvPr/>
        </p:nvSpPr>
        <p:spPr>
          <a:xfrm>
            <a:off x="4005408" y="215847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 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644FA0-C29C-C41D-CB7F-F1FFFA1AD5D9}"/>
              </a:ext>
            </a:extLst>
          </p:cNvPr>
          <p:cNvSpPr txBox="1"/>
          <p:nvPr/>
        </p:nvSpPr>
        <p:spPr>
          <a:xfrm>
            <a:off x="1721727" y="217859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≤ t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1099037-7CF8-78B1-4F70-4E2007B34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229" y="2897599"/>
            <a:ext cx="550545" cy="24828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9852AEF-28D4-43BB-20FE-3D6B35FCE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972" y="2860542"/>
            <a:ext cx="690880" cy="28067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E2122A9-96A8-7122-FCB0-EAA86520050B}"/>
              </a:ext>
            </a:extLst>
          </p:cNvPr>
          <p:cNvCxnSpPr/>
          <p:nvPr/>
        </p:nvCxnSpPr>
        <p:spPr>
          <a:xfrm>
            <a:off x="10165627" y="1583479"/>
            <a:ext cx="0" cy="4570674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959145E-7004-5BA2-5389-0FC9026E9917}"/>
              </a:ext>
            </a:extLst>
          </p:cNvPr>
          <p:cNvGrpSpPr/>
          <p:nvPr/>
        </p:nvGrpSpPr>
        <p:grpSpPr>
          <a:xfrm>
            <a:off x="1197796" y="3301866"/>
            <a:ext cx="891410" cy="759759"/>
            <a:chOff x="996175" y="3511022"/>
            <a:chExt cx="891410" cy="759759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533D10A-BCAF-83E4-7940-967F990E3A6E}"/>
                </a:ext>
              </a:extLst>
            </p:cNvPr>
            <p:cNvSpPr/>
            <p:nvPr/>
          </p:nvSpPr>
          <p:spPr>
            <a:xfrm>
              <a:off x="996175" y="3565432"/>
              <a:ext cx="248285" cy="248285"/>
            </a:xfrm>
            <a:prstGeom prst="ellipse">
              <a:avLst/>
            </a:prstGeom>
            <a:solidFill>
              <a:srgbClr val="1F76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2FD5E93-0837-412A-70C9-F405A12BBB85}"/>
                </a:ext>
              </a:extLst>
            </p:cNvPr>
            <p:cNvSpPr/>
            <p:nvPr/>
          </p:nvSpPr>
          <p:spPr>
            <a:xfrm>
              <a:off x="996175" y="3961973"/>
              <a:ext cx="248285" cy="248285"/>
            </a:xfrm>
            <a:prstGeom prst="ellipse">
              <a:avLst/>
            </a:prstGeom>
            <a:solidFill>
              <a:srgbClr val="FF7E0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06EC0D-E813-2998-6BED-2A13101F6F51}"/>
                </a:ext>
              </a:extLst>
            </p:cNvPr>
            <p:cNvSpPr txBox="1"/>
            <p:nvPr/>
          </p:nvSpPr>
          <p:spPr>
            <a:xfrm>
              <a:off x="1244460" y="3511022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0.07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F410FD3-B1F2-DE4B-FD41-BC227BA068E4}"/>
                </a:ext>
              </a:extLst>
            </p:cNvPr>
            <p:cNvSpPr txBox="1"/>
            <p:nvPr/>
          </p:nvSpPr>
          <p:spPr>
            <a:xfrm>
              <a:off x="1244460" y="3901449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0.93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24AD154-FE2C-AE33-CAB9-F0CB74E5E88E}"/>
              </a:ext>
            </a:extLst>
          </p:cNvPr>
          <p:cNvGrpSpPr/>
          <p:nvPr/>
        </p:nvGrpSpPr>
        <p:grpSpPr>
          <a:xfrm>
            <a:off x="4260329" y="3304368"/>
            <a:ext cx="891410" cy="759759"/>
            <a:chOff x="996175" y="3511022"/>
            <a:chExt cx="891410" cy="759759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B4EB0B1-B54C-4818-129D-EF161C57AD58}"/>
                </a:ext>
              </a:extLst>
            </p:cNvPr>
            <p:cNvSpPr/>
            <p:nvPr/>
          </p:nvSpPr>
          <p:spPr>
            <a:xfrm>
              <a:off x="996175" y="3565432"/>
              <a:ext cx="248285" cy="248285"/>
            </a:xfrm>
            <a:prstGeom prst="ellipse">
              <a:avLst/>
            </a:prstGeom>
            <a:solidFill>
              <a:srgbClr val="1F76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1BF66E8-91E4-0988-DFA4-4B20D6E413A9}"/>
                </a:ext>
              </a:extLst>
            </p:cNvPr>
            <p:cNvSpPr/>
            <p:nvPr/>
          </p:nvSpPr>
          <p:spPr>
            <a:xfrm>
              <a:off x="996175" y="3961973"/>
              <a:ext cx="248285" cy="248285"/>
            </a:xfrm>
            <a:prstGeom prst="ellipse">
              <a:avLst/>
            </a:prstGeom>
            <a:solidFill>
              <a:srgbClr val="FF7E0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36E43F0-6BD1-B40D-DD1D-8109375129C6}"/>
                </a:ext>
              </a:extLst>
            </p:cNvPr>
            <p:cNvSpPr txBox="1"/>
            <p:nvPr/>
          </p:nvSpPr>
          <p:spPr>
            <a:xfrm>
              <a:off x="1244460" y="3511022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0.95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52CEF24-0964-6F69-1C6D-5066BDA39BA0}"/>
                </a:ext>
              </a:extLst>
            </p:cNvPr>
            <p:cNvSpPr txBox="1"/>
            <p:nvPr/>
          </p:nvSpPr>
          <p:spPr>
            <a:xfrm>
              <a:off x="1244460" y="3901449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0.05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9BA7FCFA-7A56-216C-067A-8A7BD540C284}"/>
              </a:ext>
            </a:extLst>
          </p:cNvPr>
          <p:cNvSpPr txBox="1"/>
          <p:nvPr/>
        </p:nvSpPr>
        <p:spPr>
          <a:xfrm>
            <a:off x="2684890" y="3499484"/>
            <a:ext cx="979755" cy="369332"/>
          </a:xfrm>
          <a:prstGeom prst="rect">
            <a:avLst/>
          </a:prstGeom>
          <a:noFill/>
          <a:ln w="25400">
            <a:solidFill>
              <a:srgbClr val="5E5E5E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 16.7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5E7B86F-4626-9FE9-6366-4655BAB3F231}"/>
              </a:ext>
            </a:extLst>
          </p:cNvPr>
          <p:cNvGrpSpPr/>
          <p:nvPr/>
        </p:nvGrpSpPr>
        <p:grpSpPr>
          <a:xfrm>
            <a:off x="1197797" y="5274085"/>
            <a:ext cx="891410" cy="759759"/>
            <a:chOff x="996175" y="3511022"/>
            <a:chExt cx="891410" cy="759759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988928B-5BC0-B5BD-8A35-9BDFA806D258}"/>
                </a:ext>
              </a:extLst>
            </p:cNvPr>
            <p:cNvSpPr/>
            <p:nvPr/>
          </p:nvSpPr>
          <p:spPr>
            <a:xfrm>
              <a:off x="996175" y="3565432"/>
              <a:ext cx="248285" cy="248285"/>
            </a:xfrm>
            <a:prstGeom prst="ellipse">
              <a:avLst/>
            </a:prstGeom>
            <a:solidFill>
              <a:srgbClr val="1F76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1C95C2C-98A2-B6B0-2379-E86AC91DB594}"/>
                </a:ext>
              </a:extLst>
            </p:cNvPr>
            <p:cNvSpPr/>
            <p:nvPr/>
          </p:nvSpPr>
          <p:spPr>
            <a:xfrm>
              <a:off x="996175" y="3961973"/>
              <a:ext cx="248285" cy="248285"/>
            </a:xfrm>
            <a:prstGeom prst="ellipse">
              <a:avLst/>
            </a:prstGeom>
            <a:solidFill>
              <a:srgbClr val="FF7E0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85B47FC-A1FB-8D5E-49A8-60BCB25BEF21}"/>
                </a:ext>
              </a:extLst>
            </p:cNvPr>
            <p:cNvSpPr txBox="1"/>
            <p:nvPr/>
          </p:nvSpPr>
          <p:spPr>
            <a:xfrm>
              <a:off x="1244460" y="3511022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0.47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F20B928-8C7E-31BF-C5C4-FC4E2969C31F}"/>
                </a:ext>
              </a:extLst>
            </p:cNvPr>
            <p:cNvSpPr txBox="1"/>
            <p:nvPr/>
          </p:nvSpPr>
          <p:spPr>
            <a:xfrm>
              <a:off x="1244460" y="3901449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0.53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3E696BF-55D4-9379-7EC3-48D69FC6A281}"/>
              </a:ext>
            </a:extLst>
          </p:cNvPr>
          <p:cNvGrpSpPr/>
          <p:nvPr/>
        </p:nvGrpSpPr>
        <p:grpSpPr>
          <a:xfrm>
            <a:off x="4260330" y="5276587"/>
            <a:ext cx="891410" cy="759759"/>
            <a:chOff x="996175" y="3511022"/>
            <a:chExt cx="891410" cy="759759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D95DBA3-0C9E-C27F-56BF-F3571D3331CE}"/>
                </a:ext>
              </a:extLst>
            </p:cNvPr>
            <p:cNvSpPr/>
            <p:nvPr/>
          </p:nvSpPr>
          <p:spPr>
            <a:xfrm>
              <a:off x="996175" y="3565432"/>
              <a:ext cx="248285" cy="248285"/>
            </a:xfrm>
            <a:prstGeom prst="ellipse">
              <a:avLst/>
            </a:prstGeom>
            <a:solidFill>
              <a:srgbClr val="1F76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2EBDE8D-4194-6BF3-5C8C-4BE05FD87DE6}"/>
                </a:ext>
              </a:extLst>
            </p:cNvPr>
            <p:cNvSpPr/>
            <p:nvPr/>
          </p:nvSpPr>
          <p:spPr>
            <a:xfrm>
              <a:off x="996175" y="3961973"/>
              <a:ext cx="248285" cy="248285"/>
            </a:xfrm>
            <a:prstGeom prst="ellipse">
              <a:avLst/>
            </a:prstGeom>
            <a:solidFill>
              <a:srgbClr val="FF7E0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74A31AB-8F23-D9B5-2B35-26A3F57142EB}"/>
                </a:ext>
              </a:extLst>
            </p:cNvPr>
            <p:cNvSpPr txBox="1"/>
            <p:nvPr/>
          </p:nvSpPr>
          <p:spPr>
            <a:xfrm>
              <a:off x="1244460" y="3511022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1.00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7612B7F-2120-1D41-F495-CA5CDD2DFAFF}"/>
                </a:ext>
              </a:extLst>
            </p:cNvPr>
            <p:cNvSpPr txBox="1"/>
            <p:nvPr/>
          </p:nvSpPr>
          <p:spPr>
            <a:xfrm>
              <a:off x="1244460" y="3901449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0.00</a:t>
              </a:r>
              <a:endParaRPr lang="en-FR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CEFC3C7D-CE99-1CF3-4D9C-8F92C4BCE639}"/>
              </a:ext>
            </a:extLst>
          </p:cNvPr>
          <p:cNvSpPr txBox="1"/>
          <p:nvPr/>
        </p:nvSpPr>
        <p:spPr>
          <a:xfrm>
            <a:off x="2684891" y="5471703"/>
            <a:ext cx="979755" cy="369332"/>
          </a:xfrm>
          <a:prstGeom prst="rect">
            <a:avLst/>
          </a:prstGeom>
          <a:noFill/>
          <a:ln w="25400">
            <a:solidFill>
              <a:srgbClr val="5E5E5E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 19.0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AB448-C885-13D0-EE2A-870EC4693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221" y="1746507"/>
            <a:ext cx="550545" cy="248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BEB802-88EB-963D-4FFF-803FD8C7D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7404" y="1728571"/>
            <a:ext cx="690880" cy="28067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7D672E7-6DD3-CBFF-F915-057F016CFAF7}"/>
              </a:ext>
            </a:extLst>
          </p:cNvPr>
          <p:cNvGrpSpPr/>
          <p:nvPr/>
        </p:nvGrpSpPr>
        <p:grpSpPr>
          <a:xfrm>
            <a:off x="1197797" y="4285216"/>
            <a:ext cx="891410" cy="759759"/>
            <a:chOff x="996175" y="3511022"/>
            <a:chExt cx="891410" cy="75975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C721FF7-863F-A8B1-08A6-8FDE179FE1A1}"/>
                </a:ext>
              </a:extLst>
            </p:cNvPr>
            <p:cNvSpPr/>
            <p:nvPr/>
          </p:nvSpPr>
          <p:spPr>
            <a:xfrm>
              <a:off x="996175" y="3565432"/>
              <a:ext cx="248285" cy="248285"/>
            </a:xfrm>
            <a:prstGeom prst="ellipse">
              <a:avLst/>
            </a:prstGeom>
            <a:solidFill>
              <a:srgbClr val="1F76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55BCDBC-6D79-AE1D-6924-CEBD64A103D3}"/>
                </a:ext>
              </a:extLst>
            </p:cNvPr>
            <p:cNvSpPr/>
            <p:nvPr/>
          </p:nvSpPr>
          <p:spPr>
            <a:xfrm>
              <a:off x="996175" y="3961973"/>
              <a:ext cx="248285" cy="248285"/>
            </a:xfrm>
            <a:prstGeom prst="ellipse">
              <a:avLst/>
            </a:prstGeom>
            <a:solidFill>
              <a:srgbClr val="FF7E0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665685-439B-B960-E241-B07EB27A30E0}"/>
                </a:ext>
              </a:extLst>
            </p:cNvPr>
            <p:cNvSpPr txBox="1"/>
            <p:nvPr/>
          </p:nvSpPr>
          <p:spPr>
            <a:xfrm>
              <a:off x="1244460" y="3511022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0.00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0FE26A-FC98-F236-F483-DB0C39202422}"/>
                </a:ext>
              </a:extLst>
            </p:cNvPr>
            <p:cNvSpPr txBox="1"/>
            <p:nvPr/>
          </p:nvSpPr>
          <p:spPr>
            <a:xfrm>
              <a:off x="1244460" y="3901449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1.00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265465F-45F9-B474-322E-81415013050D}"/>
              </a:ext>
            </a:extLst>
          </p:cNvPr>
          <p:cNvGrpSpPr/>
          <p:nvPr/>
        </p:nvGrpSpPr>
        <p:grpSpPr>
          <a:xfrm>
            <a:off x="4260330" y="4287718"/>
            <a:ext cx="891410" cy="759759"/>
            <a:chOff x="996175" y="3511022"/>
            <a:chExt cx="891410" cy="75975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AB6E54-3821-4FDF-315B-9CA9252A82AE}"/>
                </a:ext>
              </a:extLst>
            </p:cNvPr>
            <p:cNvSpPr/>
            <p:nvPr/>
          </p:nvSpPr>
          <p:spPr>
            <a:xfrm>
              <a:off x="996175" y="3565432"/>
              <a:ext cx="248285" cy="248285"/>
            </a:xfrm>
            <a:prstGeom prst="ellipse">
              <a:avLst/>
            </a:prstGeom>
            <a:solidFill>
              <a:srgbClr val="1F76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5D7A632-0745-42D3-BC62-7FA7A2106483}"/>
                </a:ext>
              </a:extLst>
            </p:cNvPr>
            <p:cNvSpPr/>
            <p:nvPr/>
          </p:nvSpPr>
          <p:spPr>
            <a:xfrm>
              <a:off x="996175" y="3961973"/>
              <a:ext cx="248285" cy="248285"/>
            </a:xfrm>
            <a:prstGeom prst="ellipse">
              <a:avLst/>
            </a:prstGeom>
            <a:solidFill>
              <a:srgbClr val="FF7E0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2A58AD-8E9C-4F48-02C7-30458E6C208D}"/>
                </a:ext>
              </a:extLst>
            </p:cNvPr>
            <p:cNvSpPr txBox="1"/>
            <p:nvPr/>
          </p:nvSpPr>
          <p:spPr>
            <a:xfrm>
              <a:off x="1244460" y="3511022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0.80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8F329BE-A096-CE8B-3262-6AC78F9ABC97}"/>
                </a:ext>
              </a:extLst>
            </p:cNvPr>
            <p:cNvSpPr txBox="1"/>
            <p:nvPr/>
          </p:nvSpPr>
          <p:spPr>
            <a:xfrm>
              <a:off x="1244460" y="3901449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0.20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F5EC495-99A1-5AC4-D464-B8D993C9A90E}"/>
              </a:ext>
            </a:extLst>
          </p:cNvPr>
          <p:cNvSpPr txBox="1"/>
          <p:nvPr/>
        </p:nvSpPr>
        <p:spPr>
          <a:xfrm>
            <a:off x="2684891" y="4482834"/>
            <a:ext cx="979755" cy="369332"/>
          </a:xfrm>
          <a:prstGeom prst="rect">
            <a:avLst/>
          </a:prstGeom>
          <a:noFill/>
          <a:ln w="25400">
            <a:solidFill>
              <a:srgbClr val="5E5E5E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 15.5</a:t>
            </a:r>
          </a:p>
        </p:txBody>
      </p:sp>
    </p:spTree>
    <p:extLst>
      <p:ext uri="{BB962C8B-B14F-4D97-AF65-F5344CB8AC3E}">
        <p14:creationId xmlns:p14="http://schemas.microsoft.com/office/powerpoint/2010/main" val="213183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41E2808-127D-CB36-E864-78DA27569110}"/>
              </a:ext>
            </a:extLst>
          </p:cNvPr>
          <p:cNvSpPr/>
          <p:nvPr/>
        </p:nvSpPr>
        <p:spPr>
          <a:xfrm>
            <a:off x="2610918" y="1535879"/>
            <a:ext cx="6970163" cy="945728"/>
          </a:xfrm>
          <a:prstGeom prst="roundRect">
            <a:avLst/>
          </a:prstGeom>
          <a:solidFill>
            <a:srgbClr val="E8EBE4"/>
          </a:solidFill>
          <a:ln w="25400">
            <a:solidFill>
              <a:srgbClr val="5E5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D9EC4-CEC7-36AE-5DDA-258033964660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Discriminative approaches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FB5076-F99D-A3EC-0690-C0CC215F2134}"/>
              </a:ext>
            </a:extLst>
          </p:cNvPr>
          <p:cNvSpPr txBox="1"/>
          <p:nvPr/>
        </p:nvSpPr>
        <p:spPr>
          <a:xfrm>
            <a:off x="240033" y="855064"/>
            <a:ext cx="116110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are many strategies for approximating the Bayes classifier.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7910F-8B56-EA99-7E56-DDA41A98B76E}"/>
              </a:ext>
            </a:extLst>
          </p:cNvPr>
          <p:cNvSpPr txBox="1"/>
          <p:nvPr/>
        </p:nvSpPr>
        <p:spPr>
          <a:xfrm>
            <a:off x="733328" y="3090142"/>
            <a:ext cx="41755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K-nearest neighbours (</a:t>
            </a:r>
            <a:r>
              <a:rPr lang="en-GB" sz="2200" dirty="0" err="1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kNN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02BBE-DF51-09D3-2CDB-34327A24569B}"/>
              </a:ext>
            </a:extLst>
          </p:cNvPr>
          <p:cNvSpPr txBox="1"/>
          <p:nvPr/>
        </p:nvSpPr>
        <p:spPr>
          <a:xfrm>
            <a:off x="733328" y="3584614"/>
            <a:ext cx="41755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Logistic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D9870B-86CC-BFB7-ED15-95DCC068F4F7}"/>
              </a:ext>
            </a:extLst>
          </p:cNvPr>
          <p:cNvSpPr txBox="1"/>
          <p:nvPr/>
        </p:nvSpPr>
        <p:spPr>
          <a:xfrm>
            <a:off x="733328" y="4079086"/>
            <a:ext cx="60043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Linear and quadratic discriminant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438003-014A-E516-9CB9-14F6333BF8F4}"/>
              </a:ext>
            </a:extLst>
          </p:cNvPr>
          <p:cNvSpPr txBox="1"/>
          <p:nvPr/>
        </p:nvSpPr>
        <p:spPr>
          <a:xfrm>
            <a:off x="733328" y="4573558"/>
            <a:ext cx="39710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Naïve Bayes classifier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2E241C-F261-2E93-E67D-BB428811B00D}"/>
              </a:ext>
            </a:extLst>
          </p:cNvPr>
          <p:cNvSpPr/>
          <p:nvPr/>
        </p:nvSpPr>
        <p:spPr>
          <a:xfrm>
            <a:off x="6460958" y="4154587"/>
            <a:ext cx="72190" cy="86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FD69B-AE1D-466E-9922-514A67CC2F55}"/>
              </a:ext>
            </a:extLst>
          </p:cNvPr>
          <p:cNvSpPr txBox="1"/>
          <p:nvPr/>
        </p:nvSpPr>
        <p:spPr>
          <a:xfrm>
            <a:off x="6569244" y="4358114"/>
            <a:ext cx="30460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Generative approaches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03193E-0770-4D77-4B49-AE30E12DD77F}"/>
              </a:ext>
            </a:extLst>
          </p:cNvPr>
          <p:cNvSpPr txBox="1"/>
          <p:nvPr/>
        </p:nvSpPr>
        <p:spPr>
          <a:xfrm>
            <a:off x="240032" y="2659833"/>
            <a:ext cx="61000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have seen so far: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92CB06-14A8-67AE-95A9-99E69518B65F}"/>
              </a:ext>
            </a:extLst>
          </p:cNvPr>
          <p:cNvSpPr/>
          <p:nvPr/>
        </p:nvSpPr>
        <p:spPr>
          <a:xfrm>
            <a:off x="6460958" y="3152186"/>
            <a:ext cx="72190" cy="86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20B42A-05A0-3FC9-5CC3-1281B23CBAF8}"/>
              </a:ext>
            </a:extLst>
          </p:cNvPr>
          <p:cNvSpPr txBox="1"/>
          <p:nvPr/>
        </p:nvSpPr>
        <p:spPr>
          <a:xfrm>
            <a:off x="6569244" y="3355713"/>
            <a:ext cx="34467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Discriminative approaches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AC831-8F7C-9792-A847-B4F630CA8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049" y="1675195"/>
            <a:ext cx="6311900" cy="673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6C2A71-BDB6-966D-7DA1-4BFEB8503C0C}"/>
              </a:ext>
            </a:extLst>
          </p:cNvPr>
          <p:cNvSpPr txBox="1"/>
          <p:nvPr/>
        </p:nvSpPr>
        <p:spPr>
          <a:xfrm>
            <a:off x="733328" y="5606158"/>
            <a:ext cx="39710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Random forests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AAC393-703D-0427-E032-37BC9CAD4D61}"/>
              </a:ext>
            </a:extLst>
          </p:cNvPr>
          <p:cNvSpPr txBox="1"/>
          <p:nvPr/>
        </p:nvSpPr>
        <p:spPr>
          <a:xfrm>
            <a:off x="733328" y="6100630"/>
            <a:ext cx="39710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Gradient boosted trees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FF1F2F-CEC5-E021-5586-5FC02120E8E1}"/>
              </a:ext>
            </a:extLst>
          </p:cNvPr>
          <p:cNvSpPr/>
          <p:nvPr/>
        </p:nvSpPr>
        <p:spPr>
          <a:xfrm>
            <a:off x="6460958" y="5706634"/>
            <a:ext cx="72190" cy="86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>
              <a:solidFill>
                <a:srgbClr val="7030A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E31AF7-50CD-74C4-F12B-5AE497B18735}"/>
              </a:ext>
            </a:extLst>
          </p:cNvPr>
          <p:cNvSpPr txBox="1"/>
          <p:nvPr/>
        </p:nvSpPr>
        <p:spPr>
          <a:xfrm>
            <a:off x="6569244" y="5923190"/>
            <a:ext cx="31005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dirty="0">
                <a:solidFill>
                  <a:srgbClr val="7030A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Ensembling approaches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DFB409-9806-986C-A019-8ADAFF406B1A}"/>
              </a:ext>
            </a:extLst>
          </p:cNvPr>
          <p:cNvSpPr txBox="1"/>
          <p:nvPr/>
        </p:nvSpPr>
        <p:spPr>
          <a:xfrm>
            <a:off x="240032" y="5144348"/>
            <a:ext cx="61000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the following lectures, we will see</a:t>
            </a:r>
          </a:p>
        </p:txBody>
      </p:sp>
    </p:spTree>
    <p:extLst>
      <p:ext uri="{BB962C8B-B14F-4D97-AF65-F5344CB8AC3E}">
        <p14:creationId xmlns:p14="http://schemas.microsoft.com/office/powerpoint/2010/main" val="4036600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C6ECB-6C44-1C75-FBF8-CFD37C157C86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4B75D-F528-CD47-5878-E9A7D73A7157}"/>
              </a:ext>
            </a:extLst>
          </p:cNvPr>
          <p:cNvSpPr txBox="1"/>
          <p:nvPr/>
        </p:nvSpPr>
        <p:spPr>
          <a:xfrm>
            <a:off x="278388" y="855062"/>
            <a:ext cx="112598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When choosing a splitting value for a feature, we want the partitions to be </a:t>
            </a:r>
            <a:r>
              <a:rPr lang="en-GB" sz="22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homogeneous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94A4F1-A000-7825-8D00-D9C5B61ABEF6}"/>
              </a:ext>
            </a:extLst>
          </p:cNvPr>
          <p:cNvSpPr txBox="1"/>
          <p:nvPr/>
        </p:nvSpPr>
        <p:spPr>
          <a:xfrm>
            <a:off x="278388" y="1411709"/>
            <a:ext cx="941573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One common way of assessing the homogeneity of a set is via its entropy</a:t>
            </a:r>
            <a:endParaRPr lang="en-GB" sz="2200" b="1" dirty="0">
              <a:solidFill>
                <a:srgbClr val="FF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88F5D6-93A8-DCD1-7AD7-34D1AF6DDCA0}"/>
              </a:ext>
            </a:extLst>
          </p:cNvPr>
          <p:cNvSpPr/>
          <p:nvPr/>
        </p:nvSpPr>
        <p:spPr>
          <a:xfrm>
            <a:off x="8343632" y="1867098"/>
            <a:ext cx="1044000" cy="74950"/>
          </a:xfrm>
          <a:prstGeom prst="rect">
            <a:avLst/>
          </a:prstGeom>
          <a:solidFill>
            <a:srgbClr val="FA2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7192F8A-2890-01BF-53B4-F23E5554CE26}"/>
              </a:ext>
            </a:extLst>
          </p:cNvPr>
          <p:cNvGrpSpPr/>
          <p:nvPr/>
        </p:nvGrpSpPr>
        <p:grpSpPr>
          <a:xfrm>
            <a:off x="1683488" y="2174421"/>
            <a:ext cx="8825023" cy="2349795"/>
            <a:chOff x="1683488" y="2484096"/>
            <a:chExt cx="8825023" cy="234979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112C1D1-61C7-0E38-9D60-669282F220D2}"/>
                </a:ext>
              </a:extLst>
            </p:cNvPr>
            <p:cNvSpPr/>
            <p:nvPr/>
          </p:nvSpPr>
          <p:spPr>
            <a:xfrm>
              <a:off x="1683488" y="2484096"/>
              <a:ext cx="8825023" cy="2349795"/>
            </a:xfrm>
            <a:prstGeom prst="rect">
              <a:avLst/>
            </a:prstGeom>
            <a:solidFill>
              <a:srgbClr val="E8EBE4"/>
            </a:solidFill>
            <a:ln w="25400">
              <a:solidFill>
                <a:srgbClr val="5E5E5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92590A3-219E-594E-BD16-8A329249B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2050" y="3414381"/>
              <a:ext cx="4787900" cy="406400"/>
            </a:xfrm>
            <a:prstGeom prst="rect">
              <a:avLst/>
            </a:prstGeom>
          </p:spPr>
        </p:pic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CF2C41A-2399-3EA3-2635-216E2E24571B}"/>
                </a:ext>
              </a:extLst>
            </p:cNvPr>
            <p:cNvGrpSpPr/>
            <p:nvPr/>
          </p:nvGrpSpPr>
          <p:grpSpPr>
            <a:xfrm>
              <a:off x="2465618" y="2676220"/>
              <a:ext cx="7272521" cy="430887"/>
              <a:chOff x="2115111" y="2752925"/>
              <a:chExt cx="7272521" cy="43088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AB1A7B-A16D-118B-7EB8-261F6D377A0C}"/>
                  </a:ext>
                </a:extLst>
              </p:cNvPr>
              <p:cNvSpPr txBox="1"/>
              <p:nvPr/>
            </p:nvSpPr>
            <p:spPr>
              <a:xfrm>
                <a:off x="2115111" y="2752925"/>
                <a:ext cx="7272521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200" dirty="0">
                    <a:solidFill>
                      <a:srgbClr val="5E5E5E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For a given dataset       with classes      and       we define: </a:t>
                </a:r>
                <a:endParaRPr lang="en-GB" sz="2200" b="1" dirty="0">
                  <a:solidFill>
                    <a:srgbClr val="FF000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52B0D56-260C-D30F-B97A-3D3FA627F23B}"/>
                  </a:ext>
                </a:extLst>
              </p:cNvPr>
              <p:cNvSpPr/>
              <p:nvPr/>
            </p:nvSpPr>
            <p:spPr>
              <a:xfrm>
                <a:off x="6614825" y="2880132"/>
                <a:ext cx="215590" cy="215590"/>
              </a:xfrm>
              <a:prstGeom prst="rect">
                <a:avLst/>
              </a:prstGeom>
              <a:solidFill>
                <a:srgbClr val="1F76B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F66C8EF3-90B5-7D19-B9DB-8AFC5B18D9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68513" y="2844820"/>
                <a:ext cx="254000" cy="241300"/>
              </a:xfrm>
              <a:prstGeom prst="rect">
                <a:avLst/>
              </a:prstGeom>
            </p:spPr>
          </p:pic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8E3A346-730F-EBDE-D826-E7BB61E755CA}"/>
                  </a:ext>
                </a:extLst>
              </p:cNvPr>
              <p:cNvSpPr/>
              <p:nvPr/>
            </p:nvSpPr>
            <p:spPr>
              <a:xfrm>
                <a:off x="7507167" y="2880132"/>
                <a:ext cx="215590" cy="215590"/>
              </a:xfrm>
              <a:prstGeom prst="rect">
                <a:avLst/>
              </a:prstGeom>
              <a:solidFill>
                <a:srgbClr val="FF7E0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6FE64BB-BEB1-C8C0-9660-C7F4BBF0E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40501" y="4271964"/>
              <a:ext cx="381000" cy="2286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45BF836-01C2-FB38-BDDB-0B04356651A4}"/>
                </a:ext>
              </a:extLst>
            </p:cNvPr>
            <p:cNvSpPr txBox="1"/>
            <p:nvPr/>
          </p:nvSpPr>
          <p:spPr>
            <a:xfrm>
              <a:off x="2282034" y="4129149"/>
              <a:ext cx="791459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200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where        is the proportion of data points in      of the class </a:t>
              </a:r>
              <a:endParaRPr lang="en-GB" sz="22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ADC8EAC-1215-FBC4-2038-D1A8174F0109}"/>
                </a:ext>
              </a:extLst>
            </p:cNvPr>
            <p:cNvSpPr/>
            <p:nvPr/>
          </p:nvSpPr>
          <p:spPr>
            <a:xfrm>
              <a:off x="9746776" y="4266015"/>
              <a:ext cx="215590" cy="215590"/>
            </a:xfrm>
            <a:prstGeom prst="rect">
              <a:avLst/>
            </a:prstGeom>
            <a:noFill/>
            <a:ln w="25400">
              <a:solidFill>
                <a:srgbClr val="5E5E5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326B5D1F-D10F-E1B8-43D5-68A50EF11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09679" y="4225136"/>
              <a:ext cx="254000" cy="241300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F12D8B17-AC99-7648-2527-2CD7010E11CC}"/>
              </a:ext>
            </a:extLst>
          </p:cNvPr>
          <p:cNvSpPr txBox="1"/>
          <p:nvPr/>
        </p:nvSpPr>
        <p:spPr>
          <a:xfrm>
            <a:off x="240033" y="4856042"/>
            <a:ext cx="1079656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is a well known measure of 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disorder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used in Physics, Information theory, etc.</a:t>
            </a:r>
            <a:endParaRPr lang="en-GB" sz="2200" b="1" dirty="0">
              <a:solidFill>
                <a:srgbClr val="FF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4A8B82-A3C2-231F-0C64-AD763BE3834E}"/>
              </a:ext>
            </a:extLst>
          </p:cNvPr>
          <p:cNvSpPr txBox="1"/>
          <p:nvPr/>
        </p:nvSpPr>
        <p:spPr>
          <a:xfrm>
            <a:off x="240032" y="5412689"/>
            <a:ext cx="110411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entropy is maximized when the probabilities for each class are the same. 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Why?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9DF74A-E97F-E8FC-AAF6-C80244A9A87E}"/>
              </a:ext>
            </a:extLst>
          </p:cNvPr>
          <p:cNvSpPr txBox="1"/>
          <p:nvPr/>
        </p:nvSpPr>
        <p:spPr>
          <a:xfrm>
            <a:off x="240032" y="5969336"/>
            <a:ext cx="110411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the case of decision trees we would like to have splits that have </a:t>
            </a:r>
            <a:r>
              <a:rPr lang="en-GB" sz="22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minimum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entropy.</a:t>
            </a:r>
            <a:endParaRPr lang="en-GB" sz="2200" b="1" dirty="0">
              <a:solidFill>
                <a:srgbClr val="FF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909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CE74276-11D3-C271-56F8-E534E86B7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844" y="1583479"/>
            <a:ext cx="5300666" cy="49439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C6ECB-6C44-1C75-FBF8-CFD37C157C86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4B75D-F528-CD47-5878-E9A7D73A7157}"/>
              </a:ext>
            </a:extLst>
          </p:cNvPr>
          <p:cNvSpPr txBox="1"/>
          <p:nvPr/>
        </p:nvSpPr>
        <p:spPr>
          <a:xfrm>
            <a:off x="278388" y="855062"/>
            <a:ext cx="112598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When choosing a splitting value for a feature, we want the partitions to be </a:t>
            </a:r>
            <a:r>
              <a:rPr lang="en-GB" sz="22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homogeneous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B01763-BCFC-A4F9-9223-BBBCDF328E78}"/>
              </a:ext>
            </a:extLst>
          </p:cNvPr>
          <p:cNvSpPr/>
          <p:nvPr/>
        </p:nvSpPr>
        <p:spPr>
          <a:xfrm>
            <a:off x="7007109" y="5486316"/>
            <a:ext cx="162426" cy="162426"/>
          </a:xfrm>
          <a:prstGeom prst="ellipse">
            <a:avLst/>
          </a:prstGeom>
          <a:solidFill>
            <a:srgbClr val="1F76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4B395F-A53F-B544-BC8D-CF7F2221FEDB}"/>
              </a:ext>
            </a:extLst>
          </p:cNvPr>
          <p:cNvSpPr/>
          <p:nvPr/>
        </p:nvSpPr>
        <p:spPr>
          <a:xfrm>
            <a:off x="7007109" y="5783226"/>
            <a:ext cx="162426" cy="162426"/>
          </a:xfrm>
          <a:prstGeom prst="ellipse">
            <a:avLst/>
          </a:prstGeom>
          <a:solidFill>
            <a:srgbClr val="FF7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7884AC-EEB0-0F42-7C26-C2BFCC4F35C3}"/>
              </a:ext>
            </a:extLst>
          </p:cNvPr>
          <p:cNvSpPr txBox="1"/>
          <p:nvPr/>
        </p:nvSpPr>
        <p:spPr>
          <a:xfrm>
            <a:off x="7169535" y="5429029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Adelie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7C0D0D-A8EA-43E0-7166-2899211D0F6C}"/>
              </a:ext>
            </a:extLst>
          </p:cNvPr>
          <p:cNvSpPr txBox="1"/>
          <p:nvPr/>
        </p:nvSpPr>
        <p:spPr>
          <a:xfrm>
            <a:off x="7169535" y="5725939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Gentoo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3824-FCA7-F53B-6CF1-5DFED4C18F56}"/>
              </a:ext>
            </a:extLst>
          </p:cNvPr>
          <p:cNvSpPr/>
          <p:nvPr/>
        </p:nvSpPr>
        <p:spPr>
          <a:xfrm>
            <a:off x="2261937" y="1518273"/>
            <a:ext cx="1665247" cy="666205"/>
          </a:xfrm>
          <a:prstGeom prst="rect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159E2-D2DF-6B70-EDDE-8D55EE7950B7}"/>
              </a:ext>
            </a:extLst>
          </p:cNvPr>
          <p:cNvSpPr txBox="1"/>
          <p:nvPr/>
        </p:nvSpPr>
        <p:spPr>
          <a:xfrm>
            <a:off x="2317448" y="1549779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baseline="-25000" dirty="0">
                <a:solidFill>
                  <a:srgbClr val="E8EBE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BILL DEPTH</a:t>
            </a:r>
            <a:endParaRPr lang="en-FR" sz="3000" b="1" baseline="-25000" dirty="0">
              <a:solidFill>
                <a:srgbClr val="E8EBE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D06AD8-FC11-61B1-D949-AA7004CF2BB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094561" y="2184478"/>
            <a:ext cx="1593851" cy="552047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61DFBFD-8B9C-4EFD-C00F-5DB38C012EB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643502" y="2184478"/>
            <a:ext cx="1451059" cy="557139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EA8181F-F427-8037-8221-E773F3FCC803}"/>
              </a:ext>
            </a:extLst>
          </p:cNvPr>
          <p:cNvSpPr txBox="1"/>
          <p:nvPr/>
        </p:nvSpPr>
        <p:spPr>
          <a:xfrm>
            <a:off x="4005408" y="215847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 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644FA0-C29C-C41D-CB7F-F1FFFA1AD5D9}"/>
              </a:ext>
            </a:extLst>
          </p:cNvPr>
          <p:cNvSpPr txBox="1"/>
          <p:nvPr/>
        </p:nvSpPr>
        <p:spPr>
          <a:xfrm>
            <a:off x="1721727" y="217859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≤ t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1099037-7CF8-78B1-4F70-4E2007B34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229" y="2897599"/>
            <a:ext cx="550545" cy="24828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9852AEF-28D4-43BB-20FE-3D6B35FCE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972" y="2860542"/>
            <a:ext cx="690880" cy="28067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E2122A9-96A8-7122-FCB0-EAA86520050B}"/>
              </a:ext>
            </a:extLst>
          </p:cNvPr>
          <p:cNvCxnSpPr/>
          <p:nvPr/>
        </p:nvCxnSpPr>
        <p:spPr>
          <a:xfrm>
            <a:off x="10165627" y="1583479"/>
            <a:ext cx="0" cy="4570674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959145E-7004-5BA2-5389-0FC9026E9917}"/>
              </a:ext>
            </a:extLst>
          </p:cNvPr>
          <p:cNvGrpSpPr/>
          <p:nvPr/>
        </p:nvGrpSpPr>
        <p:grpSpPr>
          <a:xfrm>
            <a:off x="1197796" y="3301866"/>
            <a:ext cx="891410" cy="759759"/>
            <a:chOff x="996175" y="3511022"/>
            <a:chExt cx="891410" cy="759759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533D10A-BCAF-83E4-7940-967F990E3A6E}"/>
                </a:ext>
              </a:extLst>
            </p:cNvPr>
            <p:cNvSpPr/>
            <p:nvPr/>
          </p:nvSpPr>
          <p:spPr>
            <a:xfrm>
              <a:off x="996175" y="3565432"/>
              <a:ext cx="248285" cy="248285"/>
            </a:xfrm>
            <a:prstGeom prst="ellipse">
              <a:avLst/>
            </a:prstGeom>
            <a:solidFill>
              <a:srgbClr val="1F76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2FD5E93-0837-412A-70C9-F405A12BBB85}"/>
                </a:ext>
              </a:extLst>
            </p:cNvPr>
            <p:cNvSpPr/>
            <p:nvPr/>
          </p:nvSpPr>
          <p:spPr>
            <a:xfrm>
              <a:off x="996175" y="3961973"/>
              <a:ext cx="248285" cy="248285"/>
            </a:xfrm>
            <a:prstGeom prst="ellipse">
              <a:avLst/>
            </a:prstGeom>
            <a:solidFill>
              <a:srgbClr val="FF7E0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06EC0D-E813-2998-6BED-2A13101F6F51}"/>
                </a:ext>
              </a:extLst>
            </p:cNvPr>
            <p:cNvSpPr txBox="1"/>
            <p:nvPr/>
          </p:nvSpPr>
          <p:spPr>
            <a:xfrm>
              <a:off x="1244460" y="3511022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0.07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F410FD3-B1F2-DE4B-FD41-BC227BA068E4}"/>
                </a:ext>
              </a:extLst>
            </p:cNvPr>
            <p:cNvSpPr txBox="1"/>
            <p:nvPr/>
          </p:nvSpPr>
          <p:spPr>
            <a:xfrm>
              <a:off x="1244460" y="3901449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0.93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24AD154-FE2C-AE33-CAB9-F0CB74E5E88E}"/>
              </a:ext>
            </a:extLst>
          </p:cNvPr>
          <p:cNvGrpSpPr/>
          <p:nvPr/>
        </p:nvGrpSpPr>
        <p:grpSpPr>
          <a:xfrm>
            <a:off x="4260329" y="3304368"/>
            <a:ext cx="891410" cy="759759"/>
            <a:chOff x="996175" y="3511022"/>
            <a:chExt cx="891410" cy="759759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B4EB0B1-B54C-4818-129D-EF161C57AD58}"/>
                </a:ext>
              </a:extLst>
            </p:cNvPr>
            <p:cNvSpPr/>
            <p:nvPr/>
          </p:nvSpPr>
          <p:spPr>
            <a:xfrm>
              <a:off x="996175" y="3565432"/>
              <a:ext cx="248285" cy="248285"/>
            </a:xfrm>
            <a:prstGeom prst="ellipse">
              <a:avLst/>
            </a:prstGeom>
            <a:solidFill>
              <a:srgbClr val="1F76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1BF66E8-91E4-0988-DFA4-4B20D6E413A9}"/>
                </a:ext>
              </a:extLst>
            </p:cNvPr>
            <p:cNvSpPr/>
            <p:nvPr/>
          </p:nvSpPr>
          <p:spPr>
            <a:xfrm>
              <a:off x="996175" y="3961973"/>
              <a:ext cx="248285" cy="248285"/>
            </a:xfrm>
            <a:prstGeom prst="ellipse">
              <a:avLst/>
            </a:prstGeom>
            <a:solidFill>
              <a:srgbClr val="FF7E0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36E43F0-6BD1-B40D-DD1D-8109375129C6}"/>
                </a:ext>
              </a:extLst>
            </p:cNvPr>
            <p:cNvSpPr txBox="1"/>
            <p:nvPr/>
          </p:nvSpPr>
          <p:spPr>
            <a:xfrm>
              <a:off x="1244460" y="3511022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0.95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52CEF24-0964-6F69-1C6D-5066BDA39BA0}"/>
                </a:ext>
              </a:extLst>
            </p:cNvPr>
            <p:cNvSpPr txBox="1"/>
            <p:nvPr/>
          </p:nvSpPr>
          <p:spPr>
            <a:xfrm>
              <a:off x="1244460" y="3901449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0.05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9BA7FCFA-7A56-216C-067A-8A7BD540C284}"/>
              </a:ext>
            </a:extLst>
          </p:cNvPr>
          <p:cNvSpPr txBox="1"/>
          <p:nvPr/>
        </p:nvSpPr>
        <p:spPr>
          <a:xfrm>
            <a:off x="2684890" y="3499484"/>
            <a:ext cx="979755" cy="369332"/>
          </a:xfrm>
          <a:prstGeom prst="rect">
            <a:avLst/>
          </a:prstGeom>
          <a:noFill/>
          <a:ln w="25400">
            <a:solidFill>
              <a:srgbClr val="5E5E5E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 16.7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5E7B86F-4626-9FE9-6366-4655BAB3F231}"/>
              </a:ext>
            </a:extLst>
          </p:cNvPr>
          <p:cNvGrpSpPr/>
          <p:nvPr/>
        </p:nvGrpSpPr>
        <p:grpSpPr>
          <a:xfrm>
            <a:off x="1197797" y="5274085"/>
            <a:ext cx="891410" cy="759759"/>
            <a:chOff x="996175" y="3511022"/>
            <a:chExt cx="891410" cy="759759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988928B-5BC0-B5BD-8A35-9BDFA806D258}"/>
                </a:ext>
              </a:extLst>
            </p:cNvPr>
            <p:cNvSpPr/>
            <p:nvPr/>
          </p:nvSpPr>
          <p:spPr>
            <a:xfrm>
              <a:off x="996175" y="3565432"/>
              <a:ext cx="248285" cy="248285"/>
            </a:xfrm>
            <a:prstGeom prst="ellipse">
              <a:avLst/>
            </a:prstGeom>
            <a:solidFill>
              <a:srgbClr val="1F76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1C95C2C-98A2-B6B0-2379-E86AC91DB594}"/>
                </a:ext>
              </a:extLst>
            </p:cNvPr>
            <p:cNvSpPr/>
            <p:nvPr/>
          </p:nvSpPr>
          <p:spPr>
            <a:xfrm>
              <a:off x="996175" y="3961973"/>
              <a:ext cx="248285" cy="248285"/>
            </a:xfrm>
            <a:prstGeom prst="ellipse">
              <a:avLst/>
            </a:prstGeom>
            <a:solidFill>
              <a:srgbClr val="FF7E0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85B47FC-A1FB-8D5E-49A8-60BCB25BEF21}"/>
                </a:ext>
              </a:extLst>
            </p:cNvPr>
            <p:cNvSpPr txBox="1"/>
            <p:nvPr/>
          </p:nvSpPr>
          <p:spPr>
            <a:xfrm>
              <a:off x="1244460" y="3511022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0.47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F20B928-8C7E-31BF-C5C4-FC4E2969C31F}"/>
                </a:ext>
              </a:extLst>
            </p:cNvPr>
            <p:cNvSpPr txBox="1"/>
            <p:nvPr/>
          </p:nvSpPr>
          <p:spPr>
            <a:xfrm>
              <a:off x="1244460" y="3901449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0.53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3E696BF-55D4-9379-7EC3-48D69FC6A281}"/>
              </a:ext>
            </a:extLst>
          </p:cNvPr>
          <p:cNvGrpSpPr/>
          <p:nvPr/>
        </p:nvGrpSpPr>
        <p:grpSpPr>
          <a:xfrm>
            <a:off x="4260330" y="5276587"/>
            <a:ext cx="891410" cy="759759"/>
            <a:chOff x="996175" y="3511022"/>
            <a:chExt cx="891410" cy="759759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D95DBA3-0C9E-C27F-56BF-F3571D3331CE}"/>
                </a:ext>
              </a:extLst>
            </p:cNvPr>
            <p:cNvSpPr/>
            <p:nvPr/>
          </p:nvSpPr>
          <p:spPr>
            <a:xfrm>
              <a:off x="996175" y="3565432"/>
              <a:ext cx="248285" cy="248285"/>
            </a:xfrm>
            <a:prstGeom prst="ellipse">
              <a:avLst/>
            </a:prstGeom>
            <a:solidFill>
              <a:srgbClr val="1F76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2EBDE8D-4194-6BF3-5C8C-4BE05FD87DE6}"/>
                </a:ext>
              </a:extLst>
            </p:cNvPr>
            <p:cNvSpPr/>
            <p:nvPr/>
          </p:nvSpPr>
          <p:spPr>
            <a:xfrm>
              <a:off x="996175" y="3961973"/>
              <a:ext cx="248285" cy="248285"/>
            </a:xfrm>
            <a:prstGeom prst="ellipse">
              <a:avLst/>
            </a:prstGeom>
            <a:solidFill>
              <a:srgbClr val="FF7E0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74A31AB-8F23-D9B5-2B35-26A3F57142EB}"/>
                </a:ext>
              </a:extLst>
            </p:cNvPr>
            <p:cNvSpPr txBox="1"/>
            <p:nvPr/>
          </p:nvSpPr>
          <p:spPr>
            <a:xfrm>
              <a:off x="1244460" y="3511022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1.00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7612B7F-2120-1D41-F495-CA5CDD2DFAFF}"/>
                </a:ext>
              </a:extLst>
            </p:cNvPr>
            <p:cNvSpPr txBox="1"/>
            <p:nvPr/>
          </p:nvSpPr>
          <p:spPr>
            <a:xfrm>
              <a:off x="1244460" y="3901449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0.00</a:t>
              </a:r>
              <a:endParaRPr lang="en-FR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CEFC3C7D-CE99-1CF3-4D9C-8F92C4BCE639}"/>
              </a:ext>
            </a:extLst>
          </p:cNvPr>
          <p:cNvSpPr txBox="1"/>
          <p:nvPr/>
        </p:nvSpPr>
        <p:spPr>
          <a:xfrm>
            <a:off x="2684891" y="5471703"/>
            <a:ext cx="979755" cy="369332"/>
          </a:xfrm>
          <a:prstGeom prst="rect">
            <a:avLst/>
          </a:prstGeom>
          <a:noFill/>
          <a:ln w="25400">
            <a:solidFill>
              <a:srgbClr val="5E5E5E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 19.0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AB448-C885-13D0-EE2A-870EC4693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221" y="1746507"/>
            <a:ext cx="550545" cy="248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BEB802-88EB-963D-4FFF-803FD8C7D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7404" y="1728571"/>
            <a:ext cx="690880" cy="28067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7D672E7-6DD3-CBFF-F915-057F016CFAF7}"/>
              </a:ext>
            </a:extLst>
          </p:cNvPr>
          <p:cNvGrpSpPr/>
          <p:nvPr/>
        </p:nvGrpSpPr>
        <p:grpSpPr>
          <a:xfrm>
            <a:off x="1197797" y="4285216"/>
            <a:ext cx="891410" cy="759759"/>
            <a:chOff x="996175" y="3511022"/>
            <a:chExt cx="891410" cy="75975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C721FF7-863F-A8B1-08A6-8FDE179FE1A1}"/>
                </a:ext>
              </a:extLst>
            </p:cNvPr>
            <p:cNvSpPr/>
            <p:nvPr/>
          </p:nvSpPr>
          <p:spPr>
            <a:xfrm>
              <a:off x="996175" y="3565432"/>
              <a:ext cx="248285" cy="248285"/>
            </a:xfrm>
            <a:prstGeom prst="ellipse">
              <a:avLst/>
            </a:prstGeom>
            <a:solidFill>
              <a:srgbClr val="1F76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55BCDBC-6D79-AE1D-6924-CEBD64A103D3}"/>
                </a:ext>
              </a:extLst>
            </p:cNvPr>
            <p:cNvSpPr/>
            <p:nvPr/>
          </p:nvSpPr>
          <p:spPr>
            <a:xfrm>
              <a:off x="996175" y="3961973"/>
              <a:ext cx="248285" cy="248285"/>
            </a:xfrm>
            <a:prstGeom prst="ellipse">
              <a:avLst/>
            </a:prstGeom>
            <a:solidFill>
              <a:srgbClr val="FF7E0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665685-439B-B960-E241-B07EB27A30E0}"/>
                </a:ext>
              </a:extLst>
            </p:cNvPr>
            <p:cNvSpPr txBox="1"/>
            <p:nvPr/>
          </p:nvSpPr>
          <p:spPr>
            <a:xfrm>
              <a:off x="1244460" y="3511022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0.00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0FE26A-FC98-F236-F483-DB0C39202422}"/>
                </a:ext>
              </a:extLst>
            </p:cNvPr>
            <p:cNvSpPr txBox="1"/>
            <p:nvPr/>
          </p:nvSpPr>
          <p:spPr>
            <a:xfrm>
              <a:off x="1244460" y="3901449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1.00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265465F-45F9-B474-322E-81415013050D}"/>
              </a:ext>
            </a:extLst>
          </p:cNvPr>
          <p:cNvGrpSpPr/>
          <p:nvPr/>
        </p:nvGrpSpPr>
        <p:grpSpPr>
          <a:xfrm>
            <a:off x="4260330" y="4287718"/>
            <a:ext cx="891410" cy="759759"/>
            <a:chOff x="996175" y="3511022"/>
            <a:chExt cx="891410" cy="75975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AB6E54-3821-4FDF-315B-9CA9252A82AE}"/>
                </a:ext>
              </a:extLst>
            </p:cNvPr>
            <p:cNvSpPr/>
            <p:nvPr/>
          </p:nvSpPr>
          <p:spPr>
            <a:xfrm>
              <a:off x="996175" y="3565432"/>
              <a:ext cx="248285" cy="248285"/>
            </a:xfrm>
            <a:prstGeom prst="ellipse">
              <a:avLst/>
            </a:prstGeom>
            <a:solidFill>
              <a:srgbClr val="1F76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5D7A632-0745-42D3-BC62-7FA7A2106483}"/>
                </a:ext>
              </a:extLst>
            </p:cNvPr>
            <p:cNvSpPr/>
            <p:nvPr/>
          </p:nvSpPr>
          <p:spPr>
            <a:xfrm>
              <a:off x="996175" y="3961973"/>
              <a:ext cx="248285" cy="248285"/>
            </a:xfrm>
            <a:prstGeom prst="ellipse">
              <a:avLst/>
            </a:prstGeom>
            <a:solidFill>
              <a:srgbClr val="FF7E0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2A58AD-8E9C-4F48-02C7-30458E6C208D}"/>
                </a:ext>
              </a:extLst>
            </p:cNvPr>
            <p:cNvSpPr txBox="1"/>
            <p:nvPr/>
          </p:nvSpPr>
          <p:spPr>
            <a:xfrm>
              <a:off x="1244460" y="3511022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0.80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8F329BE-A096-CE8B-3262-6AC78F9ABC97}"/>
                </a:ext>
              </a:extLst>
            </p:cNvPr>
            <p:cNvSpPr txBox="1"/>
            <p:nvPr/>
          </p:nvSpPr>
          <p:spPr>
            <a:xfrm>
              <a:off x="1244460" y="3901449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0.20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F5EC495-99A1-5AC4-D464-B8D993C9A90E}"/>
              </a:ext>
            </a:extLst>
          </p:cNvPr>
          <p:cNvSpPr txBox="1"/>
          <p:nvPr/>
        </p:nvSpPr>
        <p:spPr>
          <a:xfrm>
            <a:off x="2684891" y="4482834"/>
            <a:ext cx="979755" cy="369332"/>
          </a:xfrm>
          <a:prstGeom prst="rect">
            <a:avLst/>
          </a:prstGeom>
          <a:noFill/>
          <a:ln w="25400">
            <a:solidFill>
              <a:srgbClr val="5E5E5E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 15.5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DCD14-1EF3-18BF-0D5B-56FECB279CE5}"/>
              </a:ext>
            </a:extLst>
          </p:cNvPr>
          <p:cNvSpPr txBox="1"/>
          <p:nvPr/>
        </p:nvSpPr>
        <p:spPr>
          <a:xfrm>
            <a:off x="92677" y="349948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 = 0.28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C304CB-02CC-E0CB-90CF-64967AB4E2A7}"/>
              </a:ext>
            </a:extLst>
          </p:cNvPr>
          <p:cNvSpPr txBox="1"/>
          <p:nvPr/>
        </p:nvSpPr>
        <p:spPr>
          <a:xfrm>
            <a:off x="5098996" y="349948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 = 0.19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9F38B6-BADA-550B-4A4B-0E2EF2F21F5B}"/>
              </a:ext>
            </a:extLst>
          </p:cNvPr>
          <p:cNvSpPr txBox="1"/>
          <p:nvPr/>
        </p:nvSpPr>
        <p:spPr>
          <a:xfrm>
            <a:off x="95766" y="448283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 = 0.00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9B6293-944A-C867-625E-D019EC0AD8B0}"/>
              </a:ext>
            </a:extLst>
          </p:cNvPr>
          <p:cNvSpPr txBox="1"/>
          <p:nvPr/>
        </p:nvSpPr>
        <p:spPr>
          <a:xfrm>
            <a:off x="5098996" y="5477628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 = 0.00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0E6F8-02BB-961D-823B-039A761AF88C}"/>
              </a:ext>
            </a:extLst>
          </p:cNvPr>
          <p:cNvSpPr txBox="1"/>
          <p:nvPr/>
        </p:nvSpPr>
        <p:spPr>
          <a:xfrm>
            <a:off x="92677" y="5495106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 = 0.69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BECF35-93F6-18E6-1118-23CCE42AB792}"/>
              </a:ext>
            </a:extLst>
          </p:cNvPr>
          <p:cNvSpPr txBox="1"/>
          <p:nvPr/>
        </p:nvSpPr>
        <p:spPr>
          <a:xfrm>
            <a:off x="5098996" y="4446817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 = 0.51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6525EA-A253-814F-AB68-9E1CBDD76057}"/>
              </a:ext>
            </a:extLst>
          </p:cNvPr>
          <p:cNvSpPr txBox="1"/>
          <p:nvPr/>
        </p:nvSpPr>
        <p:spPr>
          <a:xfrm>
            <a:off x="4001196" y="1671848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 = 0.68</a:t>
            </a:r>
          </a:p>
        </p:txBody>
      </p:sp>
    </p:spTree>
    <p:extLst>
      <p:ext uri="{BB962C8B-B14F-4D97-AF65-F5344CB8AC3E}">
        <p14:creationId xmlns:p14="http://schemas.microsoft.com/office/powerpoint/2010/main" val="1174853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C6ECB-6C44-1C75-FBF8-CFD37C157C86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4B75D-F528-CD47-5878-E9A7D73A7157}"/>
              </a:ext>
            </a:extLst>
          </p:cNvPr>
          <p:cNvSpPr txBox="1"/>
          <p:nvPr/>
        </p:nvSpPr>
        <p:spPr>
          <a:xfrm>
            <a:off x="278388" y="855062"/>
            <a:ext cx="112598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When choosing a splitting value for a feature, we want the partitions to be </a:t>
            </a:r>
            <a:r>
              <a:rPr lang="en-GB" sz="22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homogeneous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6BB3E4-541B-DD76-269A-2EC93AB9F0D0}"/>
              </a:ext>
            </a:extLst>
          </p:cNvPr>
          <p:cNvSpPr txBox="1"/>
          <p:nvPr/>
        </p:nvSpPr>
        <p:spPr>
          <a:xfrm>
            <a:off x="278388" y="1518273"/>
            <a:ext cx="112598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can build a single criterium based on entropy called information gain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BCF7837-9B9C-B0DE-A0CA-C1FD0F05C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54997"/>
            <a:ext cx="7772400" cy="76007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74549D1-A14E-0B19-5DE7-860FBB0A8C7E}"/>
              </a:ext>
            </a:extLst>
          </p:cNvPr>
          <p:cNvSpPr/>
          <p:nvPr/>
        </p:nvSpPr>
        <p:spPr>
          <a:xfrm>
            <a:off x="7144584" y="1949160"/>
            <a:ext cx="2088000" cy="74950"/>
          </a:xfrm>
          <a:prstGeom prst="rect">
            <a:avLst/>
          </a:prstGeom>
          <a:solidFill>
            <a:srgbClr val="FA2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CEC596-00E5-A50C-A30D-3B08BA87CAF9}"/>
              </a:ext>
            </a:extLst>
          </p:cNvPr>
          <p:cNvSpPr txBox="1"/>
          <p:nvPr/>
        </p:nvSpPr>
        <p:spPr>
          <a:xfrm>
            <a:off x="278388" y="4262510"/>
            <a:ext cx="112598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where the input argument </a:t>
            </a:r>
            <a:r>
              <a:rPr lang="en-GB" sz="2200" i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 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the threshold value that defines how to split the dataset</a:t>
            </a:r>
            <a:endParaRPr lang="en-GB" sz="2200" i="1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5C21C5A5-3C23-F0AB-AC7B-577DA2922B73}"/>
              </a:ext>
            </a:extLst>
          </p:cNvPr>
          <p:cNvSpPr/>
          <p:nvPr/>
        </p:nvSpPr>
        <p:spPr>
          <a:xfrm rot="5400000">
            <a:off x="4656634" y="2940389"/>
            <a:ext cx="235580" cy="977222"/>
          </a:xfrm>
          <a:prstGeom prst="rightBrace">
            <a:avLst/>
          </a:prstGeom>
          <a:ln w="25400">
            <a:solidFill>
              <a:srgbClr val="FA27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1D7074FA-0755-E638-AD5C-48F726028DDD}"/>
              </a:ext>
            </a:extLst>
          </p:cNvPr>
          <p:cNvSpPr/>
          <p:nvPr/>
        </p:nvSpPr>
        <p:spPr>
          <a:xfrm rot="5400000">
            <a:off x="7582183" y="2940389"/>
            <a:ext cx="235580" cy="977222"/>
          </a:xfrm>
          <a:prstGeom prst="rightBrace">
            <a:avLst/>
          </a:prstGeom>
          <a:ln w="25400">
            <a:solidFill>
              <a:srgbClr val="FA27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C00134-943C-A0A2-EB35-0DF2CCA50037}"/>
              </a:ext>
            </a:extLst>
          </p:cNvPr>
          <p:cNvSpPr txBox="1"/>
          <p:nvPr/>
        </p:nvSpPr>
        <p:spPr>
          <a:xfrm>
            <a:off x="4006607" y="3692625"/>
            <a:ext cx="4506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These terms ensure that the entropies are comparable</a:t>
            </a:r>
          </a:p>
        </p:txBody>
      </p:sp>
    </p:spTree>
    <p:extLst>
      <p:ext uri="{BB962C8B-B14F-4D97-AF65-F5344CB8AC3E}">
        <p14:creationId xmlns:p14="http://schemas.microsoft.com/office/powerpoint/2010/main" val="1486653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C6ECB-6C44-1C75-FBF8-CFD37C157C86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956651-2F25-614D-3333-C1E7866B2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772" y="870997"/>
            <a:ext cx="6183817" cy="584878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AFD91D-45F1-9C39-0CE7-BE960EB92F44}"/>
              </a:ext>
            </a:extLst>
          </p:cNvPr>
          <p:cNvCxnSpPr>
            <a:cxnSpLocks/>
          </p:cNvCxnSpPr>
          <p:nvPr/>
        </p:nvCxnSpPr>
        <p:spPr>
          <a:xfrm>
            <a:off x="5006340" y="1512498"/>
            <a:ext cx="0" cy="483496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B0BA1A0-83BF-590D-9F1D-2BBAB984D3D4}"/>
              </a:ext>
            </a:extLst>
          </p:cNvPr>
          <p:cNvSpPr/>
          <p:nvPr/>
        </p:nvSpPr>
        <p:spPr>
          <a:xfrm>
            <a:off x="4948830" y="1420482"/>
            <a:ext cx="115019" cy="1150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25131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C6ECB-6C44-1C75-FBF8-CFD37C157C86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956651-2F25-614D-3333-C1E7866B2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772" y="870997"/>
            <a:ext cx="6183817" cy="584878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AFD91D-45F1-9C39-0CE7-BE960EB92F44}"/>
              </a:ext>
            </a:extLst>
          </p:cNvPr>
          <p:cNvCxnSpPr>
            <a:cxnSpLocks/>
          </p:cNvCxnSpPr>
          <p:nvPr/>
        </p:nvCxnSpPr>
        <p:spPr>
          <a:xfrm>
            <a:off x="5512423" y="1207698"/>
            <a:ext cx="0" cy="513976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B0BA1A0-83BF-590D-9F1D-2BBAB984D3D4}"/>
              </a:ext>
            </a:extLst>
          </p:cNvPr>
          <p:cNvSpPr/>
          <p:nvPr/>
        </p:nvSpPr>
        <p:spPr>
          <a:xfrm>
            <a:off x="5454913" y="1150188"/>
            <a:ext cx="115019" cy="1150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45851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C6ECB-6C44-1C75-FBF8-CFD37C157C86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956651-2F25-614D-3333-C1E7866B2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772" y="870997"/>
            <a:ext cx="6183817" cy="584878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AFD91D-45F1-9C39-0CE7-BE960EB92F44}"/>
              </a:ext>
            </a:extLst>
          </p:cNvPr>
          <p:cNvCxnSpPr>
            <a:cxnSpLocks/>
          </p:cNvCxnSpPr>
          <p:nvPr/>
        </p:nvCxnSpPr>
        <p:spPr>
          <a:xfrm>
            <a:off x="6426823" y="1351472"/>
            <a:ext cx="0" cy="4995988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B0BA1A0-83BF-590D-9F1D-2BBAB984D3D4}"/>
              </a:ext>
            </a:extLst>
          </p:cNvPr>
          <p:cNvSpPr/>
          <p:nvPr/>
        </p:nvSpPr>
        <p:spPr>
          <a:xfrm>
            <a:off x="6369313" y="1293962"/>
            <a:ext cx="115019" cy="1150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50125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B1EE32F-A1DA-F37E-5C6B-0AAC57CB0AA6}"/>
              </a:ext>
            </a:extLst>
          </p:cNvPr>
          <p:cNvSpPr txBox="1"/>
          <p:nvPr/>
        </p:nvSpPr>
        <p:spPr>
          <a:xfrm>
            <a:off x="552070" y="2092882"/>
            <a:ext cx="11014554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each feature P</a:t>
            </a:r>
            <a:r>
              <a:rPr lang="en-FR" sz="2200" baseline="-250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</a:t>
            </a:r>
          </a:p>
          <a:p>
            <a:endParaRPr lang="en-FR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F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</a:t>
            </a:r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 each possible split S</a:t>
            </a:r>
            <a:r>
              <a:rPr lang="en-FR" sz="2200" baseline="-250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</a:t>
            </a:r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</a:t>
            </a:r>
          </a:p>
          <a:p>
            <a:endParaRPr lang="en-FR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	Calculate each one of the K probabilities p</a:t>
            </a:r>
            <a:r>
              <a:rPr lang="en-FR" sz="2200" baseline="-250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</a:t>
            </a:r>
            <a:endParaRPr lang="en-FR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FR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	Calculate the entropies of each side</a:t>
            </a:r>
          </a:p>
          <a:p>
            <a:endParaRPr lang="en-FR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Get the feature P</a:t>
            </a:r>
            <a:r>
              <a:rPr lang="en-FR" sz="2200" baseline="-250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split S</a:t>
            </a:r>
            <a:r>
              <a:rPr lang="en-FR" sz="2200" baseline="-250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</a:t>
            </a:r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that yield maximum information gain</a:t>
            </a:r>
          </a:p>
          <a:p>
            <a:endParaRPr lang="en-FR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Split the dataset according to these values</a:t>
            </a:r>
          </a:p>
          <a:p>
            <a:endParaRPr lang="en-FR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Continue recursively (stop criterium can be depth of tree, number of points in each leaf)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4490960-F9EE-AC14-E2D8-0FED8ABE7564}"/>
              </a:ext>
            </a:extLst>
          </p:cNvPr>
          <p:cNvSpPr/>
          <p:nvPr/>
        </p:nvSpPr>
        <p:spPr>
          <a:xfrm>
            <a:off x="8632946" y="3180583"/>
            <a:ext cx="3357454" cy="1528653"/>
          </a:xfrm>
          <a:prstGeom prst="roundRect">
            <a:avLst/>
          </a:prstGeom>
          <a:solidFill>
            <a:srgbClr val="E8EBE4"/>
          </a:solidFill>
          <a:ln w="25400">
            <a:solidFill>
              <a:srgbClr val="5E5E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C6ECB-6C44-1C75-FBF8-CFD37C157C86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E5F1E2-7E7D-70F5-6998-404058140B00}"/>
              </a:ext>
            </a:extLst>
          </p:cNvPr>
          <p:cNvSpPr txBox="1"/>
          <p:nvPr/>
        </p:nvSpPr>
        <p:spPr>
          <a:xfrm>
            <a:off x="278388" y="855062"/>
            <a:ext cx="112598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algorithm for 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growing a tree 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therefore:</a:t>
            </a:r>
          </a:p>
        </p:txBody>
      </p:sp>
      <p:pic>
        <p:nvPicPr>
          <p:cNvPr id="10" name="Picture 9" descr="A person planting a tree&#10;&#10;Description automatically generated">
            <a:extLst>
              <a:ext uri="{FF2B5EF4-FFF2-40B4-BE49-F238E27FC236}">
                <a16:creationId xmlns:a16="http://schemas.microsoft.com/office/drawing/2014/main" id="{401C2DE5-9730-9BD2-ACDF-5B85C41C7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685" y="855062"/>
            <a:ext cx="2103715" cy="20931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5A7288-3B49-6F49-D9F1-EB31A1C4CC97}"/>
              </a:ext>
            </a:extLst>
          </p:cNvPr>
          <p:cNvSpPr txBox="1"/>
          <p:nvPr/>
        </p:nvSpPr>
        <p:spPr>
          <a:xfrm>
            <a:off x="552070" y="1518273"/>
            <a:ext cx="848868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Start with dataset       with N points of P dimensions and K classes</a:t>
            </a:r>
            <a:endParaRPr lang="en-FR" sz="2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056A30-AB8A-3FD3-F172-163996393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0391" y="1598335"/>
            <a:ext cx="254000" cy="241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8A3967-7DB4-C02F-3EFE-747E2B1AF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8573" y="3803882"/>
            <a:ext cx="1346200" cy="342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FDF275C-1F8E-AA91-4E03-9514A043B316}"/>
              </a:ext>
            </a:extLst>
          </p:cNvPr>
          <p:cNvSpPr txBox="1"/>
          <p:nvPr/>
        </p:nvSpPr>
        <p:spPr>
          <a:xfrm>
            <a:off x="8823124" y="3290828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algorithm complexity 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2D9CED-36B2-C440-C42A-33C6EA1FF09C}"/>
              </a:ext>
            </a:extLst>
          </p:cNvPr>
          <p:cNvSpPr txBox="1"/>
          <p:nvPr/>
        </p:nvSpPr>
        <p:spPr>
          <a:xfrm>
            <a:off x="9176585" y="4227467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FR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ut can be improved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178826-0633-9A68-057F-9D198FED25C8}"/>
              </a:ext>
            </a:extLst>
          </p:cNvPr>
          <p:cNvSpPr/>
          <p:nvPr/>
        </p:nvSpPr>
        <p:spPr>
          <a:xfrm>
            <a:off x="391779" y="1570415"/>
            <a:ext cx="77347" cy="4928108"/>
          </a:xfrm>
          <a:prstGeom prst="rect">
            <a:avLst/>
          </a:prstGeom>
          <a:solidFill>
            <a:srgbClr val="FA2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08641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C6ECB-6C44-1C75-FBF8-CFD37C157C86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Trees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064CD61-7D70-5186-7E16-AEDC4D00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030" y="622738"/>
            <a:ext cx="9025940" cy="615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32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09FC91-10D2-D9A9-3FED-8A953C83F4CC}"/>
              </a:ext>
            </a:extLst>
          </p:cNvPr>
          <p:cNvSpPr txBox="1"/>
          <p:nvPr/>
        </p:nvSpPr>
        <p:spPr>
          <a:xfrm>
            <a:off x="2479161" y="2904386"/>
            <a:ext cx="7519081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Explain the case for Regression</a:t>
            </a:r>
          </a:p>
          <a:p>
            <a:pPr algn="ctr"/>
            <a:endParaRPr lang="en-GB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Show the result of a regression tree in 1D</a:t>
            </a:r>
          </a:p>
          <a:p>
            <a:pPr algn="ctr"/>
            <a:endParaRPr lang="en-GB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Talk about the choice of impurity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C6ECB-6C44-1C75-FBF8-CFD37C157C86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2935338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09FC91-10D2-D9A9-3FED-8A953C83F4CC}"/>
              </a:ext>
            </a:extLst>
          </p:cNvPr>
          <p:cNvSpPr txBox="1"/>
          <p:nvPr/>
        </p:nvSpPr>
        <p:spPr>
          <a:xfrm>
            <a:off x="2479161" y="3429000"/>
            <a:ext cx="751908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 to do all this in R 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C6ECB-6C44-1C75-FBF8-CFD37C157C86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141421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D9EC4-CEC7-36AE-5DDA-258033964660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Discriminative approaches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FB5076-F99D-A3EC-0690-C0CC215F2134}"/>
              </a:ext>
            </a:extLst>
          </p:cNvPr>
          <p:cNvSpPr txBox="1"/>
          <p:nvPr/>
        </p:nvSpPr>
        <p:spPr>
          <a:xfrm>
            <a:off x="240033" y="855064"/>
            <a:ext cx="116110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are many strategies for approximating the Bayes classifier.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C2A71-BDB6-966D-7DA1-4BFEB8503C0C}"/>
              </a:ext>
            </a:extLst>
          </p:cNvPr>
          <p:cNvSpPr txBox="1"/>
          <p:nvPr/>
        </p:nvSpPr>
        <p:spPr>
          <a:xfrm>
            <a:off x="733328" y="1390839"/>
            <a:ext cx="39710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Random forests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AAC393-703D-0427-E032-37BC9CAD4D61}"/>
              </a:ext>
            </a:extLst>
          </p:cNvPr>
          <p:cNvSpPr txBox="1"/>
          <p:nvPr/>
        </p:nvSpPr>
        <p:spPr>
          <a:xfrm>
            <a:off x="733328" y="1885311"/>
            <a:ext cx="39710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Gradient boosted trees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FF1F2F-CEC5-E021-5586-5FC02120E8E1}"/>
              </a:ext>
            </a:extLst>
          </p:cNvPr>
          <p:cNvSpPr/>
          <p:nvPr/>
        </p:nvSpPr>
        <p:spPr>
          <a:xfrm>
            <a:off x="6460958" y="1491315"/>
            <a:ext cx="72190" cy="86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>
              <a:solidFill>
                <a:srgbClr val="7030A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E31AF7-50CD-74C4-F12B-5AE497B18735}"/>
              </a:ext>
            </a:extLst>
          </p:cNvPr>
          <p:cNvSpPr txBox="1"/>
          <p:nvPr/>
        </p:nvSpPr>
        <p:spPr>
          <a:xfrm>
            <a:off x="6569244" y="1707871"/>
            <a:ext cx="31005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dirty="0">
                <a:solidFill>
                  <a:srgbClr val="7030A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Ensembling approaches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5AE36F-D073-DF87-E56A-79886D7FDD51}"/>
              </a:ext>
            </a:extLst>
          </p:cNvPr>
          <p:cNvSpPr txBox="1"/>
          <p:nvPr/>
        </p:nvSpPr>
        <p:spPr>
          <a:xfrm>
            <a:off x="240033" y="2418900"/>
            <a:ext cx="116110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Both rely on 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trees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can be used for regression and classification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05B722-BAE1-B46E-A3EC-3BC83C21D2C7}"/>
              </a:ext>
            </a:extLst>
          </p:cNvPr>
          <p:cNvSpPr txBox="1"/>
          <p:nvPr/>
        </p:nvSpPr>
        <p:spPr>
          <a:xfrm>
            <a:off x="240033" y="2952489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b="1" u="sng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The Titanic survival dataset</a:t>
            </a:r>
            <a:endParaRPr lang="en-FR" sz="2200" dirty="0">
              <a:solidFill>
                <a:srgbClr val="5E5E5E"/>
              </a:solidFill>
            </a:endParaRPr>
          </a:p>
        </p:txBody>
      </p:sp>
      <p:pic>
        <p:nvPicPr>
          <p:cNvPr id="26" name="Picture 25" descr="A person and person in water&#10;&#10;Description automatically generated">
            <a:extLst>
              <a:ext uri="{FF2B5EF4-FFF2-40B4-BE49-F238E27FC236}">
                <a16:creationId xmlns:a16="http://schemas.microsoft.com/office/drawing/2014/main" id="{66509FF4-EA0D-FC6A-FCB8-66B819370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674" y="3785816"/>
            <a:ext cx="4607668" cy="2587974"/>
          </a:xfrm>
          <a:prstGeom prst="rect">
            <a:avLst/>
          </a:prstGeom>
        </p:spPr>
      </p:pic>
      <p:pic>
        <p:nvPicPr>
          <p:cNvPr id="50" name="Picture 49" descr="A table of numbers and names&#10;&#10;Description automatically generated">
            <a:extLst>
              <a:ext uri="{FF2B5EF4-FFF2-40B4-BE49-F238E27FC236}">
                <a16:creationId xmlns:a16="http://schemas.microsoft.com/office/drawing/2014/main" id="{FEB44BBC-4331-1940-8E48-FBDC8786C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236" y="3785816"/>
            <a:ext cx="4324295" cy="259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98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09FC91-10D2-D9A9-3FED-8A953C83F4CC}"/>
              </a:ext>
            </a:extLst>
          </p:cNvPr>
          <p:cNvSpPr txBox="1"/>
          <p:nvPr/>
        </p:nvSpPr>
        <p:spPr>
          <a:xfrm>
            <a:off x="2382909" y="2141621"/>
            <a:ext cx="803042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Talk about the drawbacks of decision trees (bias and variance)</a:t>
            </a:r>
          </a:p>
          <a:p>
            <a:pPr algn="ctr"/>
            <a:endParaRPr lang="en-GB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Talk about bagging strategies and what it aims at</a:t>
            </a:r>
          </a:p>
          <a:p>
            <a:pPr algn="ctr"/>
            <a:endParaRPr lang="en-GB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Give the gist of the idea of Random Forests</a:t>
            </a:r>
          </a:p>
          <a:p>
            <a:pPr algn="ctr"/>
            <a:endParaRPr lang="en-GB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Show one result with it and that’s 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C6ECB-6C44-1C75-FBF8-CFD37C157C86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4292004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pic>
        <p:nvPicPr>
          <p:cNvPr id="5" name="Graphic 4" descr="Right pointing backhand index outline">
            <a:extLst>
              <a:ext uri="{FF2B5EF4-FFF2-40B4-BE49-F238E27FC236}">
                <a16:creationId xmlns:a16="http://schemas.microsoft.com/office/drawing/2014/main" id="{8538E42E-F69C-00BB-E335-14D530B8A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3107" y="3892833"/>
            <a:ext cx="1083311" cy="10833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F3F278-B1A0-E02B-5FB1-832131E89666}"/>
              </a:ext>
            </a:extLst>
          </p:cNvPr>
          <p:cNvSpPr txBox="1"/>
          <p:nvPr/>
        </p:nvSpPr>
        <p:spPr>
          <a:xfrm>
            <a:off x="2743960" y="1450257"/>
            <a:ext cx="670407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FR" sz="40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science competitions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FR" sz="40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FR" sz="40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Regularization techniques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FR" sz="40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FR" sz="40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Ensemble methods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FR" sz="40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FR" sz="40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99182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963C97-C617-F1AE-8FB2-D6F03298AA49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86890-3E42-352D-06BD-38D181580C83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Ensemble methods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79F4EC-BFC7-8AEF-E312-F558490A4887}"/>
              </a:ext>
            </a:extLst>
          </p:cNvPr>
          <p:cNvSpPr txBox="1"/>
          <p:nvPr/>
        </p:nvSpPr>
        <p:spPr>
          <a:xfrm>
            <a:off x="126547" y="1426910"/>
            <a:ext cx="11951967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GB" sz="2200" b="0" i="0" dirty="0">
                <a:solidFill>
                  <a:srgbClr val="5E5E5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horse-racing gambler wants to maximize his winnings and creates a computer program that will accurately predict the winner of a horse race based on the usual information (number of races recently won by each horse, betting odds for each horse, etc.)</a:t>
            </a:r>
            <a:endParaRPr lang="en-GB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GB" sz="2200" b="0" i="0" dirty="0">
              <a:solidFill>
                <a:srgbClr val="5E5E5E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GB" sz="2200" b="0" i="0" dirty="0">
                <a:solidFill>
                  <a:srgbClr val="5E5E5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create such a program, he asks a highly successful expert gambler to explain his betting strategy. However, the expert is unable to articulate a grand set of rules for selecting a horse.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GB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GB" sz="2200" b="0" i="0" dirty="0">
                <a:solidFill>
                  <a:srgbClr val="5E5E5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 the other hand, when presented with the data for a specific set of races, the expert has no trouble coming up with a “rule of thumb” for that set of races (such as, “Bet on the horse that has recently won the most races” or “Bet on the horse with the most </a:t>
            </a:r>
            <a:r>
              <a:rPr lang="en-GB" sz="2200" b="0" i="0" dirty="0" err="1">
                <a:solidFill>
                  <a:srgbClr val="5E5E5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favored</a:t>
            </a:r>
            <a:r>
              <a:rPr lang="en-GB" sz="2200" b="0" i="0" dirty="0">
                <a:solidFill>
                  <a:srgbClr val="5E5E5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odds”).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GB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GB" sz="2200" b="0" i="0" dirty="0">
                <a:solidFill>
                  <a:srgbClr val="5E5E5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Although such a rule of thumb, by itself, is obviously very rough and inaccurate, it is not unreasonable to expect it to provide predictions that are at least a little bit better than random guessing. Furthermore, by repeatedly asking the expert’s opinion on different collections of races, the gambler is able to extract many rules of thumb.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3C3973-73B3-937C-FEEB-0FB2EA47EA87}"/>
              </a:ext>
            </a:extLst>
          </p:cNvPr>
          <p:cNvSpPr txBox="1"/>
          <p:nvPr/>
        </p:nvSpPr>
        <p:spPr>
          <a:xfrm>
            <a:off x="240033" y="809380"/>
            <a:ext cx="88569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Consider the following example taken from </a:t>
            </a:r>
            <a:r>
              <a:rPr lang="en-FR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Freund and Shapire (1999)</a:t>
            </a:r>
            <a:endParaRPr lang="en-FR" sz="2200" b="1" i="1" dirty="0">
              <a:solidFill>
                <a:srgbClr val="FA274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916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963C97-C617-F1AE-8FB2-D6F03298AA49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86890-3E42-352D-06BD-38D181580C83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Ensemble methods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79F4EC-BFC7-8AEF-E312-F558490A4887}"/>
              </a:ext>
            </a:extLst>
          </p:cNvPr>
          <p:cNvSpPr txBox="1"/>
          <p:nvPr/>
        </p:nvSpPr>
        <p:spPr>
          <a:xfrm>
            <a:off x="126547" y="956745"/>
            <a:ext cx="1195196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GB" sz="2200" b="0" i="0" dirty="0">
                <a:solidFill>
                  <a:srgbClr val="5E5E5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order to use these rules of thumb, there are two problems faced by the gambler: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GB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GB" sz="2200" b="0" i="0" dirty="0">
                <a:solidFill>
                  <a:srgbClr val="5E5E5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First, how should he choose the collections of races presented to the expert so as to extract rules of thumb from the expert that will be the most useful?</a:t>
            </a:r>
          </a:p>
          <a:p>
            <a:pPr marL="457200" indent="-457200" algn="l">
              <a:buFont typeface="+mj-lt"/>
              <a:buAutoNum type="arabicPeriod"/>
            </a:pPr>
            <a:endParaRPr lang="en-GB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GB" sz="2200" b="0" i="0" dirty="0">
                <a:solidFill>
                  <a:srgbClr val="5E5E5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Second, once he has collected many rules of thumb, how can they be combined into a single, highly accurate prediction rule?</a:t>
            </a:r>
          </a:p>
          <a:p>
            <a:pPr algn="l"/>
            <a:endParaRPr lang="en-GB" sz="2200" b="0" i="0" dirty="0">
              <a:solidFill>
                <a:srgbClr val="5E5E5E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r>
              <a:rPr lang="en-GB" sz="2200" b="0" i="0" dirty="0">
                <a:solidFill>
                  <a:srgbClr val="5E5E5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answer to these questions is of fundamental importance in machine learning and the category of algorithms that try to address them are called </a:t>
            </a:r>
            <a:r>
              <a:rPr lang="en-GB" sz="2200" b="1" dirty="0">
                <a:solidFill>
                  <a:srgbClr val="FA2743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ensemble learning </a:t>
            </a:r>
            <a:r>
              <a:rPr lang="en-GB" sz="2200" b="0" i="0" dirty="0">
                <a:solidFill>
                  <a:srgbClr val="5E5E5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methods.</a:t>
            </a:r>
          </a:p>
          <a:p>
            <a:pPr algn="l"/>
            <a:endParaRPr lang="en-GB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r>
              <a:rPr lang="en-GB" sz="2200" b="0" i="0" dirty="0">
                <a:solidFill>
                  <a:srgbClr val="5E5E5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 examples of strategies are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2E3D72-0EAC-3DB6-7F48-D9CE36814AEE}"/>
              </a:ext>
            </a:extLst>
          </p:cNvPr>
          <p:cNvGrpSpPr/>
          <p:nvPr/>
        </p:nvGrpSpPr>
        <p:grpSpPr>
          <a:xfrm>
            <a:off x="1054937" y="5315886"/>
            <a:ext cx="10082125" cy="701846"/>
            <a:chOff x="240033" y="4730725"/>
            <a:chExt cx="10082125" cy="70184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CEBC30-D4BA-2BB9-F236-8C38F44A6BDB}"/>
                </a:ext>
              </a:extLst>
            </p:cNvPr>
            <p:cNvSpPr txBox="1"/>
            <p:nvPr/>
          </p:nvSpPr>
          <p:spPr>
            <a:xfrm>
              <a:off x="1461211" y="506323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FR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16968C3-8FAE-2CAA-C1E1-B85A524106BF}"/>
                </a:ext>
              </a:extLst>
            </p:cNvPr>
            <p:cNvSpPr/>
            <p:nvPr/>
          </p:nvSpPr>
          <p:spPr>
            <a:xfrm>
              <a:off x="2126230" y="4730730"/>
              <a:ext cx="1710046" cy="517175"/>
            </a:xfrm>
            <a:prstGeom prst="roundRect">
              <a:avLst/>
            </a:prstGeom>
            <a:solidFill>
              <a:srgbClr val="E8EBE4"/>
            </a:solidFill>
            <a:ln w="25400">
              <a:solidFill>
                <a:srgbClr val="5E5E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b="1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STACKING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5AC9B58-7F59-3814-BE01-99E89F16491B}"/>
                </a:ext>
              </a:extLst>
            </p:cNvPr>
            <p:cNvSpPr/>
            <p:nvPr/>
          </p:nvSpPr>
          <p:spPr>
            <a:xfrm>
              <a:off x="4012427" y="4730729"/>
              <a:ext cx="1710046" cy="517175"/>
            </a:xfrm>
            <a:prstGeom prst="roundRect">
              <a:avLst/>
            </a:prstGeom>
            <a:solidFill>
              <a:srgbClr val="E8EBE4"/>
            </a:solidFill>
            <a:ln w="25400">
              <a:solidFill>
                <a:srgbClr val="5E5E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b="1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BOOSTING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E17C7FE-4B2E-E7D1-6876-570B75B542CA}"/>
                </a:ext>
              </a:extLst>
            </p:cNvPr>
            <p:cNvSpPr/>
            <p:nvPr/>
          </p:nvSpPr>
          <p:spPr>
            <a:xfrm>
              <a:off x="5898624" y="4730728"/>
              <a:ext cx="1710046" cy="517175"/>
            </a:xfrm>
            <a:prstGeom prst="roundRect">
              <a:avLst/>
            </a:prstGeom>
            <a:solidFill>
              <a:srgbClr val="E8EBE4"/>
            </a:solidFill>
            <a:ln w="25400">
              <a:solidFill>
                <a:srgbClr val="5E5E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b="1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BAGGING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A296997-8958-40C9-1929-290C916606E0}"/>
                </a:ext>
              </a:extLst>
            </p:cNvPr>
            <p:cNvSpPr/>
            <p:nvPr/>
          </p:nvSpPr>
          <p:spPr>
            <a:xfrm>
              <a:off x="7784821" y="4730727"/>
              <a:ext cx="1710046" cy="517175"/>
            </a:xfrm>
            <a:prstGeom prst="roundRect">
              <a:avLst/>
            </a:prstGeom>
            <a:solidFill>
              <a:srgbClr val="E8EBE4"/>
            </a:solidFill>
            <a:ln w="25400">
              <a:solidFill>
                <a:srgbClr val="5E5E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b="1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BLENDING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E6ECAD6-AEA2-7BC0-59D2-14C0B42672F4}"/>
                </a:ext>
              </a:extLst>
            </p:cNvPr>
            <p:cNvSpPr txBox="1"/>
            <p:nvPr/>
          </p:nvSpPr>
          <p:spPr>
            <a:xfrm>
              <a:off x="9671018" y="4773870"/>
              <a:ext cx="65114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2200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Etc.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605BAD8-95B3-B2DF-B841-5151AAA0F233}"/>
                </a:ext>
              </a:extLst>
            </p:cNvPr>
            <p:cNvSpPr/>
            <p:nvPr/>
          </p:nvSpPr>
          <p:spPr>
            <a:xfrm>
              <a:off x="240033" y="4730725"/>
              <a:ext cx="1710046" cy="517175"/>
            </a:xfrm>
            <a:prstGeom prst="roundRect">
              <a:avLst/>
            </a:prstGeom>
            <a:solidFill>
              <a:srgbClr val="E8EBE4"/>
            </a:solidFill>
            <a:ln w="25400">
              <a:solidFill>
                <a:srgbClr val="5E5E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b="1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VOTING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5C98652-1148-17FA-B01A-14BF62AB8398}"/>
              </a:ext>
            </a:extLst>
          </p:cNvPr>
          <p:cNvSpPr/>
          <p:nvPr/>
        </p:nvSpPr>
        <p:spPr>
          <a:xfrm>
            <a:off x="4827331" y="5993981"/>
            <a:ext cx="3596243" cy="72000"/>
          </a:xfrm>
          <a:prstGeom prst="rect">
            <a:avLst/>
          </a:prstGeom>
          <a:solidFill>
            <a:srgbClr val="FA2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84A5B8-C658-4BDD-5BC9-7C9D48C43512}"/>
              </a:ext>
            </a:extLst>
          </p:cNvPr>
          <p:cNvSpPr txBox="1"/>
          <p:nvPr/>
        </p:nvSpPr>
        <p:spPr>
          <a:xfrm>
            <a:off x="4707298" y="6190866"/>
            <a:ext cx="383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We’re going to talk about these two</a:t>
            </a:r>
          </a:p>
        </p:txBody>
      </p:sp>
    </p:spTree>
    <p:extLst>
      <p:ext uri="{BB962C8B-B14F-4D97-AF65-F5344CB8AC3E}">
        <p14:creationId xmlns:p14="http://schemas.microsoft.com/office/powerpoint/2010/main" val="7603099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963C97-C617-F1AE-8FB2-D6F03298AA49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86890-3E42-352D-06BD-38D181580C83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Ensemble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918E77-0341-8CAA-2B3D-7FF65B10BC97}"/>
              </a:ext>
            </a:extLst>
          </p:cNvPr>
          <p:cNvSpPr txBox="1"/>
          <p:nvPr/>
        </p:nvSpPr>
        <p:spPr>
          <a:xfrm>
            <a:off x="240033" y="746721"/>
            <a:ext cx="81179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Remember that the generalization error can be decomposed as</a:t>
            </a:r>
            <a:endParaRPr lang="en-FR" sz="2200" b="1" i="1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1E76C3-0D3E-8D75-5B80-5777CD77BD9C}"/>
              </a:ext>
            </a:extLst>
          </p:cNvPr>
          <p:cNvGrpSpPr/>
          <p:nvPr/>
        </p:nvGrpSpPr>
        <p:grpSpPr>
          <a:xfrm>
            <a:off x="1669900" y="1329023"/>
            <a:ext cx="8852200" cy="646333"/>
            <a:chOff x="344632" y="1555690"/>
            <a:chExt cx="8852200" cy="646333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97A499C-8D8F-21E0-4664-B745B0668758}"/>
                </a:ext>
              </a:extLst>
            </p:cNvPr>
            <p:cNvSpPr/>
            <p:nvPr/>
          </p:nvSpPr>
          <p:spPr>
            <a:xfrm>
              <a:off x="5045104" y="1593938"/>
              <a:ext cx="1799255" cy="569843"/>
            </a:xfrm>
            <a:prstGeom prst="round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C16CCC-8432-9C95-6888-4ECDDD36EB1D}"/>
                </a:ext>
              </a:extLst>
            </p:cNvPr>
            <p:cNvSpPr txBox="1"/>
            <p:nvPr/>
          </p:nvSpPr>
          <p:spPr>
            <a:xfrm>
              <a:off x="5598322" y="1694194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b="1" dirty="0">
                  <a:solidFill>
                    <a:srgbClr val="E8EBE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BIAS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13A7762-078D-11FE-BB4B-F37DABB4F2EA}"/>
                </a:ext>
              </a:extLst>
            </p:cNvPr>
            <p:cNvGrpSpPr/>
            <p:nvPr/>
          </p:nvGrpSpPr>
          <p:grpSpPr>
            <a:xfrm>
              <a:off x="7397577" y="1593938"/>
              <a:ext cx="1799255" cy="569843"/>
              <a:chOff x="7456672" y="2859156"/>
              <a:chExt cx="1799255" cy="569843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9DEDFEE3-ED63-1EDB-B5D7-D0BC00E9CD92}"/>
                  </a:ext>
                </a:extLst>
              </p:cNvPr>
              <p:cNvSpPr/>
              <p:nvPr/>
            </p:nvSpPr>
            <p:spPr>
              <a:xfrm>
                <a:off x="7456672" y="2859156"/>
                <a:ext cx="1799255" cy="569843"/>
              </a:xfrm>
              <a:prstGeom prst="roundRect">
                <a:avLst/>
              </a:prstGeom>
              <a:solidFill>
                <a:srgbClr val="5E5E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AE81E1-BE05-F837-7EB4-43C736E07C1C}"/>
                  </a:ext>
                </a:extLst>
              </p:cNvPr>
              <p:cNvSpPr txBox="1"/>
              <p:nvPr/>
            </p:nvSpPr>
            <p:spPr>
              <a:xfrm>
                <a:off x="7709370" y="2959412"/>
                <a:ext cx="1346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b="1" dirty="0">
                    <a:solidFill>
                      <a:srgbClr val="E8EBE4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VARIANCE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424790B-F7E0-0915-3595-D5F09E7D1E24}"/>
                </a:ext>
              </a:extLst>
            </p:cNvPr>
            <p:cNvGrpSpPr/>
            <p:nvPr/>
          </p:nvGrpSpPr>
          <p:grpSpPr>
            <a:xfrm>
              <a:off x="2697106" y="1593939"/>
              <a:ext cx="1799255" cy="569843"/>
              <a:chOff x="2936072" y="2859157"/>
              <a:chExt cx="1799255" cy="569843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A506296D-A486-E9A0-2DA9-53AD3B39D48F}"/>
                  </a:ext>
                </a:extLst>
              </p:cNvPr>
              <p:cNvSpPr/>
              <p:nvPr/>
            </p:nvSpPr>
            <p:spPr>
              <a:xfrm>
                <a:off x="2936072" y="2859157"/>
                <a:ext cx="1799255" cy="569843"/>
              </a:xfrm>
              <a:prstGeom prst="roundRect">
                <a:avLst/>
              </a:prstGeom>
              <a:solidFill>
                <a:srgbClr val="5E5E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2DCA92-6272-1ED8-D5F0-A2171606D379}"/>
                  </a:ext>
                </a:extLst>
              </p:cNvPr>
              <p:cNvSpPr txBox="1"/>
              <p:nvPr/>
            </p:nvSpPr>
            <p:spPr>
              <a:xfrm>
                <a:off x="3397117" y="295941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b="1" dirty="0">
                    <a:solidFill>
                      <a:srgbClr val="E8EBE4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NOISE</a:t>
                </a:r>
              </a:p>
            </p:txBody>
          </p:sp>
        </p:grp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168BB407-5B26-48FE-3FD0-D2C3B784E481}"/>
                </a:ext>
              </a:extLst>
            </p:cNvPr>
            <p:cNvSpPr/>
            <p:nvPr/>
          </p:nvSpPr>
          <p:spPr>
            <a:xfrm>
              <a:off x="344632" y="1593937"/>
              <a:ext cx="1799255" cy="569843"/>
            </a:xfrm>
            <a:prstGeom prst="round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B6BEB7D-64D6-A3D5-D6A9-DBEE6739ECD6}"/>
                </a:ext>
              </a:extLst>
            </p:cNvPr>
            <p:cNvSpPr txBox="1"/>
            <p:nvPr/>
          </p:nvSpPr>
          <p:spPr>
            <a:xfrm>
              <a:off x="744382" y="1694192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b="1" dirty="0">
                  <a:solidFill>
                    <a:srgbClr val="E8EBE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ERROR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B9D9E1-FF44-4865-AA96-C538B06987ED}"/>
                </a:ext>
              </a:extLst>
            </p:cNvPr>
            <p:cNvSpPr txBox="1"/>
            <p:nvPr/>
          </p:nvSpPr>
          <p:spPr>
            <a:xfrm>
              <a:off x="2202990" y="1555692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3600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=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16E431E-5812-4CAB-C503-12C71F226F3E}"/>
                </a:ext>
              </a:extLst>
            </p:cNvPr>
            <p:cNvSpPr txBox="1"/>
            <p:nvPr/>
          </p:nvSpPr>
          <p:spPr>
            <a:xfrm>
              <a:off x="4551079" y="1555691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3600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+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0D7093-D67A-4B91-3A83-B6D3CA1F5168}"/>
                </a:ext>
              </a:extLst>
            </p:cNvPr>
            <p:cNvSpPr txBox="1"/>
            <p:nvPr/>
          </p:nvSpPr>
          <p:spPr>
            <a:xfrm>
              <a:off x="6923360" y="1555690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3600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+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3EA9700-05BB-9CF1-4A41-BEDD9E92E648}"/>
              </a:ext>
            </a:extLst>
          </p:cNvPr>
          <p:cNvSpPr txBox="1"/>
          <p:nvPr/>
        </p:nvSpPr>
        <p:spPr>
          <a:xfrm>
            <a:off x="240033" y="2165016"/>
            <a:ext cx="11565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Ensemble methods try to reduce the values for bias and/or variance using several predictors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2207FFF-1525-301F-11E6-63681094A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823804"/>
            <a:ext cx="2743200" cy="977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DFD7B3C-033D-651A-3D21-C9891FF2DF4B}"/>
              </a:ext>
            </a:extLst>
          </p:cNvPr>
          <p:cNvSpPr txBox="1"/>
          <p:nvPr/>
        </p:nvSpPr>
        <p:spPr>
          <a:xfrm>
            <a:off x="240032" y="4029014"/>
            <a:ext cx="84289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Different techniques will have different strategies for choosing the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44FCBF6-82A2-753E-1439-AFD759A3F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817" y="4090648"/>
            <a:ext cx="1130300" cy="342900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E2879547-FC8E-CFD4-897A-910480118BC9}"/>
              </a:ext>
            </a:extLst>
          </p:cNvPr>
          <p:cNvSpPr/>
          <p:nvPr/>
        </p:nvSpPr>
        <p:spPr>
          <a:xfrm>
            <a:off x="367304" y="4748482"/>
            <a:ext cx="166889" cy="166889"/>
          </a:xfrm>
          <a:prstGeom prst="ellipse">
            <a:avLst/>
          </a:prstGeom>
          <a:solidFill>
            <a:srgbClr val="FA2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9B92FE-8ED8-549A-2256-8C7524A7F16D}"/>
              </a:ext>
            </a:extLst>
          </p:cNvPr>
          <p:cNvSpPr txBox="1"/>
          <p:nvPr/>
        </p:nvSpPr>
        <p:spPr>
          <a:xfrm>
            <a:off x="575208" y="4608484"/>
            <a:ext cx="101361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general, the predictors are trained on different versions of the training dataset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7AA79FF-6D07-D404-C3CA-8FFA34100086}"/>
              </a:ext>
            </a:extLst>
          </p:cNvPr>
          <p:cNvSpPr/>
          <p:nvPr/>
        </p:nvSpPr>
        <p:spPr>
          <a:xfrm>
            <a:off x="367304" y="5738839"/>
            <a:ext cx="166889" cy="166889"/>
          </a:xfrm>
          <a:prstGeom prst="ellipse">
            <a:avLst/>
          </a:prstGeom>
          <a:solidFill>
            <a:srgbClr val="FA2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78FD68-866F-9154-159C-658A255CC7DD}"/>
              </a:ext>
            </a:extLst>
          </p:cNvPr>
          <p:cNvSpPr txBox="1"/>
          <p:nvPr/>
        </p:nvSpPr>
        <p:spPr>
          <a:xfrm>
            <a:off x="575208" y="5598841"/>
            <a:ext cx="108526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</a:t>
            </a:r>
            <a:r>
              <a:rPr lang="en-FR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bagging</a:t>
            </a:r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the weights are fixed and for </a:t>
            </a:r>
            <a:r>
              <a:rPr lang="en-FR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boosting</a:t>
            </a:r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the        follow a scheduling strategy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ED1B131-2DDF-451D-F760-ABB2F0842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999" y="5750981"/>
            <a:ext cx="342900" cy="2159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8205288-EE0C-B48B-6034-60191427AA2C}"/>
              </a:ext>
            </a:extLst>
          </p:cNvPr>
          <p:cNvSpPr txBox="1"/>
          <p:nvPr/>
        </p:nvSpPr>
        <p:spPr>
          <a:xfrm>
            <a:off x="5116810" y="5012298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(chosen wisely but randomly)</a:t>
            </a:r>
          </a:p>
        </p:txBody>
      </p:sp>
    </p:spTree>
    <p:extLst>
      <p:ext uri="{BB962C8B-B14F-4D97-AF65-F5344CB8AC3E}">
        <p14:creationId xmlns:p14="http://schemas.microsoft.com/office/powerpoint/2010/main" val="3171536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963C97-C617-F1AE-8FB2-D6F03298AA49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86890-3E42-352D-06BD-38D181580C83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Ensemble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918E77-0341-8CAA-2B3D-7FF65B10BC97}"/>
              </a:ext>
            </a:extLst>
          </p:cNvPr>
          <p:cNvSpPr txBox="1"/>
          <p:nvPr/>
        </p:nvSpPr>
        <p:spPr>
          <a:xfrm>
            <a:off x="240033" y="746721"/>
            <a:ext cx="11165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Bagging</a:t>
            </a:r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stands for “Bootstrap aggregating” and it reduces the </a:t>
            </a:r>
            <a:r>
              <a:rPr lang="en-FR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variance</a:t>
            </a:r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of the predictions</a:t>
            </a:r>
            <a:endParaRPr lang="en-FR" sz="2200" b="1" i="1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DB8DBD-7126-6F08-7736-745AE302F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100" y="1301591"/>
            <a:ext cx="7035800" cy="673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1508DF-B2A0-F505-FE5C-1C2373DF266C}"/>
              </a:ext>
            </a:extLst>
          </p:cNvPr>
          <p:cNvSpPr txBox="1"/>
          <p:nvPr/>
        </p:nvSpPr>
        <p:spPr>
          <a:xfrm>
            <a:off x="240033" y="2098674"/>
            <a:ext cx="78454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Note that we could try to reduce the variance by ensuring that</a:t>
            </a:r>
            <a:endParaRPr lang="en-FR" sz="2200" b="1" i="1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F78974-CB67-3D33-F59C-4B9C636D5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069" y="3730282"/>
            <a:ext cx="393700" cy="292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941FF0-CA08-11F3-5BD5-CCA4D9A292C3}"/>
              </a:ext>
            </a:extLst>
          </p:cNvPr>
          <p:cNvSpPr txBox="1"/>
          <p:nvPr/>
        </p:nvSpPr>
        <p:spPr>
          <a:xfrm>
            <a:off x="240033" y="3633461"/>
            <a:ext cx="94836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</a:t>
            </a:r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here the        are IID realizations of the distribution generating the dataset</a:t>
            </a:r>
            <a:endParaRPr lang="en-FR" sz="2200" b="1" i="1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B669F8-E049-F8D0-AFE4-F7B357BD8DF9}"/>
              </a:ext>
            </a:extLst>
          </p:cNvPr>
          <p:cNvSpPr txBox="1"/>
          <p:nvPr/>
        </p:nvSpPr>
        <p:spPr>
          <a:xfrm>
            <a:off x="240033" y="4514988"/>
            <a:ext cx="14141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Question: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ECB751-9E85-656D-843E-1DB497C13A19}"/>
              </a:ext>
            </a:extLst>
          </p:cNvPr>
          <p:cNvGrpSpPr/>
          <p:nvPr/>
        </p:nvGrpSpPr>
        <p:grpSpPr>
          <a:xfrm>
            <a:off x="1697067" y="4347903"/>
            <a:ext cx="8628644" cy="757237"/>
            <a:chOff x="1644069" y="4347903"/>
            <a:chExt cx="8628644" cy="75723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4C0EFEAE-44D0-BF14-1407-2F16ED3280D4}"/>
                </a:ext>
              </a:extLst>
            </p:cNvPr>
            <p:cNvSpPr/>
            <p:nvPr/>
          </p:nvSpPr>
          <p:spPr>
            <a:xfrm>
              <a:off x="1644069" y="4347903"/>
              <a:ext cx="8628644" cy="757237"/>
            </a:xfrm>
            <a:prstGeom prst="roundRect">
              <a:avLst/>
            </a:prstGeom>
            <a:solidFill>
              <a:srgbClr val="E8EBE4"/>
            </a:solidFill>
            <a:ln w="25400">
              <a:solidFill>
                <a:srgbClr val="5E5E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8FE7A39-E33C-3330-EF0F-0D05DA9B9E52}"/>
                </a:ext>
              </a:extLst>
            </p:cNvPr>
            <p:cNvSpPr txBox="1"/>
            <p:nvPr/>
          </p:nvSpPr>
          <p:spPr>
            <a:xfrm>
              <a:off x="1768503" y="4514988"/>
              <a:ext cx="835837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How can we do this in practice if we have a fixed training dataset?</a:t>
              </a:r>
              <a:endParaRPr lang="en-FR" sz="2200" b="1" i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90822AC-4561-7581-074B-6FD051742C0E}"/>
              </a:ext>
            </a:extLst>
          </p:cNvPr>
          <p:cNvSpPr txBox="1"/>
          <p:nvPr/>
        </p:nvSpPr>
        <p:spPr>
          <a:xfrm>
            <a:off x="240033" y="5388695"/>
            <a:ext cx="9756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Helvetica Neue" panose="02000503000000020004" pitchFamily="2" charset="0"/>
              <a:buChar char="⮑"/>
            </a:pPr>
            <a:r>
              <a:rPr lang="en-US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Splitting the dataset would yield IID sub-datasets, but would not work well</a:t>
            </a:r>
            <a:endParaRPr lang="en-FR" sz="2200" b="1" i="1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EEE4F3-E726-BC53-DDD6-0FA0C95DDCCF}"/>
              </a:ext>
            </a:extLst>
          </p:cNvPr>
          <p:cNvSpPr txBox="1"/>
          <p:nvPr/>
        </p:nvSpPr>
        <p:spPr>
          <a:xfrm>
            <a:off x="9910502" y="5419472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(Why?)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9D1E89-82FA-1F14-4B7F-22DB384CC884}"/>
              </a:ext>
            </a:extLst>
          </p:cNvPr>
          <p:cNvSpPr txBox="1"/>
          <p:nvPr/>
        </p:nvSpPr>
        <p:spPr>
          <a:xfrm>
            <a:off x="240033" y="6097134"/>
            <a:ext cx="24769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use </a:t>
            </a:r>
            <a:r>
              <a:rPr lang="en-FR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bootstrap</a:t>
            </a:r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!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45B9D02-D664-C5A2-F3BB-18C8A4DEBE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4700" y="2592561"/>
            <a:ext cx="55626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14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963C97-C617-F1AE-8FB2-D6F03298AA49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86890-3E42-352D-06BD-38D181580C83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Ensemble methods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9D1E89-82FA-1F14-4B7F-22DB384CC884}"/>
              </a:ext>
            </a:extLst>
          </p:cNvPr>
          <p:cNvSpPr txBox="1"/>
          <p:nvPr/>
        </p:nvSpPr>
        <p:spPr>
          <a:xfrm>
            <a:off x="240033" y="825046"/>
            <a:ext cx="114874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use </a:t>
            </a:r>
            <a:r>
              <a:rPr lang="en-FR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bootstrap</a:t>
            </a:r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! This consists of generating </a:t>
            </a:r>
            <a:r>
              <a:rPr lang="en-FR" sz="2200" b="1" i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datasets by sampling       with replacement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9C552C-B128-08D2-0EB4-0F4C52FDC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0175" y="919839"/>
            <a:ext cx="254000" cy="2413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1C7F84F-8239-D231-E542-40442C60E0EC}"/>
              </a:ext>
            </a:extLst>
          </p:cNvPr>
          <p:cNvGrpSpPr/>
          <p:nvPr/>
        </p:nvGrpSpPr>
        <p:grpSpPr>
          <a:xfrm>
            <a:off x="3748840" y="1495457"/>
            <a:ext cx="3657137" cy="1712983"/>
            <a:chOff x="3426994" y="1539440"/>
            <a:chExt cx="3657137" cy="171298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8451D1B-6BB9-B00B-8069-950C17161C6E}"/>
                </a:ext>
              </a:extLst>
            </p:cNvPr>
            <p:cNvGrpSpPr/>
            <p:nvPr/>
          </p:nvGrpSpPr>
          <p:grpSpPr>
            <a:xfrm>
              <a:off x="4261476" y="1774668"/>
              <a:ext cx="2634532" cy="1359049"/>
              <a:chOff x="4447213" y="1735414"/>
              <a:chExt cx="2634532" cy="135904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5012500-1A18-7944-60E5-6044FEF61963}"/>
                  </a:ext>
                </a:extLst>
              </p:cNvPr>
              <p:cNvSpPr/>
              <p:nvPr/>
            </p:nvSpPr>
            <p:spPr>
              <a:xfrm>
                <a:off x="5922078" y="2109305"/>
                <a:ext cx="257175" cy="2571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EEAFF72-CB60-81E1-CA56-021F12BFF860}"/>
                  </a:ext>
                </a:extLst>
              </p:cNvPr>
              <p:cNvSpPr/>
              <p:nvPr/>
            </p:nvSpPr>
            <p:spPr>
              <a:xfrm>
                <a:off x="6431666" y="2237892"/>
                <a:ext cx="257175" cy="25717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ACE3BD4-A1B1-9A6B-71BD-72546CCEDD26}"/>
                  </a:ext>
                </a:extLst>
              </p:cNvPr>
              <p:cNvSpPr/>
              <p:nvPr/>
            </p:nvSpPr>
            <p:spPr>
              <a:xfrm>
                <a:off x="6172110" y="2513518"/>
                <a:ext cx="257175" cy="25717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F915F63-2BA3-D7AA-F5A8-46430C645905}"/>
                  </a:ext>
                </a:extLst>
              </p:cNvPr>
              <p:cNvSpPr/>
              <p:nvPr/>
            </p:nvSpPr>
            <p:spPr>
              <a:xfrm>
                <a:off x="5664903" y="2521844"/>
                <a:ext cx="257175" cy="257175"/>
              </a:xfrm>
              <a:prstGeom prst="ellipse">
                <a:avLst/>
              </a:prstGeom>
              <a:solidFill>
                <a:srgbClr val="02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3560B4E-93D5-20DE-BCB3-776C49D3C907}"/>
                  </a:ext>
                </a:extLst>
              </p:cNvPr>
              <p:cNvSpPr/>
              <p:nvPr/>
            </p:nvSpPr>
            <p:spPr>
              <a:xfrm>
                <a:off x="5252951" y="1782090"/>
                <a:ext cx="257175" cy="25717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02CE742-8284-9339-7696-B32439D9BB96}"/>
                  </a:ext>
                </a:extLst>
              </p:cNvPr>
              <p:cNvSpPr/>
              <p:nvPr/>
            </p:nvSpPr>
            <p:spPr>
              <a:xfrm>
                <a:off x="6300697" y="1825856"/>
                <a:ext cx="257175" cy="25717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4ACBA3A-CC54-D34E-B399-D2825778ECA3}"/>
                  </a:ext>
                </a:extLst>
              </p:cNvPr>
              <p:cNvSpPr/>
              <p:nvPr/>
            </p:nvSpPr>
            <p:spPr>
              <a:xfrm>
                <a:off x="6824570" y="1942687"/>
                <a:ext cx="257175" cy="25717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FA55818-F0F3-2C9C-188D-12D6EA15BB65}"/>
                  </a:ext>
                </a:extLst>
              </p:cNvPr>
              <p:cNvSpPr/>
              <p:nvPr/>
            </p:nvSpPr>
            <p:spPr>
              <a:xfrm>
                <a:off x="5776824" y="1735414"/>
                <a:ext cx="257175" cy="25717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6A59181-2873-0DA8-05C2-2F5EB4A26F0A}"/>
                  </a:ext>
                </a:extLst>
              </p:cNvPr>
              <p:cNvSpPr/>
              <p:nvPr/>
            </p:nvSpPr>
            <p:spPr>
              <a:xfrm>
                <a:off x="5444744" y="2121792"/>
                <a:ext cx="257175" cy="2571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1D1A991-E643-88AC-4D59-C26A3EE68955}"/>
                  </a:ext>
                </a:extLst>
              </p:cNvPr>
              <p:cNvSpPr/>
              <p:nvPr/>
            </p:nvSpPr>
            <p:spPr>
              <a:xfrm>
                <a:off x="5247104" y="2521844"/>
                <a:ext cx="257175" cy="25717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83D1B19-EF91-14D4-D034-522F019D6A5D}"/>
                  </a:ext>
                </a:extLst>
              </p:cNvPr>
              <p:cNvSpPr/>
              <p:nvPr/>
            </p:nvSpPr>
            <p:spPr>
              <a:xfrm>
                <a:off x="6527998" y="2684377"/>
                <a:ext cx="257175" cy="2571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5B25630-9D28-E611-ECD9-97A64F155172}"/>
                  </a:ext>
                </a:extLst>
              </p:cNvPr>
              <p:cNvSpPr/>
              <p:nvPr/>
            </p:nvSpPr>
            <p:spPr>
              <a:xfrm>
                <a:off x="4961563" y="2126623"/>
                <a:ext cx="257175" cy="257175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D4B4074-1F08-9AA1-CAA6-6D3D8C8C5073}"/>
                  </a:ext>
                </a:extLst>
              </p:cNvPr>
              <p:cNvSpPr/>
              <p:nvPr/>
            </p:nvSpPr>
            <p:spPr>
              <a:xfrm>
                <a:off x="5887551" y="2837288"/>
                <a:ext cx="257175" cy="25717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B48AE4A-8849-3937-BE44-225A73F780CB}"/>
                  </a:ext>
                </a:extLst>
              </p:cNvPr>
              <p:cNvSpPr/>
              <p:nvPr/>
            </p:nvSpPr>
            <p:spPr>
              <a:xfrm>
                <a:off x="4447213" y="2356678"/>
                <a:ext cx="257175" cy="25717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C112D38-A119-A1F0-2405-2FCD8BC267DF}"/>
                  </a:ext>
                </a:extLst>
              </p:cNvPr>
              <p:cNvSpPr/>
              <p:nvPr/>
            </p:nvSpPr>
            <p:spPr>
              <a:xfrm>
                <a:off x="4820425" y="2686678"/>
                <a:ext cx="257175" cy="257175"/>
              </a:xfrm>
              <a:prstGeom prst="ellipse">
                <a:avLst/>
              </a:prstGeom>
              <a:solidFill>
                <a:srgbClr val="02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008C974-D470-85B9-DA4B-12907FF43C68}"/>
                  </a:ext>
                </a:extLst>
              </p:cNvPr>
              <p:cNvSpPr/>
              <p:nvPr/>
            </p:nvSpPr>
            <p:spPr>
              <a:xfrm>
                <a:off x="4704388" y="1782089"/>
                <a:ext cx="257175" cy="25717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41F50A2-9556-11DE-7111-0261905C2D0A}"/>
                </a:ext>
              </a:extLst>
            </p:cNvPr>
            <p:cNvSpPr/>
            <p:nvPr/>
          </p:nvSpPr>
          <p:spPr>
            <a:xfrm>
              <a:off x="4098043" y="1539440"/>
              <a:ext cx="2986088" cy="1712983"/>
            </a:xfrm>
            <a:prstGeom prst="roundRect">
              <a:avLst/>
            </a:prstGeom>
            <a:noFill/>
            <a:ln w="25400">
              <a:solidFill>
                <a:srgbClr val="5E5E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0A4D2D1-FC28-EF0B-9CA9-7711FB941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6994" y="2239116"/>
              <a:ext cx="254000" cy="2413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BD4906F-AFD0-7471-B938-8CFCB7B38318}"/>
                </a:ext>
              </a:extLst>
            </p:cNvPr>
            <p:cNvSpPr txBox="1"/>
            <p:nvPr/>
          </p:nvSpPr>
          <p:spPr>
            <a:xfrm>
              <a:off x="3688259" y="2097758"/>
              <a:ext cx="37863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2600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=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7DE90728-A733-360D-39D0-882444C10022}"/>
              </a:ext>
            </a:extLst>
          </p:cNvPr>
          <p:cNvSpPr txBox="1"/>
          <p:nvPr/>
        </p:nvSpPr>
        <p:spPr>
          <a:xfrm>
            <a:off x="5303948" y="3835572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36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98A8DD-9E5D-D543-A5FF-B2FB2C705726}"/>
              </a:ext>
            </a:extLst>
          </p:cNvPr>
          <p:cNvGrpSpPr/>
          <p:nvPr/>
        </p:nvGrpSpPr>
        <p:grpSpPr>
          <a:xfrm>
            <a:off x="5983269" y="3534110"/>
            <a:ext cx="3923837" cy="1712983"/>
            <a:chOff x="5977537" y="3607070"/>
            <a:chExt cx="3923837" cy="171298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9FA1E5E-75D6-B466-4072-B9933A57E64A}"/>
                </a:ext>
              </a:extLst>
            </p:cNvPr>
            <p:cNvGrpSpPr/>
            <p:nvPr/>
          </p:nvGrpSpPr>
          <p:grpSpPr>
            <a:xfrm>
              <a:off x="7078719" y="3842298"/>
              <a:ext cx="2634532" cy="1359049"/>
              <a:chOff x="4447213" y="1735414"/>
              <a:chExt cx="2634532" cy="1359049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BE13DB15-6B51-11EF-333E-ACD458CA998A}"/>
                  </a:ext>
                </a:extLst>
              </p:cNvPr>
              <p:cNvSpPr/>
              <p:nvPr/>
            </p:nvSpPr>
            <p:spPr>
              <a:xfrm>
                <a:off x="5922078" y="2109305"/>
                <a:ext cx="257175" cy="2571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41C19114-DAC0-D163-39B8-DDF42595E78A}"/>
                  </a:ext>
                </a:extLst>
              </p:cNvPr>
              <p:cNvSpPr/>
              <p:nvPr/>
            </p:nvSpPr>
            <p:spPr>
              <a:xfrm>
                <a:off x="6431666" y="2237892"/>
                <a:ext cx="257175" cy="25717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DAD5F33-0193-BE3A-134C-7173967F0CF8}"/>
                  </a:ext>
                </a:extLst>
              </p:cNvPr>
              <p:cNvSpPr/>
              <p:nvPr/>
            </p:nvSpPr>
            <p:spPr>
              <a:xfrm>
                <a:off x="6172110" y="2513518"/>
                <a:ext cx="257175" cy="25717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4E53B1F-5A94-C7D6-353B-87A541F8E360}"/>
                  </a:ext>
                </a:extLst>
              </p:cNvPr>
              <p:cNvSpPr/>
              <p:nvPr/>
            </p:nvSpPr>
            <p:spPr>
              <a:xfrm>
                <a:off x="5664903" y="2521844"/>
                <a:ext cx="257175" cy="257175"/>
              </a:xfrm>
              <a:prstGeom prst="ellipse">
                <a:avLst/>
              </a:prstGeom>
              <a:solidFill>
                <a:srgbClr val="02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A501BA12-F3E0-0005-9A16-83BFC4CA4F10}"/>
                  </a:ext>
                </a:extLst>
              </p:cNvPr>
              <p:cNvSpPr/>
              <p:nvPr/>
            </p:nvSpPr>
            <p:spPr>
              <a:xfrm>
                <a:off x="5252951" y="1782090"/>
                <a:ext cx="257175" cy="25717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8A0BB564-929A-1281-E13C-42ECCF36745D}"/>
                  </a:ext>
                </a:extLst>
              </p:cNvPr>
              <p:cNvSpPr/>
              <p:nvPr/>
            </p:nvSpPr>
            <p:spPr>
              <a:xfrm>
                <a:off x="6300697" y="1825856"/>
                <a:ext cx="257175" cy="25717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39515B6-F657-3E95-CA1E-2586BCC26A79}"/>
                  </a:ext>
                </a:extLst>
              </p:cNvPr>
              <p:cNvSpPr/>
              <p:nvPr/>
            </p:nvSpPr>
            <p:spPr>
              <a:xfrm>
                <a:off x="6824570" y="1942687"/>
                <a:ext cx="257175" cy="25717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4B6A26A-A6B7-96AA-797E-EAD4ADCD35AF}"/>
                  </a:ext>
                </a:extLst>
              </p:cNvPr>
              <p:cNvSpPr/>
              <p:nvPr/>
            </p:nvSpPr>
            <p:spPr>
              <a:xfrm>
                <a:off x="5776824" y="1735414"/>
                <a:ext cx="257175" cy="25717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603E1D8-2451-65E8-9E81-4AFB06D70CA7}"/>
                  </a:ext>
                </a:extLst>
              </p:cNvPr>
              <p:cNvSpPr/>
              <p:nvPr/>
            </p:nvSpPr>
            <p:spPr>
              <a:xfrm>
                <a:off x="5444744" y="2121792"/>
                <a:ext cx="257175" cy="257175"/>
              </a:xfrm>
              <a:prstGeom prst="ellipse">
                <a:avLst/>
              </a:prstGeom>
              <a:solidFill>
                <a:srgbClr val="FA2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241D2FF-D4EE-7C74-CABF-140C936C9DC8}"/>
                  </a:ext>
                </a:extLst>
              </p:cNvPr>
              <p:cNvSpPr/>
              <p:nvPr/>
            </p:nvSpPr>
            <p:spPr>
              <a:xfrm>
                <a:off x="5247104" y="2521844"/>
                <a:ext cx="257175" cy="25717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42E4E91-F3DF-B4A3-7DAA-D76B26052BA9}"/>
                  </a:ext>
                </a:extLst>
              </p:cNvPr>
              <p:cNvSpPr/>
              <p:nvPr/>
            </p:nvSpPr>
            <p:spPr>
              <a:xfrm>
                <a:off x="6527998" y="2684377"/>
                <a:ext cx="257175" cy="2571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0B48FA8-D0D0-AFF4-C071-48359ABCF7BB}"/>
                  </a:ext>
                </a:extLst>
              </p:cNvPr>
              <p:cNvSpPr/>
              <p:nvPr/>
            </p:nvSpPr>
            <p:spPr>
              <a:xfrm>
                <a:off x="4961563" y="2126623"/>
                <a:ext cx="257175" cy="257175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0226F33-4354-2DAA-3039-7DF9C72257BE}"/>
                  </a:ext>
                </a:extLst>
              </p:cNvPr>
              <p:cNvSpPr/>
              <p:nvPr/>
            </p:nvSpPr>
            <p:spPr>
              <a:xfrm>
                <a:off x="5887551" y="2837288"/>
                <a:ext cx="257175" cy="25717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6916590-5AD4-E178-B45F-E69FF6F4360C}"/>
                  </a:ext>
                </a:extLst>
              </p:cNvPr>
              <p:cNvSpPr/>
              <p:nvPr/>
            </p:nvSpPr>
            <p:spPr>
              <a:xfrm>
                <a:off x="4447213" y="2356678"/>
                <a:ext cx="257175" cy="25717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2C4AFA4-7814-C1B4-64D5-EA52C4BD762D}"/>
                  </a:ext>
                </a:extLst>
              </p:cNvPr>
              <p:cNvSpPr/>
              <p:nvPr/>
            </p:nvSpPr>
            <p:spPr>
              <a:xfrm>
                <a:off x="4820425" y="2686678"/>
                <a:ext cx="257175" cy="257175"/>
              </a:xfrm>
              <a:prstGeom prst="ellipse">
                <a:avLst/>
              </a:prstGeom>
              <a:solidFill>
                <a:srgbClr val="02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E232D19-1046-3A49-2DF8-D93F90EC5614}"/>
                  </a:ext>
                </a:extLst>
              </p:cNvPr>
              <p:cNvSpPr/>
              <p:nvPr/>
            </p:nvSpPr>
            <p:spPr>
              <a:xfrm>
                <a:off x="4704388" y="1782089"/>
                <a:ext cx="257175" cy="25717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ABBADE65-C4E7-6E41-0529-49AA03716BBC}"/>
                </a:ext>
              </a:extLst>
            </p:cNvPr>
            <p:cNvSpPr/>
            <p:nvPr/>
          </p:nvSpPr>
          <p:spPr>
            <a:xfrm>
              <a:off x="6915286" y="3607070"/>
              <a:ext cx="2986088" cy="1712983"/>
            </a:xfrm>
            <a:prstGeom prst="roundRect">
              <a:avLst/>
            </a:prstGeom>
            <a:noFill/>
            <a:ln w="25400">
              <a:solidFill>
                <a:srgbClr val="5E5E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A181BED-4BB4-4D6A-D0FD-426B22C9D400}"/>
                </a:ext>
              </a:extLst>
            </p:cNvPr>
            <p:cNvSpPr txBox="1"/>
            <p:nvPr/>
          </p:nvSpPr>
          <p:spPr>
            <a:xfrm>
              <a:off x="6505502" y="4165388"/>
              <a:ext cx="37863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2600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=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DD8E3384-A991-B1F7-C748-6FB2E85AF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7537" y="4232657"/>
              <a:ext cx="520700" cy="292100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7221E00-58F8-FC57-2E5F-83B18BD08B0D}"/>
              </a:ext>
            </a:extLst>
          </p:cNvPr>
          <p:cNvGrpSpPr/>
          <p:nvPr/>
        </p:nvGrpSpPr>
        <p:grpSpPr>
          <a:xfrm>
            <a:off x="1265454" y="3510441"/>
            <a:ext cx="3762327" cy="1712983"/>
            <a:chOff x="1387152" y="3626156"/>
            <a:chExt cx="3762327" cy="171298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CAD31D0-647D-65A7-097C-DDB681DFEBAE}"/>
                </a:ext>
              </a:extLst>
            </p:cNvPr>
            <p:cNvGrpSpPr/>
            <p:nvPr/>
          </p:nvGrpSpPr>
          <p:grpSpPr>
            <a:xfrm>
              <a:off x="2326824" y="3861384"/>
              <a:ext cx="2634532" cy="1359049"/>
              <a:chOff x="4447213" y="1735414"/>
              <a:chExt cx="2634532" cy="1359049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ACA196F-13FE-5719-DB13-CDBC081DB4FE}"/>
                  </a:ext>
                </a:extLst>
              </p:cNvPr>
              <p:cNvSpPr/>
              <p:nvPr/>
            </p:nvSpPr>
            <p:spPr>
              <a:xfrm>
                <a:off x="5922078" y="2109305"/>
                <a:ext cx="257175" cy="2571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515F981-BBE4-8103-E7FF-63D8B41BAF52}"/>
                  </a:ext>
                </a:extLst>
              </p:cNvPr>
              <p:cNvSpPr/>
              <p:nvPr/>
            </p:nvSpPr>
            <p:spPr>
              <a:xfrm>
                <a:off x="6431666" y="2237892"/>
                <a:ext cx="257175" cy="25717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76F4EBC-085E-7B18-022D-73A5C2E7B2C9}"/>
                  </a:ext>
                </a:extLst>
              </p:cNvPr>
              <p:cNvSpPr/>
              <p:nvPr/>
            </p:nvSpPr>
            <p:spPr>
              <a:xfrm>
                <a:off x="6172110" y="2513518"/>
                <a:ext cx="257175" cy="25717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C1D6866-AE2C-7ECD-18E5-02CE2FCCEC3C}"/>
                  </a:ext>
                </a:extLst>
              </p:cNvPr>
              <p:cNvSpPr/>
              <p:nvPr/>
            </p:nvSpPr>
            <p:spPr>
              <a:xfrm>
                <a:off x="5664903" y="2521844"/>
                <a:ext cx="257175" cy="257175"/>
              </a:xfrm>
              <a:prstGeom prst="ellipse">
                <a:avLst/>
              </a:prstGeom>
              <a:solidFill>
                <a:srgbClr val="02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E54972C-B1F4-CCFF-E0A4-A827A56EE290}"/>
                  </a:ext>
                </a:extLst>
              </p:cNvPr>
              <p:cNvSpPr/>
              <p:nvPr/>
            </p:nvSpPr>
            <p:spPr>
              <a:xfrm>
                <a:off x="5252951" y="1782090"/>
                <a:ext cx="257175" cy="25717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A7365F7-4869-B20F-1F7E-F988E1978736}"/>
                  </a:ext>
                </a:extLst>
              </p:cNvPr>
              <p:cNvSpPr/>
              <p:nvPr/>
            </p:nvSpPr>
            <p:spPr>
              <a:xfrm>
                <a:off x="6300697" y="1825856"/>
                <a:ext cx="257175" cy="25717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60B485F-EFC4-8104-9C1B-1613C5CD2AAB}"/>
                  </a:ext>
                </a:extLst>
              </p:cNvPr>
              <p:cNvSpPr/>
              <p:nvPr/>
            </p:nvSpPr>
            <p:spPr>
              <a:xfrm>
                <a:off x="6824570" y="1942687"/>
                <a:ext cx="257175" cy="25717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623E661-1241-FFB0-4472-05590D374B31}"/>
                  </a:ext>
                </a:extLst>
              </p:cNvPr>
              <p:cNvSpPr/>
              <p:nvPr/>
            </p:nvSpPr>
            <p:spPr>
              <a:xfrm>
                <a:off x="5776824" y="1735414"/>
                <a:ext cx="257175" cy="25717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960B318-DD84-DE71-9043-7080186B4FDE}"/>
                  </a:ext>
                </a:extLst>
              </p:cNvPr>
              <p:cNvSpPr/>
              <p:nvPr/>
            </p:nvSpPr>
            <p:spPr>
              <a:xfrm>
                <a:off x="5444744" y="2121792"/>
                <a:ext cx="257175" cy="2571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E6F52BA-28D3-98E4-29D5-9EFBF169B1A8}"/>
                  </a:ext>
                </a:extLst>
              </p:cNvPr>
              <p:cNvSpPr/>
              <p:nvPr/>
            </p:nvSpPr>
            <p:spPr>
              <a:xfrm>
                <a:off x="5247104" y="2521844"/>
                <a:ext cx="257175" cy="25717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57EFC5C-3E58-1F87-09CA-5C557ECB5459}"/>
                  </a:ext>
                </a:extLst>
              </p:cNvPr>
              <p:cNvSpPr/>
              <p:nvPr/>
            </p:nvSpPr>
            <p:spPr>
              <a:xfrm>
                <a:off x="6527998" y="2684377"/>
                <a:ext cx="257175" cy="2571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6E174AC-C23B-AC54-6CEB-C30F4DE02CCA}"/>
                  </a:ext>
                </a:extLst>
              </p:cNvPr>
              <p:cNvSpPr/>
              <p:nvPr/>
            </p:nvSpPr>
            <p:spPr>
              <a:xfrm>
                <a:off x="4961563" y="2126623"/>
                <a:ext cx="257175" cy="257175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5CAB29C7-1853-F9CE-86B7-E95116DEBEA1}"/>
                  </a:ext>
                </a:extLst>
              </p:cNvPr>
              <p:cNvSpPr/>
              <p:nvPr/>
            </p:nvSpPr>
            <p:spPr>
              <a:xfrm>
                <a:off x="5887551" y="2837288"/>
                <a:ext cx="257175" cy="25717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710AFA9-742C-B640-127F-0521D29AB935}"/>
                  </a:ext>
                </a:extLst>
              </p:cNvPr>
              <p:cNvSpPr/>
              <p:nvPr/>
            </p:nvSpPr>
            <p:spPr>
              <a:xfrm>
                <a:off x="4447213" y="2356678"/>
                <a:ext cx="257175" cy="25717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57B8359-EFB3-EDC9-DFD8-4D8E790E849E}"/>
                  </a:ext>
                </a:extLst>
              </p:cNvPr>
              <p:cNvSpPr/>
              <p:nvPr/>
            </p:nvSpPr>
            <p:spPr>
              <a:xfrm>
                <a:off x="4820425" y="2686678"/>
                <a:ext cx="257175" cy="257175"/>
              </a:xfrm>
              <a:prstGeom prst="ellipse">
                <a:avLst/>
              </a:prstGeom>
              <a:solidFill>
                <a:srgbClr val="02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154087B-143D-D1CD-F0C8-725A760927F2}"/>
                  </a:ext>
                </a:extLst>
              </p:cNvPr>
              <p:cNvSpPr/>
              <p:nvPr/>
            </p:nvSpPr>
            <p:spPr>
              <a:xfrm>
                <a:off x="4704388" y="1782089"/>
                <a:ext cx="257175" cy="25717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E358272B-20D5-2EAE-74D1-6054C85A352F}"/>
                </a:ext>
              </a:extLst>
            </p:cNvPr>
            <p:cNvSpPr/>
            <p:nvPr/>
          </p:nvSpPr>
          <p:spPr>
            <a:xfrm>
              <a:off x="2163391" y="3626156"/>
              <a:ext cx="2986088" cy="1712983"/>
            </a:xfrm>
            <a:prstGeom prst="roundRect">
              <a:avLst/>
            </a:prstGeom>
            <a:noFill/>
            <a:ln w="25400">
              <a:solidFill>
                <a:srgbClr val="5E5E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D5F9D4-1725-43E3-54B1-CEE6B200FD04}"/>
                </a:ext>
              </a:extLst>
            </p:cNvPr>
            <p:cNvSpPr txBox="1"/>
            <p:nvPr/>
          </p:nvSpPr>
          <p:spPr>
            <a:xfrm>
              <a:off x="1753607" y="4184474"/>
              <a:ext cx="37863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2600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=</a:t>
              </a: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7BE95B50-C49E-D36E-F433-D3EA4629B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87152" y="4280157"/>
              <a:ext cx="368300" cy="292100"/>
            </a:xfrm>
            <a:prstGeom prst="rect">
              <a:avLst/>
            </a:prstGeom>
          </p:spPr>
        </p:pic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3794E25A-38FF-AB2D-76C0-E40CF45EB5B9}"/>
              </a:ext>
            </a:extLst>
          </p:cNvPr>
          <p:cNvSpPr/>
          <p:nvPr/>
        </p:nvSpPr>
        <p:spPr>
          <a:xfrm>
            <a:off x="8943140" y="1343475"/>
            <a:ext cx="2664000" cy="72000"/>
          </a:xfrm>
          <a:prstGeom prst="rect">
            <a:avLst/>
          </a:prstGeom>
          <a:solidFill>
            <a:srgbClr val="FA2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ACA1CDD-D36D-6863-3BE7-014F64C64A59}"/>
              </a:ext>
            </a:extLst>
          </p:cNvPr>
          <p:cNvSpPr txBox="1"/>
          <p:nvPr/>
        </p:nvSpPr>
        <p:spPr>
          <a:xfrm>
            <a:off x="9020175" y="1447957"/>
            <a:ext cx="253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A2743"/>
                </a:solidFill>
              </a:rPr>
              <a:t>d</a:t>
            </a:r>
            <a:r>
              <a:rPr lang="en-FR" dirty="0">
                <a:solidFill>
                  <a:srgbClr val="FA2743"/>
                </a:solidFill>
              </a:rPr>
              <a:t>atasets of the same size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CD138168-9A95-D732-5195-FBE5F2F8DD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4391" y="5510777"/>
            <a:ext cx="3251200" cy="97790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9B363AB-2472-FDCC-80F7-FC9871177309}"/>
              </a:ext>
            </a:extLst>
          </p:cNvPr>
          <p:cNvSpPr txBox="1"/>
          <p:nvPr/>
        </p:nvSpPr>
        <p:spPr>
          <a:xfrm>
            <a:off x="241200" y="5776348"/>
            <a:ext cx="11447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classifier				        will reduce the variance, but </a:t>
            </a:r>
            <a:r>
              <a:rPr lang="en-FR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slower</a:t>
            </a:r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than IID case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86BBF7A-F35F-958C-2FAC-D0D0CE41B7E5}"/>
              </a:ext>
            </a:extLst>
          </p:cNvPr>
          <p:cNvSpPr txBox="1"/>
          <p:nvPr/>
        </p:nvSpPr>
        <p:spPr>
          <a:xfrm>
            <a:off x="8975012" y="618934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(Why?)</a:t>
            </a:r>
          </a:p>
        </p:txBody>
      </p:sp>
    </p:spTree>
    <p:extLst>
      <p:ext uri="{BB962C8B-B14F-4D97-AF65-F5344CB8AC3E}">
        <p14:creationId xmlns:p14="http://schemas.microsoft.com/office/powerpoint/2010/main" val="357762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D9EC4-CEC7-36AE-5DDA-258033964660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FB5076-F99D-A3EC-0690-C0CC215F2134}"/>
              </a:ext>
            </a:extLst>
          </p:cNvPr>
          <p:cNvSpPr txBox="1"/>
          <p:nvPr/>
        </p:nvSpPr>
        <p:spPr>
          <a:xfrm>
            <a:off x="240033" y="855064"/>
            <a:ext cx="116110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are many strategies for approximating the Bayes classifier.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C2A71-BDB6-966D-7DA1-4BFEB8503C0C}"/>
              </a:ext>
            </a:extLst>
          </p:cNvPr>
          <p:cNvSpPr txBox="1"/>
          <p:nvPr/>
        </p:nvSpPr>
        <p:spPr>
          <a:xfrm>
            <a:off x="733328" y="1390839"/>
            <a:ext cx="39710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Random forests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AAC393-703D-0427-E032-37BC9CAD4D61}"/>
              </a:ext>
            </a:extLst>
          </p:cNvPr>
          <p:cNvSpPr txBox="1"/>
          <p:nvPr/>
        </p:nvSpPr>
        <p:spPr>
          <a:xfrm>
            <a:off x="733328" y="1885311"/>
            <a:ext cx="39710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Gradient boosted trees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FF1F2F-CEC5-E021-5586-5FC02120E8E1}"/>
              </a:ext>
            </a:extLst>
          </p:cNvPr>
          <p:cNvSpPr/>
          <p:nvPr/>
        </p:nvSpPr>
        <p:spPr>
          <a:xfrm>
            <a:off x="6460958" y="1491315"/>
            <a:ext cx="72190" cy="86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>
              <a:solidFill>
                <a:srgbClr val="7030A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E31AF7-50CD-74C4-F12B-5AE497B18735}"/>
              </a:ext>
            </a:extLst>
          </p:cNvPr>
          <p:cNvSpPr txBox="1"/>
          <p:nvPr/>
        </p:nvSpPr>
        <p:spPr>
          <a:xfrm>
            <a:off x="6569244" y="1707871"/>
            <a:ext cx="31005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dirty="0">
                <a:solidFill>
                  <a:srgbClr val="7030A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Ensembling approaches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5AE36F-D073-DF87-E56A-79886D7FDD51}"/>
              </a:ext>
            </a:extLst>
          </p:cNvPr>
          <p:cNvSpPr txBox="1"/>
          <p:nvPr/>
        </p:nvSpPr>
        <p:spPr>
          <a:xfrm>
            <a:off x="240033" y="2418900"/>
            <a:ext cx="116110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Both rely on 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trees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can be used for regression and classification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05B722-BAE1-B46E-A3EC-3BC83C21D2C7}"/>
              </a:ext>
            </a:extLst>
          </p:cNvPr>
          <p:cNvSpPr txBox="1"/>
          <p:nvPr/>
        </p:nvSpPr>
        <p:spPr>
          <a:xfrm>
            <a:off x="240033" y="2952489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b="1" u="sng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The Titanic survival dataset</a:t>
            </a:r>
            <a:endParaRPr lang="en-FR" sz="2200" dirty="0">
              <a:solidFill>
                <a:srgbClr val="5E5E5E"/>
              </a:solidFill>
            </a:endParaRPr>
          </a:p>
        </p:txBody>
      </p:sp>
      <p:pic>
        <p:nvPicPr>
          <p:cNvPr id="26" name="Picture 25" descr="A person and person in water&#10;&#10;Description automatically generated">
            <a:extLst>
              <a:ext uri="{FF2B5EF4-FFF2-40B4-BE49-F238E27FC236}">
                <a16:creationId xmlns:a16="http://schemas.microsoft.com/office/drawing/2014/main" id="{66509FF4-EA0D-FC6A-FCB8-66B819370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674" y="3785816"/>
            <a:ext cx="4607668" cy="258797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931E0AC-E70F-9101-C5C4-A84D6AEAC367}"/>
              </a:ext>
            </a:extLst>
          </p:cNvPr>
          <p:cNvSpPr/>
          <p:nvPr/>
        </p:nvSpPr>
        <p:spPr>
          <a:xfrm>
            <a:off x="3495670" y="3914519"/>
            <a:ext cx="1037617" cy="486383"/>
          </a:xfrm>
          <a:prstGeom prst="rect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B0683C-E15B-46A6-8555-4B584229F236}"/>
              </a:ext>
            </a:extLst>
          </p:cNvPr>
          <p:cNvSpPr txBox="1"/>
          <p:nvPr/>
        </p:nvSpPr>
        <p:spPr>
          <a:xfrm>
            <a:off x="3571888" y="397304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b="1" dirty="0">
                <a:solidFill>
                  <a:srgbClr val="E8EBE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Gender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79502B-F4BC-F5C3-680F-54708504A318}"/>
              </a:ext>
            </a:extLst>
          </p:cNvPr>
          <p:cNvSpPr/>
          <p:nvPr/>
        </p:nvSpPr>
        <p:spPr>
          <a:xfrm>
            <a:off x="2655937" y="4888720"/>
            <a:ext cx="1037617" cy="486383"/>
          </a:xfrm>
          <a:prstGeom prst="rect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54CC32-9156-6388-3CE8-35117FEAF1FE}"/>
              </a:ext>
            </a:extLst>
          </p:cNvPr>
          <p:cNvSpPr txBox="1"/>
          <p:nvPr/>
        </p:nvSpPr>
        <p:spPr>
          <a:xfrm>
            <a:off x="2875869" y="494724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b="1" dirty="0">
                <a:solidFill>
                  <a:srgbClr val="E8EBE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A68A55D-D06C-1524-DE64-EF0170A62424}"/>
              </a:ext>
            </a:extLst>
          </p:cNvPr>
          <p:cNvCxnSpPr>
            <a:stCxn id="28" idx="2"/>
            <a:endCxn id="31" idx="0"/>
          </p:cNvCxnSpPr>
          <p:nvPr/>
        </p:nvCxnSpPr>
        <p:spPr>
          <a:xfrm flipH="1">
            <a:off x="3174746" y="4400902"/>
            <a:ext cx="839733" cy="487818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024E6D9-0EF9-F779-C720-1DDF1D5EAE85}"/>
              </a:ext>
            </a:extLst>
          </p:cNvPr>
          <p:cNvCxnSpPr>
            <a:cxnSpLocks/>
          </p:cNvCxnSpPr>
          <p:nvPr/>
        </p:nvCxnSpPr>
        <p:spPr>
          <a:xfrm flipH="1" flipV="1">
            <a:off x="4014477" y="4400902"/>
            <a:ext cx="839733" cy="487818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8CBA91F-BB10-2F4F-4807-142FC093A44E}"/>
              </a:ext>
            </a:extLst>
          </p:cNvPr>
          <p:cNvSpPr txBox="1"/>
          <p:nvPr/>
        </p:nvSpPr>
        <p:spPr>
          <a:xfrm>
            <a:off x="4544978" y="4459428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female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B1DB59-23C3-42CB-121C-69AC67E4A4C6}"/>
              </a:ext>
            </a:extLst>
          </p:cNvPr>
          <p:cNvSpPr txBox="1"/>
          <p:nvPr/>
        </p:nvSpPr>
        <p:spPr>
          <a:xfrm>
            <a:off x="2966320" y="4459427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male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7337673-1DC9-039B-696F-5EA150299CC3}"/>
              </a:ext>
            </a:extLst>
          </p:cNvPr>
          <p:cNvCxnSpPr>
            <a:cxnSpLocks/>
          </p:cNvCxnSpPr>
          <p:nvPr/>
        </p:nvCxnSpPr>
        <p:spPr>
          <a:xfrm flipH="1" flipV="1">
            <a:off x="3148892" y="5363889"/>
            <a:ext cx="839733" cy="487818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048E94E-0EA5-29CA-266B-38C45B172FDC}"/>
              </a:ext>
            </a:extLst>
          </p:cNvPr>
          <p:cNvCxnSpPr/>
          <p:nvPr/>
        </p:nvCxnSpPr>
        <p:spPr>
          <a:xfrm flipH="1">
            <a:off x="2309159" y="5363889"/>
            <a:ext cx="839733" cy="487818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D9F5FB-08D5-D55A-F5C3-9752F8AC66FC}"/>
              </a:ext>
            </a:extLst>
          </p:cNvPr>
          <p:cNvSpPr txBox="1"/>
          <p:nvPr/>
        </p:nvSpPr>
        <p:spPr>
          <a:xfrm>
            <a:off x="3661127" y="5395851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 9.5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A288E1-D391-69AF-10F6-FFB6CC93D7D2}"/>
              </a:ext>
            </a:extLst>
          </p:cNvPr>
          <p:cNvSpPr txBox="1"/>
          <p:nvPr/>
        </p:nvSpPr>
        <p:spPr>
          <a:xfrm>
            <a:off x="2025113" y="5395851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≤ 9.5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6BBF53-101D-6460-D5D4-7AFDB632F7A0}"/>
              </a:ext>
            </a:extLst>
          </p:cNvPr>
          <p:cNvSpPr txBox="1"/>
          <p:nvPr/>
        </p:nvSpPr>
        <p:spPr>
          <a:xfrm>
            <a:off x="4386774" y="4988007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SURVIVED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B93B4B-4564-C04B-C077-D35B2D2CD609}"/>
              </a:ext>
            </a:extLst>
          </p:cNvPr>
          <p:cNvSpPr txBox="1"/>
          <p:nvPr/>
        </p:nvSpPr>
        <p:spPr>
          <a:xfrm>
            <a:off x="1841723" y="5968088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SURVIVED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459E1B-4C9C-0AE1-BDCB-2EEC87FE095A}"/>
              </a:ext>
            </a:extLst>
          </p:cNvPr>
          <p:cNvSpPr txBox="1"/>
          <p:nvPr/>
        </p:nvSpPr>
        <p:spPr>
          <a:xfrm>
            <a:off x="3715468" y="5965739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DIED</a:t>
            </a:r>
          </a:p>
        </p:txBody>
      </p:sp>
    </p:spTree>
    <p:extLst>
      <p:ext uri="{BB962C8B-B14F-4D97-AF65-F5344CB8AC3E}">
        <p14:creationId xmlns:p14="http://schemas.microsoft.com/office/powerpoint/2010/main" val="78030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383527-A36B-F229-E5A4-2FDC22346A22}"/>
              </a:ext>
            </a:extLst>
          </p:cNvPr>
          <p:cNvSpPr txBox="1"/>
          <p:nvPr/>
        </p:nvSpPr>
        <p:spPr>
          <a:xfrm>
            <a:off x="297408" y="1585087"/>
            <a:ext cx="107848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</a:t>
            </a:r>
            <a:r>
              <a:rPr lang="en-GB" sz="2200" dirty="0" err="1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kNN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we approximate			     i.e. the set of </a:t>
            </a:r>
            <a:r>
              <a:rPr lang="en-GB" sz="2200" i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 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nearest neighbours of</a:t>
            </a:r>
            <a:endParaRPr lang="en-FR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EA568A-AF93-2EBF-88F7-B80337609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041" y="1598736"/>
            <a:ext cx="2501900" cy="355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B79E83-BC93-2F43-1B8F-319001AD9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950" y="2361129"/>
            <a:ext cx="74041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3A78E5-15BF-8277-B899-1A619D5F3940}"/>
              </a:ext>
            </a:extLst>
          </p:cNvPr>
          <p:cNvSpPr txBox="1"/>
          <p:nvPr/>
        </p:nvSpPr>
        <p:spPr>
          <a:xfrm>
            <a:off x="278388" y="855062"/>
            <a:ext cx="86677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But first, we will talk again about 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K-nearest neighbours (</a:t>
            </a:r>
            <a:r>
              <a:rPr lang="en-GB" sz="2200" b="1" dirty="0" err="1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kNN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7262D8-A44F-1F86-4662-DD76FA82E9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4567" y="1738436"/>
            <a:ext cx="317500" cy="2159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36542AD-F522-2A91-562C-15EF4BC1F679}"/>
              </a:ext>
            </a:extLst>
          </p:cNvPr>
          <p:cNvGrpSpPr/>
          <p:nvPr/>
        </p:nvGrpSpPr>
        <p:grpSpPr>
          <a:xfrm>
            <a:off x="2216508" y="3641586"/>
            <a:ext cx="7758984" cy="2485836"/>
            <a:chOff x="2818162" y="3641586"/>
            <a:chExt cx="7758984" cy="248583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7D2F4F4-8E96-A69B-C549-D2436193AB3E}"/>
                </a:ext>
              </a:extLst>
            </p:cNvPr>
            <p:cNvSpPr/>
            <p:nvPr/>
          </p:nvSpPr>
          <p:spPr>
            <a:xfrm>
              <a:off x="3301333" y="3920288"/>
              <a:ext cx="2071438" cy="2071438"/>
            </a:xfrm>
            <a:prstGeom prst="ellipse">
              <a:avLst/>
            </a:prstGeom>
            <a:noFill/>
            <a:ln w="25400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4FB527A-50A1-B6FE-4DC6-6DD8EC65CD91}"/>
                </a:ext>
              </a:extLst>
            </p:cNvPr>
            <p:cNvGrpSpPr/>
            <p:nvPr/>
          </p:nvGrpSpPr>
          <p:grpSpPr>
            <a:xfrm>
              <a:off x="4221848" y="4832142"/>
              <a:ext cx="528053" cy="439487"/>
              <a:chOff x="2749217" y="5011152"/>
              <a:chExt cx="528053" cy="439487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B321A25F-E684-802C-AEB4-3EBEF02CA7A7}"/>
                  </a:ext>
                </a:extLst>
              </p:cNvPr>
              <p:cNvSpPr/>
              <p:nvPr/>
            </p:nvSpPr>
            <p:spPr>
              <a:xfrm>
                <a:off x="2749217" y="5011152"/>
                <a:ext cx="210553" cy="21055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2A2C9D0-4E8B-5368-CDAC-6422EC5AE4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9770" y="5234739"/>
                <a:ext cx="317500" cy="215900"/>
              </a:xfrm>
              <a:prstGeom prst="rect">
                <a:avLst/>
              </a:prstGeom>
            </p:spPr>
          </p:pic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1861B5-D8BB-042F-BCDF-80876C14944C}"/>
                </a:ext>
              </a:extLst>
            </p:cNvPr>
            <p:cNvSpPr/>
            <p:nvPr/>
          </p:nvSpPr>
          <p:spPr>
            <a:xfrm>
              <a:off x="4284586" y="5493125"/>
              <a:ext cx="210553" cy="21055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BF2845E-F7F8-55CA-2A90-7C3C67C853F3}"/>
                </a:ext>
              </a:extLst>
            </p:cNvPr>
            <p:cNvSpPr/>
            <p:nvPr/>
          </p:nvSpPr>
          <p:spPr>
            <a:xfrm>
              <a:off x="3779637" y="5239003"/>
              <a:ext cx="210553" cy="21055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327C039-4747-56BD-4F72-B11BFDF7D851}"/>
                </a:ext>
              </a:extLst>
            </p:cNvPr>
            <p:cNvSpPr/>
            <p:nvPr/>
          </p:nvSpPr>
          <p:spPr>
            <a:xfrm>
              <a:off x="4268971" y="4065882"/>
              <a:ext cx="210553" cy="21055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A272A-A64F-5CE7-48F2-78CEA5A2C5F5}"/>
                </a:ext>
              </a:extLst>
            </p:cNvPr>
            <p:cNvSpPr/>
            <p:nvPr/>
          </p:nvSpPr>
          <p:spPr>
            <a:xfrm>
              <a:off x="4956059" y="5166352"/>
              <a:ext cx="210553" cy="210553"/>
            </a:xfrm>
            <a:prstGeom prst="ellipse">
              <a:avLst/>
            </a:prstGeom>
            <a:solidFill>
              <a:srgbClr val="FA274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779ADC8-F9DC-B3B3-3DE2-08A272F728EB}"/>
                </a:ext>
              </a:extLst>
            </p:cNvPr>
            <p:cNvSpPr/>
            <p:nvPr/>
          </p:nvSpPr>
          <p:spPr>
            <a:xfrm>
              <a:off x="3626953" y="4360708"/>
              <a:ext cx="210553" cy="21055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148F7E3-B1CF-559A-B809-CDA6E8B8CBEA}"/>
                </a:ext>
              </a:extLst>
            </p:cNvPr>
            <p:cNvSpPr/>
            <p:nvPr/>
          </p:nvSpPr>
          <p:spPr>
            <a:xfrm>
              <a:off x="4784324" y="4581558"/>
              <a:ext cx="210553" cy="210553"/>
            </a:xfrm>
            <a:prstGeom prst="ellipse">
              <a:avLst/>
            </a:prstGeom>
            <a:solidFill>
              <a:srgbClr val="FA274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9B3D563-9288-44CE-CC1B-6ECE0BBF090A}"/>
                </a:ext>
              </a:extLst>
            </p:cNvPr>
            <p:cNvSpPr/>
            <p:nvPr/>
          </p:nvSpPr>
          <p:spPr>
            <a:xfrm>
              <a:off x="4221847" y="4422029"/>
              <a:ext cx="210553" cy="21055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EA56241-34D2-FC8F-D592-98CCA2FE7C44}"/>
                </a:ext>
              </a:extLst>
            </p:cNvPr>
            <p:cNvSpPr/>
            <p:nvPr/>
          </p:nvSpPr>
          <p:spPr>
            <a:xfrm>
              <a:off x="2818162" y="4787559"/>
              <a:ext cx="210553" cy="21055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42669E0-C685-C164-D3D0-E634106103D4}"/>
                </a:ext>
              </a:extLst>
            </p:cNvPr>
            <p:cNvSpPr/>
            <p:nvPr/>
          </p:nvSpPr>
          <p:spPr>
            <a:xfrm>
              <a:off x="3301333" y="3709735"/>
              <a:ext cx="210553" cy="21055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EA6F551-2D9F-9EE1-77A5-C2A912364534}"/>
                </a:ext>
              </a:extLst>
            </p:cNvPr>
            <p:cNvSpPr/>
            <p:nvPr/>
          </p:nvSpPr>
          <p:spPr>
            <a:xfrm>
              <a:off x="3634354" y="4858374"/>
              <a:ext cx="210553" cy="21055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437AECA-63A2-20D7-8C41-F8320DFCDF40}"/>
                </a:ext>
              </a:extLst>
            </p:cNvPr>
            <p:cNvSpPr/>
            <p:nvPr/>
          </p:nvSpPr>
          <p:spPr>
            <a:xfrm>
              <a:off x="3203457" y="5783360"/>
              <a:ext cx="210553" cy="21055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E3AFF8B-BC38-85E4-85AC-5285DF279F7D}"/>
                </a:ext>
              </a:extLst>
            </p:cNvPr>
            <p:cNvSpPr/>
            <p:nvPr/>
          </p:nvSpPr>
          <p:spPr>
            <a:xfrm>
              <a:off x="3003550" y="5239003"/>
              <a:ext cx="210553" cy="21055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D8DE883-E9B6-D4B5-3835-0DEF7272C0E9}"/>
                </a:ext>
              </a:extLst>
            </p:cNvPr>
            <p:cNvSpPr/>
            <p:nvPr/>
          </p:nvSpPr>
          <p:spPr>
            <a:xfrm>
              <a:off x="4644624" y="3678952"/>
              <a:ext cx="210553" cy="210553"/>
            </a:xfrm>
            <a:prstGeom prst="ellipse">
              <a:avLst/>
            </a:prstGeom>
            <a:solidFill>
              <a:srgbClr val="FA274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0ABD134-657A-BB35-2C84-76ED983636E0}"/>
                </a:ext>
              </a:extLst>
            </p:cNvPr>
            <p:cNvSpPr/>
            <p:nvPr/>
          </p:nvSpPr>
          <p:spPr>
            <a:xfrm>
              <a:off x="5460001" y="5261060"/>
              <a:ext cx="210553" cy="210553"/>
            </a:xfrm>
            <a:prstGeom prst="ellipse">
              <a:avLst/>
            </a:prstGeom>
            <a:solidFill>
              <a:srgbClr val="FA274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3D3ADF1-3ED9-05F7-E3A4-DAAAE1E5C286}"/>
                </a:ext>
              </a:extLst>
            </p:cNvPr>
            <p:cNvSpPr/>
            <p:nvPr/>
          </p:nvSpPr>
          <p:spPr>
            <a:xfrm>
              <a:off x="5173178" y="5886449"/>
              <a:ext cx="210553" cy="210553"/>
            </a:xfrm>
            <a:prstGeom prst="ellipse">
              <a:avLst/>
            </a:prstGeom>
            <a:solidFill>
              <a:srgbClr val="FA274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AAB0DC3-EE15-63E2-B0FD-9A066801063E}"/>
                </a:ext>
              </a:extLst>
            </p:cNvPr>
            <p:cNvSpPr/>
            <p:nvPr/>
          </p:nvSpPr>
          <p:spPr>
            <a:xfrm>
              <a:off x="5466300" y="4316752"/>
              <a:ext cx="210553" cy="210553"/>
            </a:xfrm>
            <a:prstGeom prst="ellipse">
              <a:avLst/>
            </a:prstGeom>
            <a:solidFill>
              <a:srgbClr val="FA274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927A60D-D9FA-044A-26D6-D5B357077F30}"/>
                </a:ext>
              </a:extLst>
            </p:cNvPr>
            <p:cNvSpPr/>
            <p:nvPr/>
          </p:nvSpPr>
          <p:spPr>
            <a:xfrm>
              <a:off x="5236609" y="3918101"/>
              <a:ext cx="210553" cy="210553"/>
            </a:xfrm>
            <a:prstGeom prst="ellipse">
              <a:avLst/>
            </a:prstGeom>
            <a:solidFill>
              <a:srgbClr val="FA274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91A8D0A-932F-67BD-A980-4C8A3EEC0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66253" y="3641586"/>
              <a:ext cx="523609" cy="193664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979BA33-9A42-8183-010E-10540AC541DA}"/>
                </a:ext>
              </a:extLst>
            </p:cNvPr>
            <p:cNvGrpSpPr/>
            <p:nvPr/>
          </p:nvGrpSpPr>
          <p:grpSpPr>
            <a:xfrm>
              <a:off x="8343045" y="4832142"/>
              <a:ext cx="528053" cy="439487"/>
              <a:chOff x="2749217" y="5011152"/>
              <a:chExt cx="528053" cy="439487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A038E92-A209-BE44-D906-6F77BEF0A896}"/>
                  </a:ext>
                </a:extLst>
              </p:cNvPr>
              <p:cNvSpPr/>
              <p:nvPr/>
            </p:nvSpPr>
            <p:spPr>
              <a:xfrm>
                <a:off x="2749217" y="5011152"/>
                <a:ext cx="210553" cy="21055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8A1CCE82-44FE-DAC1-5F8A-6F1EBA984C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9770" y="5234739"/>
                <a:ext cx="317500" cy="215900"/>
              </a:xfrm>
              <a:prstGeom prst="rect">
                <a:avLst/>
              </a:prstGeom>
            </p:spPr>
          </p:pic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D39F44A-DD26-768B-559E-DEAA02553954}"/>
                </a:ext>
              </a:extLst>
            </p:cNvPr>
            <p:cNvSpPr/>
            <p:nvPr/>
          </p:nvSpPr>
          <p:spPr>
            <a:xfrm>
              <a:off x="8405783" y="5493125"/>
              <a:ext cx="210553" cy="21055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6301F55-AA53-3D3E-9FCE-1661B085E8B9}"/>
                </a:ext>
              </a:extLst>
            </p:cNvPr>
            <p:cNvSpPr/>
            <p:nvPr/>
          </p:nvSpPr>
          <p:spPr>
            <a:xfrm>
              <a:off x="7900834" y="5239003"/>
              <a:ext cx="210553" cy="21055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C3FDF4-D348-3AC0-016F-8D32738E8C9D}"/>
                </a:ext>
              </a:extLst>
            </p:cNvPr>
            <p:cNvSpPr/>
            <p:nvPr/>
          </p:nvSpPr>
          <p:spPr>
            <a:xfrm>
              <a:off x="8390168" y="4065882"/>
              <a:ext cx="210553" cy="21055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2C7B9CD-6DA9-DD02-8C80-03C30F1C7787}"/>
                </a:ext>
              </a:extLst>
            </p:cNvPr>
            <p:cNvSpPr/>
            <p:nvPr/>
          </p:nvSpPr>
          <p:spPr>
            <a:xfrm>
              <a:off x="9077256" y="5166352"/>
              <a:ext cx="210553" cy="210553"/>
            </a:xfrm>
            <a:prstGeom prst="ellipse">
              <a:avLst/>
            </a:prstGeom>
            <a:solidFill>
              <a:srgbClr val="FA274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3B75BE7-B53B-028D-A0EF-BB56B2F0942D}"/>
                </a:ext>
              </a:extLst>
            </p:cNvPr>
            <p:cNvSpPr/>
            <p:nvPr/>
          </p:nvSpPr>
          <p:spPr>
            <a:xfrm>
              <a:off x="7748150" y="4360708"/>
              <a:ext cx="210553" cy="21055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917CEE2-1757-9214-9DC7-7159EBB6189C}"/>
                </a:ext>
              </a:extLst>
            </p:cNvPr>
            <p:cNvSpPr/>
            <p:nvPr/>
          </p:nvSpPr>
          <p:spPr>
            <a:xfrm>
              <a:off x="8905521" y="4581558"/>
              <a:ext cx="210553" cy="210553"/>
            </a:xfrm>
            <a:prstGeom prst="ellipse">
              <a:avLst/>
            </a:prstGeom>
            <a:solidFill>
              <a:srgbClr val="FA274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D34C786-58C4-F511-E36B-ED97EED5162C}"/>
                </a:ext>
              </a:extLst>
            </p:cNvPr>
            <p:cNvSpPr/>
            <p:nvPr/>
          </p:nvSpPr>
          <p:spPr>
            <a:xfrm>
              <a:off x="8343044" y="4422029"/>
              <a:ext cx="210553" cy="21055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A0007C8-436E-CED3-1221-8B3F9257C6A1}"/>
                </a:ext>
              </a:extLst>
            </p:cNvPr>
            <p:cNvSpPr/>
            <p:nvPr/>
          </p:nvSpPr>
          <p:spPr>
            <a:xfrm>
              <a:off x="6939359" y="4787559"/>
              <a:ext cx="210553" cy="21055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2036199-D9B7-88BC-0C3B-A6A3344F8FE7}"/>
                </a:ext>
              </a:extLst>
            </p:cNvPr>
            <p:cNvSpPr/>
            <p:nvPr/>
          </p:nvSpPr>
          <p:spPr>
            <a:xfrm>
              <a:off x="7422530" y="3709735"/>
              <a:ext cx="210553" cy="21055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47A605C-9A52-1F02-10E6-FDEA87A28787}"/>
                </a:ext>
              </a:extLst>
            </p:cNvPr>
            <p:cNvSpPr/>
            <p:nvPr/>
          </p:nvSpPr>
          <p:spPr>
            <a:xfrm>
              <a:off x="7755551" y="4858374"/>
              <a:ext cx="210553" cy="21055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EC113FC-2CE6-AC6F-A088-5B279ED46202}"/>
                </a:ext>
              </a:extLst>
            </p:cNvPr>
            <p:cNvSpPr/>
            <p:nvPr/>
          </p:nvSpPr>
          <p:spPr>
            <a:xfrm>
              <a:off x="7324654" y="5783360"/>
              <a:ext cx="210553" cy="21055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C39E668-BAE7-B02F-FC83-5A817C2D70DC}"/>
                </a:ext>
              </a:extLst>
            </p:cNvPr>
            <p:cNvSpPr/>
            <p:nvPr/>
          </p:nvSpPr>
          <p:spPr>
            <a:xfrm>
              <a:off x="7124747" y="5239003"/>
              <a:ext cx="210553" cy="21055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5783348-C253-14D9-9746-796DED4861BC}"/>
                </a:ext>
              </a:extLst>
            </p:cNvPr>
            <p:cNvSpPr/>
            <p:nvPr/>
          </p:nvSpPr>
          <p:spPr>
            <a:xfrm>
              <a:off x="8765821" y="3678952"/>
              <a:ext cx="210553" cy="210553"/>
            </a:xfrm>
            <a:prstGeom prst="ellipse">
              <a:avLst/>
            </a:prstGeom>
            <a:solidFill>
              <a:srgbClr val="FA274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88BEBB9-3B89-C099-0B92-91AAC04BC8DE}"/>
                </a:ext>
              </a:extLst>
            </p:cNvPr>
            <p:cNvSpPr/>
            <p:nvPr/>
          </p:nvSpPr>
          <p:spPr>
            <a:xfrm>
              <a:off x="9581198" y="5261060"/>
              <a:ext cx="210553" cy="210553"/>
            </a:xfrm>
            <a:prstGeom prst="ellipse">
              <a:avLst/>
            </a:prstGeom>
            <a:solidFill>
              <a:srgbClr val="FA274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39CBCD0-9D6A-ECE8-AE5A-B38239A8BA2E}"/>
                </a:ext>
              </a:extLst>
            </p:cNvPr>
            <p:cNvSpPr/>
            <p:nvPr/>
          </p:nvSpPr>
          <p:spPr>
            <a:xfrm>
              <a:off x="9294375" y="5886449"/>
              <a:ext cx="210553" cy="210553"/>
            </a:xfrm>
            <a:prstGeom prst="ellipse">
              <a:avLst/>
            </a:prstGeom>
            <a:solidFill>
              <a:srgbClr val="FA274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5A5925F-6D63-404B-F164-01345DB130CD}"/>
                </a:ext>
              </a:extLst>
            </p:cNvPr>
            <p:cNvSpPr/>
            <p:nvPr/>
          </p:nvSpPr>
          <p:spPr>
            <a:xfrm>
              <a:off x="9587497" y="4316752"/>
              <a:ext cx="210553" cy="210553"/>
            </a:xfrm>
            <a:prstGeom prst="ellipse">
              <a:avLst/>
            </a:prstGeom>
            <a:solidFill>
              <a:srgbClr val="FA274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32B70D6-D54B-4735-379F-E12E22EB402E}"/>
                </a:ext>
              </a:extLst>
            </p:cNvPr>
            <p:cNvSpPr/>
            <p:nvPr/>
          </p:nvSpPr>
          <p:spPr>
            <a:xfrm>
              <a:off x="9357806" y="3918101"/>
              <a:ext cx="210553" cy="210553"/>
            </a:xfrm>
            <a:prstGeom prst="ellipse">
              <a:avLst/>
            </a:prstGeom>
            <a:solidFill>
              <a:srgbClr val="FA274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A9269709-FD89-47BA-FD1D-11402821F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91751" y="5886449"/>
              <a:ext cx="785395" cy="240973"/>
            </a:xfrm>
            <a:prstGeom prst="rect">
              <a:avLst/>
            </a:prstGeom>
          </p:spPr>
        </p:pic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ECFF5C0-B90D-5383-7B03-BB8DEC47F639}"/>
                </a:ext>
              </a:extLst>
            </p:cNvPr>
            <p:cNvSpPr/>
            <p:nvPr/>
          </p:nvSpPr>
          <p:spPr>
            <a:xfrm>
              <a:off x="8836440" y="4510780"/>
              <a:ext cx="352108" cy="352108"/>
            </a:xfrm>
            <a:prstGeom prst="ellipse">
              <a:avLst/>
            </a:prstGeom>
            <a:noFill/>
            <a:ln w="25400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B4FD5D7-DAD3-D7BF-760E-6CB611C948ED}"/>
                </a:ext>
              </a:extLst>
            </p:cNvPr>
            <p:cNvSpPr/>
            <p:nvPr/>
          </p:nvSpPr>
          <p:spPr>
            <a:xfrm>
              <a:off x="8270244" y="4358466"/>
              <a:ext cx="352108" cy="352108"/>
            </a:xfrm>
            <a:prstGeom prst="ellipse">
              <a:avLst/>
            </a:prstGeom>
            <a:noFill/>
            <a:ln w="25400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92D96D9-5EA4-76C3-21FF-D7958F4BF54D}"/>
                </a:ext>
              </a:extLst>
            </p:cNvPr>
            <p:cNvSpPr/>
            <p:nvPr/>
          </p:nvSpPr>
          <p:spPr>
            <a:xfrm>
              <a:off x="7677372" y="4787596"/>
              <a:ext cx="352108" cy="352108"/>
            </a:xfrm>
            <a:prstGeom prst="ellipse">
              <a:avLst/>
            </a:prstGeom>
            <a:noFill/>
            <a:ln w="25400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DD97D72-3646-7C7D-00A5-1D5DADB2EA28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47469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F5B26-E5E4-92A5-4C2D-BE97B3647F0F}"/>
              </a:ext>
            </a:extLst>
          </p:cNvPr>
          <p:cNvSpPr txBox="1"/>
          <p:nvPr/>
        </p:nvSpPr>
        <p:spPr>
          <a:xfrm>
            <a:off x="323534" y="3526137"/>
            <a:ext cx="96407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kNN is a </a:t>
            </a:r>
            <a:r>
              <a:rPr lang="en-FR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nonparametric classifier</a:t>
            </a:r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it makes no assumptions about the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9DD61-83D9-AF39-BD79-61517BA33D9E}"/>
              </a:ext>
            </a:extLst>
          </p:cNvPr>
          <p:cNvSpPr txBox="1"/>
          <p:nvPr/>
        </p:nvSpPr>
        <p:spPr>
          <a:xfrm>
            <a:off x="360110" y="4023455"/>
            <a:ext cx="113255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Helvetica Neue" panose="02000503000000020004" pitchFamily="2" charset="0"/>
              <a:buChar char="⮑"/>
            </a:pPr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It can be very flexible but may not be optimal when we know something about the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EE904A-D913-DCD7-0EE5-283013BE5806}"/>
              </a:ext>
            </a:extLst>
          </p:cNvPr>
          <p:cNvSpPr txBox="1"/>
          <p:nvPr/>
        </p:nvSpPr>
        <p:spPr>
          <a:xfrm>
            <a:off x="345051" y="4686666"/>
            <a:ext cx="99469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works well in low dimensions, but suffers from the </a:t>
            </a:r>
            <a:r>
              <a:rPr lang="en-FR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curse of dimensionality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6915EA-FFEB-E848-331A-9FD93ACF5130}"/>
              </a:ext>
            </a:extLst>
          </p:cNvPr>
          <p:cNvSpPr txBox="1"/>
          <p:nvPr/>
        </p:nvSpPr>
        <p:spPr>
          <a:xfrm>
            <a:off x="345051" y="5349877"/>
            <a:ext cx="79800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FR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hyper-parameter</a:t>
            </a:r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 is usually chosen via cross-validation</a:t>
            </a:r>
            <a:endParaRPr lang="en-FR" sz="2200" b="1" dirty="0">
              <a:solidFill>
                <a:srgbClr val="FA274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383527-A36B-F229-E5A4-2FDC22346A22}"/>
              </a:ext>
            </a:extLst>
          </p:cNvPr>
          <p:cNvSpPr txBox="1"/>
          <p:nvPr/>
        </p:nvSpPr>
        <p:spPr>
          <a:xfrm>
            <a:off x="297408" y="1585087"/>
            <a:ext cx="107848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</a:t>
            </a:r>
            <a:r>
              <a:rPr lang="en-GB" sz="2200" dirty="0" err="1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kNN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we approximate			     i.e. the set of </a:t>
            </a:r>
            <a:r>
              <a:rPr lang="en-GB" sz="2200" i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 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nearest neighbours of</a:t>
            </a:r>
            <a:endParaRPr lang="en-FR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EA568A-AF93-2EBF-88F7-B80337609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041" y="1598736"/>
            <a:ext cx="2501900" cy="355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3A78E5-15BF-8277-B899-1A619D5F3940}"/>
              </a:ext>
            </a:extLst>
          </p:cNvPr>
          <p:cNvSpPr txBox="1"/>
          <p:nvPr/>
        </p:nvSpPr>
        <p:spPr>
          <a:xfrm>
            <a:off x="278388" y="855062"/>
            <a:ext cx="86677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But first, we will talk again about 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K-nearest neighbours (</a:t>
            </a:r>
            <a:r>
              <a:rPr lang="en-GB" sz="2200" b="1" dirty="0" err="1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kNN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7262D8-A44F-1F86-4662-DD76FA82E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4567" y="1738436"/>
            <a:ext cx="317500" cy="215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81FF09-A6BF-52DB-F5B0-66430BCBDA14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F081F4-7AD2-127C-130E-82DD9F190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3950" y="2361129"/>
            <a:ext cx="74041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9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EE904A-D913-DCD7-0EE5-283013BE5806}"/>
              </a:ext>
            </a:extLst>
          </p:cNvPr>
          <p:cNvSpPr txBox="1"/>
          <p:nvPr/>
        </p:nvSpPr>
        <p:spPr>
          <a:xfrm>
            <a:off x="345051" y="856800"/>
            <a:ext cx="99469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works well in low dimensions, but suffers from the </a:t>
            </a:r>
            <a:r>
              <a:rPr lang="en-FR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curse of dimensionality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81FF09-A6BF-52DB-F5B0-66430BCBDA14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72A338-9AF6-F654-86D9-F504A2E02E76}"/>
              </a:ext>
            </a:extLst>
          </p:cNvPr>
          <p:cNvSpPr txBox="1"/>
          <p:nvPr/>
        </p:nvSpPr>
        <p:spPr>
          <a:xfrm>
            <a:off x="4713730" y="2751891"/>
            <a:ext cx="276453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200" b="1" u="sng" dirty="0">
                <a:solidFill>
                  <a:srgbClr val="FF7E0E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11049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B049656-2955-A45E-BEFC-620F7DB4E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6" y="1142256"/>
            <a:ext cx="5694284" cy="5287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2FDF94-A672-AC93-9DB7-E59C3F1BC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777" y="1142256"/>
            <a:ext cx="7050068" cy="52875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A78E5-15BF-8277-B899-1A619D5F3940}"/>
              </a:ext>
            </a:extLst>
          </p:cNvPr>
          <p:cNvSpPr txBox="1"/>
          <p:nvPr/>
        </p:nvSpPr>
        <p:spPr>
          <a:xfrm>
            <a:off x="278388" y="855062"/>
            <a:ext cx="86677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But first, we will talk again about 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K-nearest neighbours (</a:t>
            </a:r>
            <a:r>
              <a:rPr lang="en-GB" sz="2200" b="1" dirty="0" err="1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kNN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2A2F77-CB53-F6D0-ABF2-40B63A917E76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116518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3A8A0B-1BF6-45D7-80DF-7410ED8D3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600" y="1141200"/>
            <a:ext cx="5696712" cy="52898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A78E5-15BF-8277-B899-1A619D5F3940}"/>
              </a:ext>
            </a:extLst>
          </p:cNvPr>
          <p:cNvSpPr txBox="1"/>
          <p:nvPr/>
        </p:nvSpPr>
        <p:spPr>
          <a:xfrm>
            <a:off x="278388" y="856800"/>
            <a:ext cx="86677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But first, we will talk again about 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K-nearest neighbours (</a:t>
            </a:r>
            <a:r>
              <a:rPr lang="en-GB" sz="2200" b="1" dirty="0" err="1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kNN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6F02F0F-5B3A-01BD-8A61-70330479EFF2}"/>
              </a:ext>
            </a:extLst>
          </p:cNvPr>
          <p:cNvSpPr/>
          <p:nvPr/>
        </p:nvSpPr>
        <p:spPr>
          <a:xfrm>
            <a:off x="240033" y="1518273"/>
            <a:ext cx="5141864" cy="728538"/>
          </a:xfrm>
          <a:prstGeom prst="roundRect">
            <a:avLst/>
          </a:prstGeom>
          <a:solidFill>
            <a:srgbClr val="E8EBE4"/>
          </a:solidFill>
          <a:ln w="25400">
            <a:solidFill>
              <a:srgbClr val="5E5E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80B4B-E8CD-5ED7-92DE-80867FEC8E00}"/>
              </a:ext>
            </a:extLst>
          </p:cNvPr>
          <p:cNvSpPr txBox="1"/>
          <p:nvPr/>
        </p:nvSpPr>
        <p:spPr>
          <a:xfrm>
            <a:off x="369829" y="1654035"/>
            <a:ext cx="49206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How exactly do we classify a point?</a:t>
            </a:r>
            <a:endParaRPr lang="en-GB" sz="2200" b="1" dirty="0">
              <a:solidFill>
                <a:srgbClr val="FA274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D69423-05D4-3C2C-39B2-709428A87F7F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3190250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42102</TotalTime>
  <Words>1905</Words>
  <Application>Microsoft Macintosh PowerPoint</Application>
  <PresentationFormat>Widescreen</PresentationFormat>
  <Paragraphs>380</Paragraphs>
  <Slides>36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Helvetica Neue</vt:lpstr>
      <vt:lpstr>Lato</vt:lpstr>
      <vt:lpstr>Roboto Black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Rodrigues</dc:creator>
  <cp:lastModifiedBy>Pedro Rodrigues</cp:lastModifiedBy>
  <cp:revision>1345</cp:revision>
  <dcterms:created xsi:type="dcterms:W3CDTF">2022-01-14T10:39:20Z</dcterms:created>
  <dcterms:modified xsi:type="dcterms:W3CDTF">2024-03-18T14:19:57Z</dcterms:modified>
</cp:coreProperties>
</file>