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64" r:id="rId2"/>
    <p:sldId id="901" r:id="rId3"/>
    <p:sldId id="902" r:id="rId4"/>
    <p:sldId id="903" r:id="rId5"/>
    <p:sldId id="907" r:id="rId6"/>
    <p:sldId id="272" r:id="rId7"/>
    <p:sldId id="905" r:id="rId8"/>
    <p:sldId id="906" r:id="rId9"/>
    <p:sldId id="909" r:id="rId10"/>
    <p:sldId id="908" r:id="rId11"/>
    <p:sldId id="865" r:id="rId12"/>
    <p:sldId id="872" r:id="rId13"/>
    <p:sldId id="899" r:id="rId14"/>
    <p:sldId id="900" r:id="rId15"/>
    <p:sldId id="912" r:id="rId16"/>
    <p:sldId id="913" r:id="rId17"/>
    <p:sldId id="914" r:id="rId18"/>
    <p:sldId id="915" r:id="rId19"/>
    <p:sldId id="916" r:id="rId20"/>
    <p:sldId id="910" r:id="rId21"/>
    <p:sldId id="911" r:id="rId22"/>
    <p:sldId id="855" r:id="rId23"/>
    <p:sldId id="871" r:id="rId24"/>
    <p:sldId id="898" r:id="rId25"/>
    <p:sldId id="875" r:id="rId26"/>
    <p:sldId id="876" r:id="rId27"/>
    <p:sldId id="877" r:id="rId28"/>
    <p:sldId id="878" r:id="rId29"/>
    <p:sldId id="880" r:id="rId30"/>
    <p:sldId id="881" r:id="rId31"/>
    <p:sldId id="888" r:id="rId32"/>
    <p:sldId id="889" r:id="rId33"/>
    <p:sldId id="890" r:id="rId34"/>
    <p:sldId id="892" r:id="rId35"/>
    <p:sldId id="893" r:id="rId36"/>
    <p:sldId id="897" r:id="rId37"/>
    <p:sldId id="894" r:id="rId38"/>
    <p:sldId id="895" r:id="rId39"/>
    <p:sldId id="896" r:id="rId40"/>
    <p:sldId id="867" r:id="rId41"/>
    <p:sldId id="873" r:id="rId42"/>
    <p:sldId id="267" r:id="rId4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4"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D1"/>
    <a:srgbClr val="7B34AE"/>
    <a:srgbClr val="CFC493"/>
    <a:srgbClr val="006747"/>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66" autoAdjust="0"/>
    <p:restoredTop sz="90258" autoAdjust="0"/>
  </p:normalViewPr>
  <p:slideViewPr>
    <p:cSldViewPr snapToGrid="0" snapToObjects="1">
      <p:cViewPr>
        <p:scale>
          <a:sx n="271" d="100"/>
          <a:sy n="271" d="100"/>
        </p:scale>
        <p:origin x="1984" y="22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4/14/24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25</a:t>
            </a:fld>
            <a:endParaRPr lang="en-US"/>
          </a:p>
        </p:txBody>
      </p:sp>
    </p:spTree>
    <p:extLst>
      <p:ext uri="{BB962C8B-B14F-4D97-AF65-F5344CB8AC3E}">
        <p14:creationId xmlns:p14="http://schemas.microsoft.com/office/powerpoint/2010/main" val="90943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30</a:t>
            </a:fld>
            <a:endParaRPr lang="en-US"/>
          </a:p>
        </p:txBody>
      </p:sp>
    </p:spTree>
    <p:extLst>
      <p:ext uri="{BB962C8B-B14F-4D97-AF65-F5344CB8AC3E}">
        <p14:creationId xmlns:p14="http://schemas.microsoft.com/office/powerpoint/2010/main" val="1861947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www.interviewbit.com</a:t>
            </a:r>
            <a:r>
              <a:rPr lang="en-US" dirty="0"/>
              <a:t>/blog/</a:t>
            </a:r>
            <a:r>
              <a:rPr lang="en-US" dirty="0" err="1"/>
              <a:t>apache</a:t>
            </a:r>
            <a:r>
              <a:rPr lang="en-US" dirty="0"/>
              <a:t>-spark-architecture/</a:t>
            </a:r>
          </a:p>
        </p:txBody>
      </p:sp>
      <p:sp>
        <p:nvSpPr>
          <p:cNvPr id="4" name="Slide Number Placeholder 3"/>
          <p:cNvSpPr>
            <a:spLocks noGrp="1"/>
          </p:cNvSpPr>
          <p:nvPr>
            <p:ph type="sldNum" sz="quarter" idx="5"/>
          </p:nvPr>
        </p:nvSpPr>
        <p:spPr/>
        <p:txBody>
          <a:bodyPr/>
          <a:lstStyle/>
          <a:p>
            <a:fld id="{85A50BC1-4EC3-450B-9FF3-D8E80A334FB3}" type="slidenum">
              <a:rPr lang="en-US" smtClean="0"/>
              <a:t>36</a:t>
            </a:fld>
            <a:endParaRPr lang="en-US"/>
          </a:p>
        </p:txBody>
      </p:sp>
    </p:spTree>
    <p:extLst>
      <p:ext uri="{BB962C8B-B14F-4D97-AF65-F5344CB8AC3E}">
        <p14:creationId xmlns:p14="http://schemas.microsoft.com/office/powerpoint/2010/main" val="306257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40</a:t>
            </a:fld>
            <a:endParaRPr lang="en-US"/>
          </a:p>
        </p:txBody>
      </p:sp>
    </p:spTree>
    <p:extLst>
      <p:ext uri="{BB962C8B-B14F-4D97-AF65-F5344CB8AC3E}">
        <p14:creationId xmlns:p14="http://schemas.microsoft.com/office/powerpoint/2010/main" val="61073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42</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2</a:t>
            </a:fld>
            <a:endParaRPr lang="en-US"/>
          </a:p>
        </p:txBody>
      </p:sp>
    </p:spTree>
    <p:extLst>
      <p:ext uri="{BB962C8B-B14F-4D97-AF65-F5344CB8AC3E}">
        <p14:creationId xmlns:p14="http://schemas.microsoft.com/office/powerpoint/2010/main" val="32239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a:t>
            </a:fld>
            <a:endParaRPr lang="en-US"/>
          </a:p>
        </p:txBody>
      </p:sp>
    </p:spTree>
    <p:extLst>
      <p:ext uri="{BB962C8B-B14F-4D97-AF65-F5344CB8AC3E}">
        <p14:creationId xmlns:p14="http://schemas.microsoft.com/office/powerpoint/2010/main" val="180961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C7CBD4-5CDA-4337-ACB8-FDDF9B69DE31}" type="slidenum">
              <a:rPr lang="en-US" smtClean="0"/>
              <a:t>6</a:t>
            </a:fld>
            <a:endParaRPr lang="en-US"/>
          </a:p>
        </p:txBody>
      </p:sp>
    </p:spTree>
    <p:extLst>
      <p:ext uri="{BB962C8B-B14F-4D97-AF65-F5344CB8AC3E}">
        <p14:creationId xmlns:p14="http://schemas.microsoft.com/office/powerpoint/2010/main" val="107959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7</a:t>
            </a:fld>
            <a:endParaRPr lang="en-US"/>
          </a:p>
        </p:txBody>
      </p:sp>
    </p:spTree>
    <p:extLst>
      <p:ext uri="{BB962C8B-B14F-4D97-AF65-F5344CB8AC3E}">
        <p14:creationId xmlns:p14="http://schemas.microsoft.com/office/powerpoint/2010/main" val="774927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9</a:t>
            </a:fld>
            <a:endParaRPr lang="en-US"/>
          </a:p>
        </p:txBody>
      </p:sp>
    </p:spTree>
    <p:extLst>
      <p:ext uri="{BB962C8B-B14F-4D97-AF65-F5344CB8AC3E}">
        <p14:creationId xmlns:p14="http://schemas.microsoft.com/office/powerpoint/2010/main" val="2829705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11</a:t>
            </a:fld>
            <a:endParaRPr lang="en-US"/>
          </a:p>
        </p:txBody>
      </p:sp>
    </p:spTree>
    <p:extLst>
      <p:ext uri="{BB962C8B-B14F-4D97-AF65-F5344CB8AC3E}">
        <p14:creationId xmlns:p14="http://schemas.microsoft.com/office/powerpoint/2010/main" val="355072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18</a:t>
            </a:fld>
            <a:endParaRPr lang="en-US"/>
          </a:p>
        </p:txBody>
      </p:sp>
    </p:spTree>
    <p:extLst>
      <p:ext uri="{BB962C8B-B14F-4D97-AF65-F5344CB8AC3E}">
        <p14:creationId xmlns:p14="http://schemas.microsoft.com/office/powerpoint/2010/main" val="2169051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22</a:t>
            </a:fld>
            <a:endParaRPr lang="en-US"/>
          </a:p>
        </p:txBody>
      </p:sp>
    </p:spTree>
    <p:extLst>
      <p:ext uri="{BB962C8B-B14F-4D97-AF65-F5344CB8AC3E}">
        <p14:creationId xmlns:p14="http://schemas.microsoft.com/office/powerpoint/2010/main" val="657934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30051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59020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985337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24953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2094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444812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8673608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41183982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463943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2540780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0849613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8615479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155383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4923342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6330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409623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876130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6373789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759150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38717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41457225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51976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689879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630040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95796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386340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7146521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6"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5430727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672869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61065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8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7716654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8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2007948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8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246846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253011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2850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172178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9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1931094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9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708275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9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1349655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9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259785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9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5071568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9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61779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4/14/24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2" r:id="rId19"/>
    <p:sldLayoutId id="2147483683" r:id="rId20"/>
    <p:sldLayoutId id="2147483685" r:id="rId21"/>
    <p:sldLayoutId id="2147483686" r:id="rId22"/>
    <p:sldLayoutId id="2147483690" r:id="rId23"/>
    <p:sldLayoutId id="214748369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 id="2147483753" r:id="rId36"/>
    <p:sldLayoutId id="2147483754" r:id="rId37"/>
    <p:sldLayoutId id="2147483755" r:id="rId38"/>
    <p:sldLayoutId id="2147483756" r:id="rId39"/>
    <p:sldLayoutId id="2147483757" r:id="rId40"/>
    <p:sldLayoutId id="2147483758" r:id="rId41"/>
    <p:sldLayoutId id="2147483759" r:id="rId42"/>
    <p:sldLayoutId id="2147483760" r:id="rId43"/>
    <p:sldLayoutId id="2147483761" r:id="rId44"/>
    <p:sldLayoutId id="2147483762" r:id="rId45"/>
    <p:sldLayoutId id="2147483763" r:id="rId46"/>
    <p:sldLayoutId id="2147483764" r:id="rId47"/>
    <p:sldLayoutId id="2147483765" r:id="rId48"/>
    <p:sldLayoutId id="2147483766" r:id="rId49"/>
    <p:sldLayoutId id="2147483767" r:id="rId50"/>
    <p:sldLayoutId id="2147483768" r:id="rId51"/>
    <p:sldLayoutId id="2147483769" r:id="rId52"/>
    <p:sldLayoutId id="2147483770" r:id="rId53"/>
    <p:sldLayoutId id="2147483771" r:id="rId54"/>
    <p:sldLayoutId id="2147483772" r:id="rId55"/>
    <p:sldLayoutId id="2147483773" r:id="rId56"/>
    <p:sldLayoutId id="2147483774" r:id="rId57"/>
    <p:sldLayoutId id="2147483775" r:id="rId58"/>
    <p:sldLayoutId id="2147483776" r:id="rId59"/>
    <p:sldLayoutId id="2147483777" r:id="rId60"/>
    <p:sldLayoutId id="2147483778" r:id="rId61"/>
    <p:sldLayoutId id="2147483779" r:id="rId62"/>
    <p:sldLayoutId id="2147483780" r:id="rId63"/>
    <p:sldLayoutId id="2147483781" r:id="rId64"/>
    <p:sldLayoutId id="2147483782" r:id="rId65"/>
    <p:sldLayoutId id="2147483783" r:id="rId66"/>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rof-tcsmith/data"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Big Data</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EE0A-DB42-EF39-E588-84EB8F2092A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161470D-B6F4-F05B-3B38-65AA3DA19366}"/>
              </a:ext>
            </a:extLst>
          </p:cNvPr>
          <p:cNvSpPr>
            <a:spLocks noGrp="1"/>
          </p:cNvSpPr>
          <p:nvPr>
            <p:ph idx="1"/>
          </p:nvPr>
        </p:nvSpPr>
        <p:spPr/>
        <p:txBody>
          <a:bodyPr/>
          <a:lstStyle/>
          <a:p>
            <a:r>
              <a:rPr lang="en-US" dirty="0"/>
              <a:t>MapReduce allows for the processing (not just storing) of very large datasets.</a:t>
            </a:r>
          </a:p>
          <a:p>
            <a:r>
              <a:rPr lang="en-US" dirty="0"/>
              <a:t>It requires very specialized skillsets that can be difficult to acquire.</a:t>
            </a:r>
          </a:p>
          <a:p>
            <a:r>
              <a:rPr lang="en-US" dirty="0"/>
              <a:t>Other solutions have emerged to provide an abstraction over MapReduce to allow non-programmers to work with MapReduce</a:t>
            </a:r>
          </a:p>
          <a:p>
            <a:pPr marL="0" indent="0">
              <a:buNone/>
            </a:pPr>
            <a:endParaRPr lang="en-US" dirty="0"/>
          </a:p>
        </p:txBody>
      </p:sp>
    </p:spTree>
    <p:extLst>
      <p:ext uri="{BB962C8B-B14F-4D97-AF65-F5344CB8AC3E}">
        <p14:creationId xmlns:p14="http://schemas.microsoft.com/office/powerpoint/2010/main" val="24824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5514651" cy="769441"/>
          </a:xfrm>
          <a:prstGeom prst="rect">
            <a:avLst/>
          </a:prstGeom>
          <a:noFill/>
        </p:spPr>
        <p:txBody>
          <a:bodyPr wrap="none" rtlCol="0">
            <a:spAutoFit/>
          </a:bodyPr>
          <a:lstStyle/>
          <a:p>
            <a:r>
              <a:rPr lang="en-US" sz="4400" b="1" dirty="0">
                <a:solidFill>
                  <a:schemeClr val="bg1"/>
                </a:solidFill>
              </a:rPr>
              <a:t>Introduction to Hive</a:t>
            </a:r>
          </a:p>
        </p:txBody>
      </p:sp>
    </p:spTree>
    <p:extLst>
      <p:ext uri="{BB962C8B-B14F-4D97-AF65-F5344CB8AC3E}">
        <p14:creationId xmlns:p14="http://schemas.microsoft.com/office/powerpoint/2010/main" val="377131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B76E-5878-296C-50F7-7A55CAD979A1}"/>
              </a:ext>
            </a:extLst>
          </p:cNvPr>
          <p:cNvSpPr>
            <a:spLocks noGrp="1"/>
          </p:cNvSpPr>
          <p:nvPr>
            <p:ph type="title"/>
          </p:nvPr>
        </p:nvSpPr>
        <p:spPr/>
        <p:txBody>
          <a:bodyPr/>
          <a:lstStyle/>
          <a:p>
            <a:r>
              <a:rPr lang="en-US" dirty="0"/>
              <a:t>Recall: MapReduce</a:t>
            </a:r>
          </a:p>
        </p:txBody>
      </p:sp>
      <p:sp>
        <p:nvSpPr>
          <p:cNvPr id="3" name="Content Placeholder 2">
            <a:extLst>
              <a:ext uri="{FF2B5EF4-FFF2-40B4-BE49-F238E27FC236}">
                <a16:creationId xmlns:a16="http://schemas.microsoft.com/office/drawing/2014/main" id="{C31B0168-6B9A-DC74-8203-9FCADF7DD7CC}"/>
              </a:ext>
            </a:extLst>
          </p:cNvPr>
          <p:cNvSpPr>
            <a:spLocks noGrp="1"/>
          </p:cNvSpPr>
          <p:nvPr>
            <p:ph idx="1"/>
          </p:nvPr>
        </p:nvSpPr>
        <p:spPr/>
        <p:txBody>
          <a:bodyPr/>
          <a:lstStyle/>
          <a:p>
            <a:r>
              <a:rPr lang="en-US" dirty="0"/>
              <a:t>MapReduce provides distributed computing of large datasets.</a:t>
            </a:r>
          </a:p>
          <a:p>
            <a:r>
              <a:rPr lang="en-US" dirty="0"/>
              <a:t>It’s robust, works well, and can process enormous datasets</a:t>
            </a:r>
          </a:p>
          <a:p>
            <a:r>
              <a:rPr lang="en-US" dirty="0"/>
              <a:t>But, it requires very specialized skills and significant development time</a:t>
            </a:r>
          </a:p>
        </p:txBody>
      </p:sp>
    </p:spTree>
    <p:extLst>
      <p:ext uri="{BB962C8B-B14F-4D97-AF65-F5344CB8AC3E}">
        <p14:creationId xmlns:p14="http://schemas.microsoft.com/office/powerpoint/2010/main" val="196054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B76E-5878-296C-50F7-7A55CAD979A1}"/>
              </a:ext>
            </a:extLst>
          </p:cNvPr>
          <p:cNvSpPr>
            <a:spLocks noGrp="1"/>
          </p:cNvSpPr>
          <p:nvPr>
            <p:ph type="title"/>
          </p:nvPr>
        </p:nvSpPr>
        <p:spPr/>
        <p:txBody>
          <a:bodyPr/>
          <a:lstStyle/>
          <a:p>
            <a:r>
              <a:rPr lang="en-US" dirty="0"/>
              <a:t>Hive</a:t>
            </a:r>
          </a:p>
        </p:txBody>
      </p:sp>
      <p:sp>
        <p:nvSpPr>
          <p:cNvPr id="3" name="Content Placeholder 2">
            <a:extLst>
              <a:ext uri="{FF2B5EF4-FFF2-40B4-BE49-F238E27FC236}">
                <a16:creationId xmlns:a16="http://schemas.microsoft.com/office/drawing/2014/main" id="{C31B0168-6B9A-DC74-8203-9FCADF7DD7CC}"/>
              </a:ext>
            </a:extLst>
          </p:cNvPr>
          <p:cNvSpPr>
            <a:spLocks noGrp="1"/>
          </p:cNvSpPr>
          <p:nvPr>
            <p:ph idx="1"/>
          </p:nvPr>
        </p:nvSpPr>
        <p:spPr/>
        <p:txBody>
          <a:bodyPr>
            <a:normAutofit lnSpcReduction="10000"/>
          </a:bodyPr>
          <a:lstStyle/>
          <a:p>
            <a:r>
              <a:rPr lang="en-US" dirty="0"/>
              <a:t>Hive provides a traditional Data Warehouse interface for MapReduce programming.</a:t>
            </a:r>
          </a:p>
          <a:p>
            <a:r>
              <a:rPr lang="en-US" dirty="0"/>
              <a:t>With Hive you can write SQL queries to process the data, and the Hive compiler will convert these queries into MapReduce jobs that can be run on a Hadoop cluster.</a:t>
            </a:r>
          </a:p>
          <a:p>
            <a:r>
              <a:rPr lang="en-US" dirty="0"/>
              <a:t>Hive allows users to read, write, and manage petabytes of data using SQL.</a:t>
            </a:r>
          </a:p>
          <a:p>
            <a:r>
              <a:rPr lang="en-US" dirty="0"/>
              <a:t>A hive data warehouse provides a central store of information that can easily be analyzed to make informed, data driven decisions. </a:t>
            </a:r>
          </a:p>
          <a:p>
            <a:endParaRPr lang="en-US" dirty="0"/>
          </a:p>
          <a:p>
            <a:endParaRPr lang="en-US" dirty="0"/>
          </a:p>
        </p:txBody>
      </p:sp>
    </p:spTree>
    <p:extLst>
      <p:ext uri="{BB962C8B-B14F-4D97-AF65-F5344CB8AC3E}">
        <p14:creationId xmlns:p14="http://schemas.microsoft.com/office/powerpoint/2010/main" val="71758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C7B9-CE1A-00D8-1A98-B5AEE1B3B604}"/>
              </a:ext>
            </a:extLst>
          </p:cNvPr>
          <p:cNvSpPr>
            <a:spLocks noGrp="1"/>
          </p:cNvSpPr>
          <p:nvPr>
            <p:ph type="title"/>
          </p:nvPr>
        </p:nvSpPr>
        <p:spPr/>
        <p:txBody>
          <a:bodyPr/>
          <a:lstStyle/>
          <a:p>
            <a:r>
              <a:rPr lang="en-US" dirty="0"/>
              <a:t>Hive</a:t>
            </a:r>
          </a:p>
        </p:txBody>
      </p:sp>
      <p:sp>
        <p:nvSpPr>
          <p:cNvPr id="3" name="Content Placeholder 2">
            <a:extLst>
              <a:ext uri="{FF2B5EF4-FFF2-40B4-BE49-F238E27FC236}">
                <a16:creationId xmlns:a16="http://schemas.microsoft.com/office/drawing/2014/main" id="{41000322-5119-86D6-D112-4BFE236987D1}"/>
              </a:ext>
            </a:extLst>
          </p:cNvPr>
          <p:cNvSpPr>
            <a:spLocks noGrp="1"/>
          </p:cNvSpPr>
          <p:nvPr>
            <p:ph idx="1"/>
          </p:nvPr>
        </p:nvSpPr>
        <p:spPr/>
        <p:txBody>
          <a:bodyPr>
            <a:normAutofit lnSpcReduction="10000"/>
          </a:bodyPr>
          <a:lstStyle/>
          <a:p>
            <a:r>
              <a:rPr lang="en-US" dirty="0"/>
              <a:t>Created by Facebook</a:t>
            </a:r>
          </a:p>
          <a:p>
            <a:r>
              <a:rPr lang="en-US" dirty="0"/>
              <a:t>Launched as an Apache project in 2012</a:t>
            </a:r>
          </a:p>
          <a:p>
            <a:r>
              <a:rPr lang="en-US" dirty="0"/>
              <a:t>Hive was created to allow non-programmers familiar with with petabytes of data.</a:t>
            </a:r>
          </a:p>
          <a:p>
            <a:r>
              <a:rPr lang="en-US" dirty="0"/>
              <a:t>RDBMS’s are designed for interactive queries on small to medium datasets and (as we have seen) do not process huge datasets well.</a:t>
            </a:r>
          </a:p>
          <a:p>
            <a:r>
              <a:rPr lang="en-US" dirty="0"/>
              <a:t>Hive uses batch processing to work quickly across very large distributed databases.</a:t>
            </a:r>
          </a:p>
          <a:p>
            <a:r>
              <a:rPr lang="en-US" dirty="0"/>
              <a:t>It queries data stored in Hadoop Distributed File Systems.</a:t>
            </a:r>
          </a:p>
        </p:txBody>
      </p:sp>
    </p:spTree>
    <p:extLst>
      <p:ext uri="{BB962C8B-B14F-4D97-AF65-F5344CB8AC3E}">
        <p14:creationId xmlns:p14="http://schemas.microsoft.com/office/powerpoint/2010/main" val="92965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570A-D29D-29F3-30ED-4B701A7717C3}"/>
              </a:ext>
            </a:extLst>
          </p:cNvPr>
          <p:cNvSpPr>
            <a:spLocks noGrp="1"/>
          </p:cNvSpPr>
          <p:nvPr>
            <p:ph type="title"/>
          </p:nvPr>
        </p:nvSpPr>
        <p:spPr/>
        <p:txBody>
          <a:bodyPr/>
          <a:lstStyle/>
          <a:p>
            <a:r>
              <a:rPr lang="en-US" dirty="0"/>
              <a:t>Application and Uses</a:t>
            </a:r>
          </a:p>
        </p:txBody>
      </p:sp>
      <p:sp>
        <p:nvSpPr>
          <p:cNvPr id="3" name="Content Placeholder 2">
            <a:extLst>
              <a:ext uri="{FF2B5EF4-FFF2-40B4-BE49-F238E27FC236}">
                <a16:creationId xmlns:a16="http://schemas.microsoft.com/office/drawing/2014/main" id="{E131AB0F-D6A5-138E-D421-64A8CE654C19}"/>
              </a:ext>
            </a:extLst>
          </p:cNvPr>
          <p:cNvSpPr>
            <a:spLocks noGrp="1"/>
          </p:cNvSpPr>
          <p:nvPr>
            <p:ph idx="1"/>
          </p:nvPr>
        </p:nvSpPr>
        <p:spPr/>
        <p:txBody>
          <a:bodyPr/>
          <a:lstStyle/>
          <a:p>
            <a:r>
              <a:rPr lang="en-US" dirty="0"/>
              <a:t>Hive is primarily used for:</a:t>
            </a:r>
          </a:p>
          <a:p>
            <a:pPr lvl="1"/>
            <a:r>
              <a:rPr lang="en-US" dirty="0"/>
              <a:t>Batch processing</a:t>
            </a:r>
          </a:p>
          <a:p>
            <a:pPr lvl="1"/>
            <a:r>
              <a:rPr lang="en-US" dirty="0"/>
              <a:t>Large scale ETL (Extract, Transform, Load) jobs</a:t>
            </a:r>
          </a:p>
          <a:p>
            <a:pPr lvl="1"/>
            <a:r>
              <a:rPr lang="en-US" dirty="0"/>
              <a:t>data warehousing tasks with an emphasis on analytics, reports, and Business Intelligence (BI). </a:t>
            </a:r>
          </a:p>
          <a:p>
            <a:r>
              <a:rPr lang="en-US" dirty="0"/>
              <a:t>Typical usage scenarios include:</a:t>
            </a:r>
          </a:p>
          <a:p>
            <a:pPr lvl="1"/>
            <a:r>
              <a:rPr lang="en-US" dirty="0"/>
              <a:t>Log processing and analysis</a:t>
            </a:r>
          </a:p>
          <a:p>
            <a:pPr lvl="1"/>
            <a:r>
              <a:rPr lang="en-US" dirty="0"/>
              <a:t>Data warehousing optimization</a:t>
            </a:r>
          </a:p>
          <a:p>
            <a:pPr lvl="1"/>
            <a:r>
              <a:rPr lang="en-US" dirty="0"/>
              <a:t>Large-scale machine learning</a:t>
            </a:r>
          </a:p>
          <a:p>
            <a:pPr lvl="1"/>
            <a:r>
              <a:rPr lang="en-US" dirty="0"/>
              <a:t>Multi-dimensional analysis</a:t>
            </a:r>
          </a:p>
        </p:txBody>
      </p:sp>
    </p:spTree>
    <p:extLst>
      <p:ext uri="{BB962C8B-B14F-4D97-AF65-F5344CB8AC3E}">
        <p14:creationId xmlns:p14="http://schemas.microsoft.com/office/powerpoint/2010/main" val="5878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7B68-DF70-6B88-AC6C-CBBF88F1D1ED}"/>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C6A7118-856D-4998-EB1A-E42CAA90F4D5}"/>
              </a:ext>
            </a:extLst>
          </p:cNvPr>
          <p:cNvSpPr>
            <a:spLocks noGrp="1"/>
          </p:cNvSpPr>
          <p:nvPr>
            <p:ph idx="1"/>
          </p:nvPr>
        </p:nvSpPr>
        <p:spPr/>
        <p:txBody>
          <a:bodyPr/>
          <a:lstStyle/>
          <a:p>
            <a:r>
              <a:rPr lang="en-US" dirty="0"/>
              <a:t>While Hive is powerful for data warehousing tasks, it is not suited for real-time queries and transaction processing. </a:t>
            </a:r>
          </a:p>
          <a:p>
            <a:pPr lvl="1"/>
            <a:r>
              <a:rPr lang="en-US" dirty="0"/>
              <a:t>The latency is generally high due to its reliance on MapReduce, which makes it less ideal for operational databases that require quick response times.</a:t>
            </a:r>
          </a:p>
          <a:p>
            <a:r>
              <a:rPr lang="en-US" dirty="0"/>
              <a:t>HiveQL does not fully support all SQL features, such as complex subqueries and full joins, which might be a limitation for users requiring complete SQL compliance.</a:t>
            </a:r>
          </a:p>
        </p:txBody>
      </p:sp>
    </p:spTree>
    <p:extLst>
      <p:ext uri="{BB962C8B-B14F-4D97-AF65-F5344CB8AC3E}">
        <p14:creationId xmlns:p14="http://schemas.microsoft.com/office/powerpoint/2010/main" val="184513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24F8-6E1A-58DB-780E-2732B0F3344A}"/>
              </a:ext>
            </a:extLst>
          </p:cNvPr>
          <p:cNvSpPr>
            <a:spLocks noGrp="1"/>
          </p:cNvSpPr>
          <p:nvPr>
            <p:ph type="title"/>
          </p:nvPr>
        </p:nvSpPr>
        <p:spPr/>
        <p:txBody>
          <a:bodyPr/>
          <a:lstStyle/>
          <a:p>
            <a:r>
              <a:rPr lang="en-US" dirty="0"/>
              <a:t>Hive/Cassandra</a:t>
            </a:r>
          </a:p>
        </p:txBody>
      </p:sp>
      <p:sp>
        <p:nvSpPr>
          <p:cNvPr id="3" name="Content Placeholder 2">
            <a:extLst>
              <a:ext uri="{FF2B5EF4-FFF2-40B4-BE49-F238E27FC236}">
                <a16:creationId xmlns:a16="http://schemas.microsoft.com/office/drawing/2014/main" id="{D799B5C5-64D0-32D1-91D1-B8FAE9652515}"/>
              </a:ext>
            </a:extLst>
          </p:cNvPr>
          <p:cNvSpPr>
            <a:spLocks noGrp="1"/>
          </p:cNvSpPr>
          <p:nvPr>
            <p:ph idx="1"/>
          </p:nvPr>
        </p:nvSpPr>
        <p:spPr/>
        <p:txBody>
          <a:bodyPr/>
          <a:lstStyle/>
          <a:p>
            <a:r>
              <a:rPr lang="en-US" dirty="0"/>
              <a:t>Hive is built on Hadoop MapReduce</a:t>
            </a:r>
          </a:p>
          <a:p>
            <a:pPr lvl="1"/>
            <a:r>
              <a:rPr lang="en-US" dirty="0"/>
              <a:t>Hadoop MapReduce excels at batch oriented analytical solutions</a:t>
            </a:r>
          </a:p>
          <a:p>
            <a:r>
              <a:rPr lang="en-US" dirty="0"/>
              <a:t>Cassandra has taken a different path than Hadoop</a:t>
            </a:r>
          </a:p>
          <a:p>
            <a:pPr lvl="1"/>
            <a:r>
              <a:rPr lang="en-US" dirty="0"/>
              <a:t>Cassandra excels at high-volume real-time transaction processing</a:t>
            </a:r>
          </a:p>
          <a:p>
            <a:r>
              <a:rPr lang="en-US" dirty="0"/>
              <a:t>You can find both being used:</a:t>
            </a:r>
          </a:p>
          <a:p>
            <a:pPr lvl="1"/>
            <a:r>
              <a:rPr lang="en-US" dirty="0"/>
              <a:t>Hive/Hadoop as a data warehouse</a:t>
            </a:r>
          </a:p>
          <a:p>
            <a:pPr lvl="1"/>
            <a:r>
              <a:rPr lang="en-US" dirty="0"/>
              <a:t>Cassandra as a real-time transaction processing support engine</a:t>
            </a:r>
          </a:p>
        </p:txBody>
      </p:sp>
    </p:spTree>
    <p:extLst>
      <p:ext uri="{BB962C8B-B14F-4D97-AF65-F5344CB8AC3E}">
        <p14:creationId xmlns:p14="http://schemas.microsoft.com/office/powerpoint/2010/main" val="391720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B23-1E37-9206-9300-C22858210E06}"/>
              </a:ext>
            </a:extLst>
          </p:cNvPr>
          <p:cNvSpPr>
            <a:spLocks noGrp="1"/>
          </p:cNvSpPr>
          <p:nvPr>
            <p:ph type="title"/>
          </p:nvPr>
        </p:nvSpPr>
        <p:spPr/>
        <p:txBody>
          <a:bodyPr/>
          <a:lstStyle/>
          <a:p>
            <a:r>
              <a:rPr lang="en-US" dirty="0"/>
              <a:t>Where Hive Excels Over Cassandra</a:t>
            </a:r>
          </a:p>
        </p:txBody>
      </p:sp>
      <p:sp>
        <p:nvSpPr>
          <p:cNvPr id="3" name="Content Placeholder 2">
            <a:extLst>
              <a:ext uri="{FF2B5EF4-FFF2-40B4-BE49-F238E27FC236}">
                <a16:creationId xmlns:a16="http://schemas.microsoft.com/office/drawing/2014/main" id="{2F19B80B-6720-A62E-E860-C71AF68D5963}"/>
              </a:ext>
            </a:extLst>
          </p:cNvPr>
          <p:cNvSpPr>
            <a:spLocks noGrp="1"/>
          </p:cNvSpPr>
          <p:nvPr>
            <p:ph idx="1"/>
          </p:nvPr>
        </p:nvSpPr>
        <p:spPr/>
        <p:txBody>
          <a:bodyPr>
            <a:normAutofit fontScale="70000" lnSpcReduction="20000"/>
          </a:bodyPr>
          <a:lstStyle/>
          <a:p>
            <a:r>
              <a:rPr lang="en-US" b="1" dirty="0"/>
              <a:t>Complex Queries</a:t>
            </a:r>
            <a:r>
              <a:rPr lang="en-US" dirty="0"/>
              <a:t>: Hive is better suited for complex queries that require aggregations, joins, and analytical functions over large datasets. It uses Hadoop as its execution engine for these operations, making it powerful for deep data analysis.</a:t>
            </a:r>
          </a:p>
          <a:p>
            <a:endParaRPr lang="en-US" dirty="0"/>
          </a:p>
          <a:p>
            <a:r>
              <a:rPr lang="en-US" b="1" dirty="0"/>
              <a:t>Integration with Hadoop Ecosystem</a:t>
            </a:r>
            <a:r>
              <a:rPr lang="en-US" dirty="0"/>
              <a:t>: Hive works seamlessly with other technologies in the Hadoop ecosystem, including Pig, Mahout, and others, which are often used together in big data processing pipelines.</a:t>
            </a:r>
          </a:p>
          <a:p>
            <a:endParaRPr lang="en-US" dirty="0"/>
          </a:p>
          <a:p>
            <a:r>
              <a:rPr lang="en-US" b="1" dirty="0"/>
              <a:t>SQL Interface</a:t>
            </a:r>
            <a:r>
              <a:rPr lang="en-US" dirty="0"/>
              <a:t>: Hive provides an SQL-like interface to Hadoop, which is familiar to those with a background in traditional relational databases. This makes it easier to adopt in environments where teams already have SQL skills.</a:t>
            </a:r>
          </a:p>
          <a:p>
            <a:endParaRPr lang="en-US" dirty="0"/>
          </a:p>
          <a:p>
            <a:r>
              <a:rPr lang="en-US" b="1" dirty="0"/>
              <a:t>Batch Processing</a:t>
            </a:r>
            <a:r>
              <a:rPr lang="en-US" dirty="0"/>
              <a:t>: Hive is optimized for batch processing, making it suitable for scenarios where data can be accumulated and processed periodically rather than needing real-time analysis.</a:t>
            </a:r>
          </a:p>
        </p:txBody>
      </p:sp>
    </p:spTree>
    <p:extLst>
      <p:ext uri="{BB962C8B-B14F-4D97-AF65-F5344CB8AC3E}">
        <p14:creationId xmlns:p14="http://schemas.microsoft.com/office/powerpoint/2010/main" val="402709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29E1-543A-4430-DE36-B3CCA2917F07}"/>
              </a:ext>
            </a:extLst>
          </p:cNvPr>
          <p:cNvSpPr>
            <a:spLocks noGrp="1"/>
          </p:cNvSpPr>
          <p:nvPr>
            <p:ph type="title"/>
          </p:nvPr>
        </p:nvSpPr>
        <p:spPr/>
        <p:txBody>
          <a:bodyPr/>
          <a:lstStyle/>
          <a:p>
            <a:r>
              <a:rPr lang="en-US" dirty="0"/>
              <a:t>Where Cassandra Excel Over Hive</a:t>
            </a:r>
          </a:p>
        </p:txBody>
      </p:sp>
      <p:sp>
        <p:nvSpPr>
          <p:cNvPr id="3" name="Content Placeholder 2">
            <a:extLst>
              <a:ext uri="{FF2B5EF4-FFF2-40B4-BE49-F238E27FC236}">
                <a16:creationId xmlns:a16="http://schemas.microsoft.com/office/drawing/2014/main" id="{3BEDB6D8-F7D0-AB36-4910-98DA354761BF}"/>
              </a:ext>
            </a:extLst>
          </p:cNvPr>
          <p:cNvSpPr>
            <a:spLocks noGrp="1"/>
          </p:cNvSpPr>
          <p:nvPr>
            <p:ph idx="1"/>
          </p:nvPr>
        </p:nvSpPr>
        <p:spPr/>
        <p:txBody>
          <a:bodyPr>
            <a:normAutofit fontScale="70000" lnSpcReduction="20000"/>
          </a:bodyPr>
          <a:lstStyle/>
          <a:p>
            <a:r>
              <a:rPr lang="en-US" b="1" dirty="0"/>
              <a:t>Write Throughput</a:t>
            </a:r>
            <a:r>
              <a:rPr lang="en-US" dirty="0"/>
              <a:t>: Cassandra offers superior write throughput with low latency, making it ideal for write-intensive applications such as real-time data collection systems.</a:t>
            </a:r>
          </a:p>
          <a:p>
            <a:endParaRPr lang="en-US" dirty="0"/>
          </a:p>
          <a:p>
            <a:r>
              <a:rPr lang="en-US" b="1" dirty="0"/>
              <a:t>Scalability and Availability</a:t>
            </a:r>
            <a:r>
              <a:rPr lang="en-US" dirty="0"/>
              <a:t>: Cassandra’s masterless architecture allows it to scale horizontally easily and efficiently. It is designed to handle large amounts of data spread across many commodity servers without a single point of failure.</a:t>
            </a:r>
          </a:p>
          <a:p>
            <a:endParaRPr lang="en-US" dirty="0"/>
          </a:p>
          <a:p>
            <a:r>
              <a:rPr lang="en-US" b="1" dirty="0"/>
              <a:t>Replication and Multi-Datacenter Distribution</a:t>
            </a:r>
            <a:r>
              <a:rPr lang="en-US" dirty="0"/>
              <a:t>: Cassandra provides more robust and flexible options for data replication and distribution across multiple data centers, which is critical for high availability and disaster recovery.</a:t>
            </a:r>
          </a:p>
          <a:p>
            <a:endParaRPr lang="en-US" dirty="0"/>
          </a:p>
          <a:p>
            <a:r>
              <a:rPr lang="en-US" b="1" dirty="0"/>
              <a:t>Operational Simplicity</a:t>
            </a:r>
            <a:r>
              <a:rPr lang="en-US" dirty="0"/>
              <a:t>: Cassandra’s masterless design simplifies the operational complexity. Adding more nodes to a cluster is straightforward, without needing to reconfigure or rebalance data manually.</a:t>
            </a:r>
          </a:p>
        </p:txBody>
      </p:sp>
    </p:spTree>
    <p:extLst>
      <p:ext uri="{BB962C8B-B14F-4D97-AF65-F5344CB8AC3E}">
        <p14:creationId xmlns:p14="http://schemas.microsoft.com/office/powerpoint/2010/main" val="255025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7E30-5C58-6505-44BA-20DBE54C349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7039328-D4BA-8A7A-D6A3-5321CF5247DA}"/>
              </a:ext>
            </a:extLst>
          </p:cNvPr>
          <p:cNvSpPr>
            <a:spLocks noGrp="1"/>
          </p:cNvSpPr>
          <p:nvPr>
            <p:ph idx="1"/>
          </p:nvPr>
        </p:nvSpPr>
        <p:spPr/>
        <p:txBody>
          <a:bodyPr/>
          <a:lstStyle/>
          <a:p>
            <a:r>
              <a:rPr lang="en-US" dirty="0"/>
              <a:t>Quickly revisit MapReduce and HDFS</a:t>
            </a:r>
          </a:p>
          <a:p>
            <a:r>
              <a:rPr lang="en-US" dirty="0"/>
              <a:t>Introduce Hive</a:t>
            </a:r>
          </a:p>
          <a:p>
            <a:pPr lvl="1"/>
            <a:r>
              <a:rPr lang="en-US" dirty="0"/>
              <a:t>Demonstrate Hive using our Cloudera Container</a:t>
            </a:r>
          </a:p>
          <a:p>
            <a:r>
              <a:rPr lang="en-US" dirty="0"/>
              <a:t>Introduce Spark</a:t>
            </a:r>
          </a:p>
          <a:p>
            <a:r>
              <a:rPr lang="en-US" dirty="0"/>
              <a:t>Discuss final project</a:t>
            </a:r>
          </a:p>
        </p:txBody>
      </p:sp>
    </p:spTree>
    <p:extLst>
      <p:ext uri="{BB962C8B-B14F-4D97-AF65-F5344CB8AC3E}">
        <p14:creationId xmlns:p14="http://schemas.microsoft.com/office/powerpoint/2010/main" val="245293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2506-DD04-EB5F-962C-8C106A5C6B44}"/>
              </a:ext>
            </a:extLst>
          </p:cNvPr>
          <p:cNvSpPr>
            <a:spLocks noGrp="1"/>
          </p:cNvSpPr>
          <p:nvPr>
            <p:ph type="title"/>
          </p:nvPr>
        </p:nvSpPr>
        <p:spPr/>
        <p:txBody>
          <a:bodyPr/>
          <a:lstStyle/>
          <a:p>
            <a:r>
              <a:rPr lang="en-US" dirty="0"/>
              <a:t>Hadoop Ecosystem</a:t>
            </a:r>
          </a:p>
        </p:txBody>
      </p:sp>
      <p:pic>
        <p:nvPicPr>
          <p:cNvPr id="1026" name="Picture 2" descr="Hadoop Ecosystem">
            <a:extLst>
              <a:ext uri="{FF2B5EF4-FFF2-40B4-BE49-F238E27FC236}">
                <a16:creationId xmlns:a16="http://schemas.microsoft.com/office/drawing/2014/main" id="{15419BF8-B045-25FC-C4A8-EA02D45402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1107" y="1099080"/>
            <a:ext cx="5318986" cy="32623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54BB3B-4875-6251-94BF-10A82D686CC8}"/>
              </a:ext>
            </a:extLst>
          </p:cNvPr>
          <p:cNvSpPr txBox="1"/>
          <p:nvPr/>
        </p:nvSpPr>
        <p:spPr>
          <a:xfrm>
            <a:off x="6536267" y="4447358"/>
            <a:ext cx="2607733" cy="215444"/>
          </a:xfrm>
          <a:prstGeom prst="rect">
            <a:avLst/>
          </a:prstGeom>
          <a:noFill/>
        </p:spPr>
        <p:txBody>
          <a:bodyPr wrap="square">
            <a:spAutoFit/>
          </a:bodyPr>
          <a:lstStyle/>
          <a:p>
            <a:r>
              <a:rPr lang="en-US" sz="800" i="1" dirty="0">
                <a:solidFill>
                  <a:schemeClr val="tx1">
                    <a:lumMod val="50000"/>
                    <a:lumOff val="50000"/>
                  </a:schemeClr>
                </a:solidFill>
              </a:rPr>
              <a:t>Source: https://</a:t>
            </a:r>
            <a:r>
              <a:rPr lang="en-US" sz="800" i="1" dirty="0" err="1">
                <a:solidFill>
                  <a:schemeClr val="tx1">
                    <a:lumMod val="50000"/>
                    <a:lumOff val="50000"/>
                  </a:schemeClr>
                </a:solidFill>
              </a:rPr>
              <a:t>tunetotech.com</a:t>
            </a:r>
            <a:r>
              <a:rPr lang="en-US" sz="800" i="1" dirty="0">
                <a:solidFill>
                  <a:schemeClr val="tx1">
                    <a:lumMod val="50000"/>
                    <a:lumOff val="50000"/>
                  </a:schemeClr>
                </a:solidFill>
              </a:rPr>
              <a:t>/</a:t>
            </a:r>
            <a:r>
              <a:rPr lang="en-US" sz="800" i="1" dirty="0" err="1">
                <a:solidFill>
                  <a:schemeClr val="tx1">
                    <a:lumMod val="50000"/>
                    <a:lumOff val="50000"/>
                  </a:schemeClr>
                </a:solidFill>
              </a:rPr>
              <a:t>Post.aspx?post</a:t>
            </a:r>
            <a:r>
              <a:rPr lang="en-US" sz="800" i="1" dirty="0">
                <a:solidFill>
                  <a:schemeClr val="tx1">
                    <a:lumMod val="50000"/>
                    <a:lumOff val="50000"/>
                  </a:schemeClr>
                </a:solidFill>
              </a:rPr>
              <a:t>=7</a:t>
            </a:r>
          </a:p>
        </p:txBody>
      </p:sp>
    </p:spTree>
    <p:extLst>
      <p:ext uri="{BB962C8B-B14F-4D97-AF65-F5344CB8AC3E}">
        <p14:creationId xmlns:p14="http://schemas.microsoft.com/office/powerpoint/2010/main" val="54853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1154-1923-E729-24AB-4FC4B3C31688}"/>
              </a:ext>
            </a:extLst>
          </p:cNvPr>
          <p:cNvSpPr>
            <a:spLocks noGrp="1"/>
          </p:cNvSpPr>
          <p:nvPr>
            <p:ph type="title"/>
          </p:nvPr>
        </p:nvSpPr>
        <p:spPr/>
        <p:txBody>
          <a:bodyPr/>
          <a:lstStyle/>
          <a:p>
            <a:r>
              <a:rPr lang="en-US" dirty="0"/>
              <a:t>Hue and Hive</a:t>
            </a:r>
          </a:p>
        </p:txBody>
      </p:sp>
      <p:sp>
        <p:nvSpPr>
          <p:cNvPr id="3" name="Content Placeholder 2">
            <a:extLst>
              <a:ext uri="{FF2B5EF4-FFF2-40B4-BE49-F238E27FC236}">
                <a16:creationId xmlns:a16="http://schemas.microsoft.com/office/drawing/2014/main" id="{1A51F40D-705D-F8D5-8DC1-8E43FD89D4A8}"/>
              </a:ext>
            </a:extLst>
          </p:cNvPr>
          <p:cNvSpPr>
            <a:spLocks noGrp="1"/>
          </p:cNvSpPr>
          <p:nvPr>
            <p:ph idx="1"/>
          </p:nvPr>
        </p:nvSpPr>
        <p:spPr/>
        <p:txBody>
          <a:bodyPr/>
          <a:lstStyle/>
          <a:p>
            <a:r>
              <a:rPr lang="en-US" dirty="0"/>
              <a:t>Let’s demonstrate the use of these tools in our Cloudera container…</a:t>
            </a:r>
          </a:p>
          <a:p>
            <a:endParaRPr lang="en-US" dirty="0"/>
          </a:p>
          <a:p>
            <a:r>
              <a:rPr lang="en-US" dirty="0"/>
              <a:t>NOTE: We will use data found in a repo located here:  </a:t>
            </a:r>
            <a:r>
              <a:rPr lang="en-US" dirty="0">
                <a:hlinkClick r:id="rId2"/>
              </a:rPr>
              <a:t>https://github.com/prof-tcsmith/data</a:t>
            </a:r>
            <a:endParaRPr lang="en-US" dirty="0"/>
          </a:p>
          <a:p>
            <a:endParaRPr lang="en-US" dirty="0"/>
          </a:p>
        </p:txBody>
      </p:sp>
    </p:spTree>
    <p:extLst>
      <p:ext uri="{BB962C8B-B14F-4D97-AF65-F5344CB8AC3E}">
        <p14:creationId xmlns:p14="http://schemas.microsoft.com/office/powerpoint/2010/main" val="1665825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5891356" cy="769441"/>
          </a:xfrm>
          <a:prstGeom prst="rect">
            <a:avLst/>
          </a:prstGeom>
          <a:noFill/>
        </p:spPr>
        <p:txBody>
          <a:bodyPr wrap="none" rtlCol="0">
            <a:spAutoFit/>
          </a:bodyPr>
          <a:lstStyle/>
          <a:p>
            <a:r>
              <a:rPr lang="en-US" sz="4400" b="1" dirty="0">
                <a:solidFill>
                  <a:schemeClr val="bg1"/>
                </a:solidFill>
              </a:rPr>
              <a:t>Introduction to Spark</a:t>
            </a:r>
          </a:p>
        </p:txBody>
      </p:sp>
    </p:spTree>
    <p:extLst>
      <p:ext uri="{BB962C8B-B14F-4D97-AF65-F5344CB8AC3E}">
        <p14:creationId xmlns:p14="http://schemas.microsoft.com/office/powerpoint/2010/main" val="2178634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B76E-5878-296C-50F7-7A55CAD979A1}"/>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C31B0168-6B9A-DC74-8203-9FCADF7DD7CC}"/>
              </a:ext>
            </a:extLst>
          </p:cNvPr>
          <p:cNvSpPr>
            <a:spLocks noGrp="1"/>
          </p:cNvSpPr>
          <p:nvPr>
            <p:ph idx="1"/>
          </p:nvPr>
        </p:nvSpPr>
        <p:spPr/>
        <p:txBody>
          <a:bodyPr/>
          <a:lstStyle/>
          <a:p>
            <a:r>
              <a:rPr lang="en-US" dirty="0"/>
              <a:t>Spark was developed by the UC Berkeley</a:t>
            </a:r>
          </a:p>
          <a:p>
            <a:r>
              <a:rPr lang="en-US" dirty="0" err="1"/>
              <a:t>Matei</a:t>
            </a:r>
            <a:r>
              <a:rPr lang="en-US" dirty="0"/>
              <a:t> </a:t>
            </a:r>
            <a:r>
              <a:rPr lang="en-US" dirty="0" err="1"/>
              <a:t>Zaharai</a:t>
            </a:r>
            <a:r>
              <a:rPr lang="en-US" dirty="0"/>
              <a:t> PhD Thesis 2009</a:t>
            </a:r>
          </a:p>
          <a:p>
            <a:r>
              <a:rPr lang="en-US" dirty="0" err="1"/>
              <a:t>DataBricks</a:t>
            </a:r>
            <a:r>
              <a:rPr lang="en-US" dirty="0"/>
              <a:t>, co-founded by </a:t>
            </a:r>
            <a:r>
              <a:rPr lang="en-US" dirty="0" err="1"/>
              <a:t>Matei</a:t>
            </a:r>
            <a:r>
              <a:rPr lang="en-US" dirty="0"/>
              <a:t> in 2013</a:t>
            </a:r>
          </a:p>
          <a:p>
            <a:r>
              <a:rPr lang="en-US" dirty="0"/>
              <a:t>You can use on-prem or cloud (</a:t>
            </a:r>
            <a:r>
              <a:rPr lang="en-US" dirty="0" err="1"/>
              <a:t>DataBricks</a:t>
            </a:r>
            <a:r>
              <a:rPr lang="en-US" dirty="0"/>
              <a:t>, Azure, AWS, etc.)</a:t>
            </a:r>
          </a:p>
          <a:p>
            <a:endParaRPr lang="en-US" dirty="0"/>
          </a:p>
        </p:txBody>
      </p:sp>
    </p:spTree>
    <p:extLst>
      <p:ext uri="{BB962C8B-B14F-4D97-AF65-F5344CB8AC3E}">
        <p14:creationId xmlns:p14="http://schemas.microsoft.com/office/powerpoint/2010/main" val="1783383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5AC9-EEC2-494D-F0FE-34713883CA2C}"/>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557E3163-17F3-750E-D37C-BE56A6FDE2C1}"/>
              </a:ext>
            </a:extLst>
          </p:cNvPr>
          <p:cNvSpPr>
            <a:spLocks noGrp="1"/>
          </p:cNvSpPr>
          <p:nvPr>
            <p:ph idx="1"/>
          </p:nvPr>
        </p:nvSpPr>
        <p:spPr>
          <a:xfrm>
            <a:off x="357717" y="1498996"/>
            <a:ext cx="7886700" cy="3263504"/>
          </a:xfrm>
        </p:spPr>
        <p:txBody>
          <a:bodyPr>
            <a:normAutofit/>
          </a:bodyPr>
          <a:lstStyle/>
          <a:p>
            <a:pPr marL="0" indent="0">
              <a:buNone/>
            </a:pPr>
            <a:r>
              <a:rPr lang="en-US" sz="1800" dirty="0"/>
              <a:t>Spark Unifies</a:t>
            </a:r>
          </a:p>
          <a:p>
            <a:r>
              <a:rPr lang="en-US" sz="1800" dirty="0"/>
              <a:t>Batch Processing</a:t>
            </a:r>
          </a:p>
          <a:p>
            <a:r>
              <a:rPr lang="en-US" sz="1800" dirty="0"/>
              <a:t>Real-time Processing</a:t>
            </a:r>
          </a:p>
          <a:p>
            <a:r>
              <a:rPr lang="en-US" sz="1800" dirty="0"/>
              <a:t>Stream Analytics</a:t>
            </a:r>
          </a:p>
          <a:p>
            <a:r>
              <a:rPr lang="en-US" sz="1800" dirty="0"/>
              <a:t>Machine Learning</a:t>
            </a:r>
          </a:p>
          <a:p>
            <a:r>
              <a:rPr lang="en-US" sz="1800" dirty="0"/>
              <a:t>Interactive SQL</a:t>
            </a:r>
          </a:p>
        </p:txBody>
      </p:sp>
      <p:sp>
        <p:nvSpPr>
          <p:cNvPr id="4" name="Rectangle 3">
            <a:extLst>
              <a:ext uri="{FF2B5EF4-FFF2-40B4-BE49-F238E27FC236}">
                <a16:creationId xmlns:a16="http://schemas.microsoft.com/office/drawing/2014/main" id="{D7DC6B19-D072-241B-00AC-A52EB7A2F1A2}"/>
              </a:ext>
            </a:extLst>
          </p:cNvPr>
          <p:cNvSpPr/>
          <p:nvPr/>
        </p:nvSpPr>
        <p:spPr>
          <a:xfrm>
            <a:off x="3302001" y="1422400"/>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 SQL</a:t>
            </a:r>
          </a:p>
        </p:txBody>
      </p:sp>
      <p:sp>
        <p:nvSpPr>
          <p:cNvPr id="5" name="Rectangle 4">
            <a:extLst>
              <a:ext uri="{FF2B5EF4-FFF2-40B4-BE49-F238E27FC236}">
                <a16:creationId xmlns:a16="http://schemas.microsoft.com/office/drawing/2014/main" id="{3FC4D60D-2C77-1A79-D0DE-A976903D0C27}"/>
              </a:ext>
            </a:extLst>
          </p:cNvPr>
          <p:cNvSpPr/>
          <p:nvPr/>
        </p:nvSpPr>
        <p:spPr>
          <a:xfrm>
            <a:off x="4555067" y="1422400"/>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 Streaming</a:t>
            </a:r>
          </a:p>
        </p:txBody>
      </p:sp>
      <p:sp>
        <p:nvSpPr>
          <p:cNvPr id="6" name="Rectangle 5">
            <a:extLst>
              <a:ext uri="{FF2B5EF4-FFF2-40B4-BE49-F238E27FC236}">
                <a16:creationId xmlns:a16="http://schemas.microsoft.com/office/drawing/2014/main" id="{C48EE01D-70E6-5A69-AFE7-BB9F473F6867}"/>
              </a:ext>
            </a:extLst>
          </p:cNvPr>
          <p:cNvSpPr/>
          <p:nvPr/>
        </p:nvSpPr>
        <p:spPr>
          <a:xfrm>
            <a:off x="5848352" y="1422400"/>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 ML</a:t>
            </a:r>
          </a:p>
        </p:txBody>
      </p:sp>
      <p:sp>
        <p:nvSpPr>
          <p:cNvPr id="7" name="Rectangle 6">
            <a:extLst>
              <a:ext uri="{FF2B5EF4-FFF2-40B4-BE49-F238E27FC236}">
                <a16:creationId xmlns:a16="http://schemas.microsoft.com/office/drawing/2014/main" id="{14C9830B-8653-FF0D-F862-2A097870CA25}"/>
              </a:ext>
            </a:extLst>
          </p:cNvPr>
          <p:cNvSpPr/>
          <p:nvPr/>
        </p:nvSpPr>
        <p:spPr>
          <a:xfrm>
            <a:off x="7141637" y="1422400"/>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Graphx</a:t>
            </a:r>
            <a:endParaRPr lang="en-US" dirty="0"/>
          </a:p>
        </p:txBody>
      </p:sp>
      <p:sp>
        <p:nvSpPr>
          <p:cNvPr id="8" name="Rectangle 7">
            <a:extLst>
              <a:ext uri="{FF2B5EF4-FFF2-40B4-BE49-F238E27FC236}">
                <a16:creationId xmlns:a16="http://schemas.microsoft.com/office/drawing/2014/main" id="{924D1127-3AD0-4A02-335C-B426012C8B3B}"/>
              </a:ext>
            </a:extLst>
          </p:cNvPr>
          <p:cNvSpPr/>
          <p:nvPr/>
        </p:nvSpPr>
        <p:spPr>
          <a:xfrm>
            <a:off x="3302001" y="2413000"/>
            <a:ext cx="4881036" cy="39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 Core Engine</a:t>
            </a:r>
          </a:p>
        </p:txBody>
      </p:sp>
      <p:sp>
        <p:nvSpPr>
          <p:cNvPr id="9" name="Rectangle 8">
            <a:extLst>
              <a:ext uri="{FF2B5EF4-FFF2-40B4-BE49-F238E27FC236}">
                <a16:creationId xmlns:a16="http://schemas.microsoft.com/office/drawing/2014/main" id="{2BC32B67-3D49-3882-C994-75E7B0576B37}"/>
              </a:ext>
            </a:extLst>
          </p:cNvPr>
          <p:cNvSpPr/>
          <p:nvPr/>
        </p:nvSpPr>
        <p:spPr>
          <a:xfrm>
            <a:off x="3302001" y="3041914"/>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YARN</a:t>
            </a:r>
          </a:p>
        </p:txBody>
      </p:sp>
      <p:sp>
        <p:nvSpPr>
          <p:cNvPr id="10" name="Rectangle 9">
            <a:extLst>
              <a:ext uri="{FF2B5EF4-FFF2-40B4-BE49-F238E27FC236}">
                <a16:creationId xmlns:a16="http://schemas.microsoft.com/office/drawing/2014/main" id="{6F42FE55-78A8-3330-35EF-B2C58E33611F}"/>
              </a:ext>
            </a:extLst>
          </p:cNvPr>
          <p:cNvSpPr/>
          <p:nvPr/>
        </p:nvSpPr>
        <p:spPr>
          <a:xfrm>
            <a:off x="4555067" y="3041914"/>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Mesos</a:t>
            </a:r>
          </a:p>
        </p:txBody>
      </p:sp>
      <p:sp>
        <p:nvSpPr>
          <p:cNvPr id="11" name="Rectangle 10">
            <a:extLst>
              <a:ext uri="{FF2B5EF4-FFF2-40B4-BE49-F238E27FC236}">
                <a16:creationId xmlns:a16="http://schemas.microsoft.com/office/drawing/2014/main" id="{9D76DD1F-DD76-21D6-41F9-25D5064BCFDF}"/>
              </a:ext>
            </a:extLst>
          </p:cNvPr>
          <p:cNvSpPr/>
          <p:nvPr/>
        </p:nvSpPr>
        <p:spPr>
          <a:xfrm>
            <a:off x="5848352" y="3041914"/>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Standalone</a:t>
            </a:r>
          </a:p>
        </p:txBody>
      </p:sp>
      <p:sp>
        <p:nvSpPr>
          <p:cNvPr id="12" name="Rectangle 11">
            <a:extLst>
              <a:ext uri="{FF2B5EF4-FFF2-40B4-BE49-F238E27FC236}">
                <a16:creationId xmlns:a16="http://schemas.microsoft.com/office/drawing/2014/main" id="{426A4547-CFFD-5946-5D90-C02DB568306D}"/>
              </a:ext>
            </a:extLst>
          </p:cNvPr>
          <p:cNvSpPr/>
          <p:nvPr/>
        </p:nvSpPr>
        <p:spPr>
          <a:xfrm>
            <a:off x="7141637" y="3041914"/>
            <a:ext cx="1041400" cy="753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Kubernetes</a:t>
            </a:r>
          </a:p>
        </p:txBody>
      </p:sp>
    </p:spTree>
    <p:extLst>
      <p:ext uri="{BB962C8B-B14F-4D97-AF65-F5344CB8AC3E}">
        <p14:creationId xmlns:p14="http://schemas.microsoft.com/office/powerpoint/2010/main" val="2442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BD39-C0E3-80DB-5D20-C82789A7DB31}"/>
              </a:ext>
            </a:extLst>
          </p:cNvPr>
          <p:cNvSpPr>
            <a:spLocks noGrp="1"/>
          </p:cNvSpPr>
          <p:nvPr>
            <p:ph type="title"/>
          </p:nvPr>
        </p:nvSpPr>
        <p:spPr/>
        <p:txBody>
          <a:bodyPr/>
          <a:lstStyle/>
          <a:p>
            <a:r>
              <a:rPr lang="en-US" dirty="0"/>
              <a:t>What is Spark</a:t>
            </a:r>
          </a:p>
        </p:txBody>
      </p:sp>
      <p:sp>
        <p:nvSpPr>
          <p:cNvPr id="3" name="Content Placeholder 2">
            <a:extLst>
              <a:ext uri="{FF2B5EF4-FFF2-40B4-BE49-F238E27FC236}">
                <a16:creationId xmlns:a16="http://schemas.microsoft.com/office/drawing/2014/main" id="{7C49B910-A79B-5699-247A-0950D7A29FF4}"/>
              </a:ext>
            </a:extLst>
          </p:cNvPr>
          <p:cNvSpPr>
            <a:spLocks noGrp="1"/>
          </p:cNvSpPr>
          <p:nvPr>
            <p:ph idx="1"/>
          </p:nvPr>
        </p:nvSpPr>
        <p:spPr/>
        <p:txBody>
          <a:bodyPr/>
          <a:lstStyle/>
          <a:p>
            <a:r>
              <a:rPr lang="en-US" dirty="0"/>
              <a:t>Distributed computing framework very similar to Hadoop Map-Reduce</a:t>
            </a:r>
          </a:p>
          <a:p>
            <a:pPr lvl="1"/>
            <a:r>
              <a:rPr lang="en-US" dirty="0"/>
              <a:t>In Hadoop, we store data using </a:t>
            </a:r>
            <a:r>
              <a:rPr lang="en-US" dirty="0" err="1"/>
              <a:t>hdfs</a:t>
            </a:r>
            <a:endParaRPr lang="en-US" dirty="0"/>
          </a:p>
          <a:p>
            <a:pPr lvl="1"/>
            <a:r>
              <a:rPr lang="en-US" dirty="0"/>
              <a:t>In Spark, data is stored as RDDs (Resilient Data Structures)</a:t>
            </a:r>
          </a:p>
          <a:p>
            <a:r>
              <a:rPr lang="en-US" dirty="0"/>
              <a:t>Early versions of spark were essentially a collection of API’s to process RDDs. </a:t>
            </a:r>
          </a:p>
          <a:p>
            <a:pPr lvl="1"/>
            <a:r>
              <a:rPr lang="en-US" dirty="0"/>
              <a:t>Later, the </a:t>
            </a:r>
            <a:r>
              <a:rPr lang="en-US" dirty="0" err="1"/>
              <a:t>DataFrame</a:t>
            </a:r>
            <a:r>
              <a:rPr lang="en-US" dirty="0"/>
              <a:t> API was released as an abstraction on top of RDD</a:t>
            </a:r>
          </a:p>
        </p:txBody>
      </p:sp>
    </p:spTree>
    <p:extLst>
      <p:ext uri="{BB962C8B-B14F-4D97-AF65-F5344CB8AC3E}">
        <p14:creationId xmlns:p14="http://schemas.microsoft.com/office/powerpoint/2010/main" val="3677384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9139-F20E-503C-AF6B-6D263AAFC08E}"/>
              </a:ext>
            </a:extLst>
          </p:cNvPr>
          <p:cNvSpPr>
            <a:spLocks noGrp="1"/>
          </p:cNvSpPr>
          <p:nvPr>
            <p:ph type="title"/>
          </p:nvPr>
        </p:nvSpPr>
        <p:spPr/>
        <p:txBody>
          <a:bodyPr/>
          <a:lstStyle/>
          <a:p>
            <a:r>
              <a:rPr lang="en-US" dirty="0"/>
              <a:t>What is an RDD?</a:t>
            </a:r>
          </a:p>
        </p:txBody>
      </p:sp>
      <p:sp>
        <p:nvSpPr>
          <p:cNvPr id="3" name="Content Placeholder 2">
            <a:extLst>
              <a:ext uri="{FF2B5EF4-FFF2-40B4-BE49-F238E27FC236}">
                <a16:creationId xmlns:a16="http://schemas.microsoft.com/office/drawing/2014/main" id="{AF043323-131F-59F0-3130-4BBF7E488E07}"/>
              </a:ext>
            </a:extLst>
          </p:cNvPr>
          <p:cNvSpPr>
            <a:spLocks noGrp="1"/>
          </p:cNvSpPr>
          <p:nvPr>
            <p:ph idx="1"/>
          </p:nvPr>
        </p:nvSpPr>
        <p:spPr/>
        <p:txBody>
          <a:bodyPr/>
          <a:lstStyle/>
          <a:p>
            <a:r>
              <a:rPr lang="en-US" dirty="0"/>
              <a:t>An immutable distributed collection of elements </a:t>
            </a:r>
          </a:p>
          <a:p>
            <a:r>
              <a:rPr lang="en-US" dirty="0"/>
              <a:t>Distributed across nodes in a cluster</a:t>
            </a:r>
          </a:p>
          <a:p>
            <a:r>
              <a:rPr lang="en-US" dirty="0"/>
              <a:t>Can be operated on in parallel using transformations and actions</a:t>
            </a:r>
          </a:p>
          <a:p>
            <a:r>
              <a:rPr lang="en-US" dirty="0"/>
              <a:t>Spark uses its own map-reduce framework to distribute computation across multiple nodes.</a:t>
            </a:r>
          </a:p>
        </p:txBody>
      </p:sp>
    </p:spTree>
    <p:extLst>
      <p:ext uri="{BB962C8B-B14F-4D97-AF65-F5344CB8AC3E}">
        <p14:creationId xmlns:p14="http://schemas.microsoft.com/office/powerpoint/2010/main" val="169518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5BFF-8456-86DF-E0D4-7A8F308E0CA0}"/>
              </a:ext>
            </a:extLst>
          </p:cNvPr>
          <p:cNvSpPr>
            <a:spLocks noGrp="1"/>
          </p:cNvSpPr>
          <p:nvPr>
            <p:ph type="title"/>
          </p:nvPr>
        </p:nvSpPr>
        <p:spPr/>
        <p:txBody>
          <a:bodyPr/>
          <a:lstStyle/>
          <a:p>
            <a:r>
              <a:rPr lang="en-US" dirty="0"/>
              <a:t>Spark Architecture</a:t>
            </a:r>
          </a:p>
        </p:txBody>
      </p:sp>
      <p:pic>
        <p:nvPicPr>
          <p:cNvPr id="4" name="Picture 3">
            <a:extLst>
              <a:ext uri="{FF2B5EF4-FFF2-40B4-BE49-F238E27FC236}">
                <a16:creationId xmlns:a16="http://schemas.microsoft.com/office/drawing/2014/main" id="{DA0C0850-58BE-CE1F-F006-0D28D33A7A8E}"/>
              </a:ext>
            </a:extLst>
          </p:cNvPr>
          <p:cNvPicPr>
            <a:picLocks noChangeAspect="1"/>
          </p:cNvPicPr>
          <p:nvPr/>
        </p:nvPicPr>
        <p:blipFill>
          <a:blip r:embed="rId2"/>
          <a:stretch>
            <a:fillRect/>
          </a:stretch>
        </p:blipFill>
        <p:spPr>
          <a:xfrm>
            <a:off x="685800" y="1289753"/>
            <a:ext cx="7772400" cy="2563993"/>
          </a:xfrm>
          <a:prstGeom prst="rect">
            <a:avLst/>
          </a:prstGeom>
        </p:spPr>
      </p:pic>
    </p:spTree>
    <p:extLst>
      <p:ext uri="{BB962C8B-B14F-4D97-AF65-F5344CB8AC3E}">
        <p14:creationId xmlns:p14="http://schemas.microsoft.com/office/powerpoint/2010/main" val="2574700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A09D-6939-2585-59E9-3D389C7F0BD3}"/>
              </a:ext>
            </a:extLst>
          </p:cNvPr>
          <p:cNvSpPr>
            <a:spLocks noGrp="1"/>
          </p:cNvSpPr>
          <p:nvPr>
            <p:ph type="title"/>
          </p:nvPr>
        </p:nvSpPr>
        <p:spPr/>
        <p:txBody>
          <a:bodyPr/>
          <a:lstStyle/>
          <a:p>
            <a:r>
              <a:rPr lang="en-US" dirty="0"/>
              <a:t>Spark Architecture</a:t>
            </a:r>
          </a:p>
        </p:txBody>
      </p:sp>
      <p:sp>
        <p:nvSpPr>
          <p:cNvPr id="3" name="Content Placeholder 2">
            <a:extLst>
              <a:ext uri="{FF2B5EF4-FFF2-40B4-BE49-F238E27FC236}">
                <a16:creationId xmlns:a16="http://schemas.microsoft.com/office/drawing/2014/main" id="{2E4961A3-DC45-D988-22EA-0B32CC32FC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070FD30-E643-FCAF-831D-7DB98478C1C3}"/>
              </a:ext>
            </a:extLst>
          </p:cNvPr>
          <p:cNvPicPr>
            <a:picLocks noChangeAspect="1"/>
          </p:cNvPicPr>
          <p:nvPr/>
        </p:nvPicPr>
        <p:blipFill>
          <a:blip r:embed="rId2"/>
          <a:stretch>
            <a:fillRect/>
          </a:stretch>
        </p:blipFill>
        <p:spPr>
          <a:xfrm>
            <a:off x="685800" y="1289753"/>
            <a:ext cx="7772400" cy="2563993"/>
          </a:xfrm>
          <a:prstGeom prst="rect">
            <a:avLst/>
          </a:prstGeom>
        </p:spPr>
      </p:pic>
    </p:spTree>
    <p:extLst>
      <p:ext uri="{BB962C8B-B14F-4D97-AF65-F5344CB8AC3E}">
        <p14:creationId xmlns:p14="http://schemas.microsoft.com/office/powerpoint/2010/main" val="3615446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E6C6-CFDC-0809-C427-0F29AA2FB9F7}"/>
              </a:ext>
            </a:extLst>
          </p:cNvPr>
          <p:cNvSpPr>
            <a:spLocks noGrp="1"/>
          </p:cNvSpPr>
          <p:nvPr>
            <p:ph type="title"/>
          </p:nvPr>
        </p:nvSpPr>
        <p:spPr/>
        <p:txBody>
          <a:bodyPr/>
          <a:lstStyle/>
          <a:p>
            <a:r>
              <a:rPr lang="en-US" dirty="0"/>
              <a:t>Spark Architecture</a:t>
            </a:r>
          </a:p>
        </p:txBody>
      </p:sp>
      <p:pic>
        <p:nvPicPr>
          <p:cNvPr id="4" name="Content Placeholder 3">
            <a:extLst>
              <a:ext uri="{FF2B5EF4-FFF2-40B4-BE49-F238E27FC236}">
                <a16:creationId xmlns:a16="http://schemas.microsoft.com/office/drawing/2014/main" id="{34DEBF60-BEBA-10B9-E945-2FAAABAC7DFB}"/>
              </a:ext>
            </a:extLst>
          </p:cNvPr>
          <p:cNvPicPr>
            <a:picLocks noGrp="1" noChangeAspect="1"/>
          </p:cNvPicPr>
          <p:nvPr>
            <p:ph idx="1"/>
          </p:nvPr>
        </p:nvPicPr>
        <p:blipFill>
          <a:blip r:embed="rId2"/>
          <a:stretch>
            <a:fillRect/>
          </a:stretch>
        </p:blipFill>
        <p:spPr>
          <a:xfrm>
            <a:off x="628650" y="1076331"/>
            <a:ext cx="7886700" cy="2990838"/>
          </a:xfrm>
          <a:prstGeom prst="rect">
            <a:avLst/>
          </a:prstGeom>
        </p:spPr>
      </p:pic>
    </p:spTree>
    <p:extLst>
      <p:ext uri="{BB962C8B-B14F-4D97-AF65-F5344CB8AC3E}">
        <p14:creationId xmlns:p14="http://schemas.microsoft.com/office/powerpoint/2010/main" val="276204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6205545" cy="769441"/>
          </a:xfrm>
          <a:prstGeom prst="rect">
            <a:avLst/>
          </a:prstGeom>
          <a:noFill/>
        </p:spPr>
        <p:txBody>
          <a:bodyPr wrap="none" rtlCol="0">
            <a:spAutoFit/>
          </a:bodyPr>
          <a:lstStyle/>
          <a:p>
            <a:r>
              <a:rPr lang="en-US" sz="4400" b="1" dirty="0" err="1">
                <a:solidFill>
                  <a:schemeClr val="bg1"/>
                </a:solidFill>
              </a:rPr>
              <a:t>MapRedcue</a:t>
            </a:r>
            <a:r>
              <a:rPr lang="en-US" sz="4400" b="1" dirty="0">
                <a:solidFill>
                  <a:schemeClr val="bg1"/>
                </a:solidFill>
              </a:rPr>
              <a:t> and HDFS</a:t>
            </a:r>
          </a:p>
        </p:txBody>
      </p:sp>
    </p:spTree>
    <p:extLst>
      <p:ext uri="{BB962C8B-B14F-4D97-AF65-F5344CB8AC3E}">
        <p14:creationId xmlns:p14="http://schemas.microsoft.com/office/powerpoint/2010/main" val="2639564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5475-D825-C41C-BD16-330909EE594B}"/>
              </a:ext>
            </a:extLst>
          </p:cNvPr>
          <p:cNvSpPr>
            <a:spLocks noGrp="1"/>
          </p:cNvSpPr>
          <p:nvPr>
            <p:ph type="title"/>
          </p:nvPr>
        </p:nvSpPr>
        <p:spPr/>
        <p:txBody>
          <a:bodyPr/>
          <a:lstStyle/>
          <a:p>
            <a:r>
              <a:rPr lang="en-US" dirty="0"/>
              <a:t>Spark RDD</a:t>
            </a:r>
          </a:p>
        </p:txBody>
      </p:sp>
      <p:sp>
        <p:nvSpPr>
          <p:cNvPr id="3" name="Content Placeholder 2">
            <a:extLst>
              <a:ext uri="{FF2B5EF4-FFF2-40B4-BE49-F238E27FC236}">
                <a16:creationId xmlns:a16="http://schemas.microsoft.com/office/drawing/2014/main" id="{E42F2B21-0158-EED2-1A97-72C1983D4DD3}"/>
              </a:ext>
            </a:extLst>
          </p:cNvPr>
          <p:cNvSpPr>
            <a:spLocks noGrp="1"/>
          </p:cNvSpPr>
          <p:nvPr>
            <p:ph idx="1"/>
          </p:nvPr>
        </p:nvSpPr>
        <p:spPr/>
        <p:txBody>
          <a:bodyPr/>
          <a:lstStyle/>
          <a:p>
            <a:r>
              <a:rPr lang="en-US" dirty="0"/>
              <a:t>Distributed memory on top of physical memory split across multiple machines</a:t>
            </a:r>
          </a:p>
          <a:p>
            <a:r>
              <a:rPr lang="en-US" dirty="0"/>
              <a:t>Collections (such as array, map, list) stored in RDD can be equally accessed from any machine </a:t>
            </a:r>
          </a:p>
          <a:p>
            <a:r>
              <a:rPr lang="en-US" dirty="0"/>
              <a:t>Allows you to store arrays/maps/lists that may cross the boundary of physical memory on one machine</a:t>
            </a:r>
          </a:p>
        </p:txBody>
      </p:sp>
    </p:spTree>
    <p:extLst>
      <p:ext uri="{BB962C8B-B14F-4D97-AF65-F5344CB8AC3E}">
        <p14:creationId xmlns:p14="http://schemas.microsoft.com/office/powerpoint/2010/main" val="3751849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2117-AB3D-65A9-688A-6609BFD2F3FC}"/>
              </a:ext>
            </a:extLst>
          </p:cNvPr>
          <p:cNvSpPr>
            <a:spLocks noGrp="1"/>
          </p:cNvSpPr>
          <p:nvPr>
            <p:ph type="title"/>
          </p:nvPr>
        </p:nvSpPr>
        <p:spPr>
          <a:xfrm>
            <a:off x="0" y="-227806"/>
            <a:ext cx="7886700" cy="994172"/>
          </a:xfrm>
        </p:spPr>
        <p:txBody>
          <a:bodyPr/>
          <a:lstStyle/>
          <a:p>
            <a:r>
              <a:rPr lang="en-US" dirty="0"/>
              <a:t>Spark vs. HDFS</a:t>
            </a:r>
          </a:p>
        </p:txBody>
      </p:sp>
      <p:sp>
        <p:nvSpPr>
          <p:cNvPr id="3" name="Content Placeholder 2">
            <a:extLst>
              <a:ext uri="{FF2B5EF4-FFF2-40B4-BE49-F238E27FC236}">
                <a16:creationId xmlns:a16="http://schemas.microsoft.com/office/drawing/2014/main" id="{BC286DFC-3E67-2C74-2559-BF666746C6F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D29731A-EFCE-7D92-B131-8FA058E5AB6E}"/>
              </a:ext>
            </a:extLst>
          </p:cNvPr>
          <p:cNvPicPr>
            <a:picLocks noChangeAspect="1"/>
          </p:cNvPicPr>
          <p:nvPr/>
        </p:nvPicPr>
        <p:blipFill>
          <a:blip r:embed="rId2"/>
          <a:stretch>
            <a:fillRect/>
          </a:stretch>
        </p:blipFill>
        <p:spPr>
          <a:xfrm>
            <a:off x="685800" y="636959"/>
            <a:ext cx="7772400" cy="3869582"/>
          </a:xfrm>
          <a:prstGeom prst="rect">
            <a:avLst/>
          </a:prstGeom>
        </p:spPr>
      </p:pic>
    </p:spTree>
    <p:extLst>
      <p:ext uri="{BB962C8B-B14F-4D97-AF65-F5344CB8AC3E}">
        <p14:creationId xmlns:p14="http://schemas.microsoft.com/office/powerpoint/2010/main" val="279834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2117-AB3D-65A9-688A-6609BFD2F3FC}"/>
              </a:ext>
            </a:extLst>
          </p:cNvPr>
          <p:cNvSpPr>
            <a:spLocks noGrp="1"/>
          </p:cNvSpPr>
          <p:nvPr>
            <p:ph type="title"/>
          </p:nvPr>
        </p:nvSpPr>
        <p:spPr>
          <a:xfrm>
            <a:off x="0" y="-227806"/>
            <a:ext cx="7886700" cy="994172"/>
          </a:xfrm>
        </p:spPr>
        <p:txBody>
          <a:bodyPr/>
          <a:lstStyle/>
          <a:p>
            <a:r>
              <a:rPr lang="en-US" dirty="0"/>
              <a:t>Spark vs. HDFS</a:t>
            </a:r>
          </a:p>
        </p:txBody>
      </p:sp>
      <p:sp>
        <p:nvSpPr>
          <p:cNvPr id="3" name="Content Placeholder 2">
            <a:extLst>
              <a:ext uri="{FF2B5EF4-FFF2-40B4-BE49-F238E27FC236}">
                <a16:creationId xmlns:a16="http://schemas.microsoft.com/office/drawing/2014/main" id="{BC286DFC-3E67-2C74-2559-BF666746C6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80C4A92-F2E4-BB1C-B367-FCE016D2DC25}"/>
              </a:ext>
            </a:extLst>
          </p:cNvPr>
          <p:cNvPicPr>
            <a:picLocks noChangeAspect="1"/>
          </p:cNvPicPr>
          <p:nvPr/>
        </p:nvPicPr>
        <p:blipFill>
          <a:blip r:embed="rId2"/>
          <a:stretch>
            <a:fillRect/>
          </a:stretch>
        </p:blipFill>
        <p:spPr>
          <a:xfrm>
            <a:off x="685800" y="636959"/>
            <a:ext cx="7772400" cy="3869582"/>
          </a:xfrm>
          <a:prstGeom prst="rect">
            <a:avLst/>
          </a:prstGeom>
        </p:spPr>
      </p:pic>
    </p:spTree>
    <p:extLst>
      <p:ext uri="{BB962C8B-B14F-4D97-AF65-F5344CB8AC3E}">
        <p14:creationId xmlns:p14="http://schemas.microsoft.com/office/powerpoint/2010/main" val="3279963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2117-AB3D-65A9-688A-6609BFD2F3FC}"/>
              </a:ext>
            </a:extLst>
          </p:cNvPr>
          <p:cNvSpPr>
            <a:spLocks noGrp="1"/>
          </p:cNvSpPr>
          <p:nvPr>
            <p:ph type="title"/>
          </p:nvPr>
        </p:nvSpPr>
        <p:spPr>
          <a:xfrm>
            <a:off x="0" y="-227806"/>
            <a:ext cx="7886700" cy="994172"/>
          </a:xfrm>
        </p:spPr>
        <p:txBody>
          <a:bodyPr/>
          <a:lstStyle/>
          <a:p>
            <a:r>
              <a:rPr lang="en-US" dirty="0"/>
              <a:t>Spark vs. HDFS</a:t>
            </a:r>
          </a:p>
        </p:txBody>
      </p:sp>
      <p:sp>
        <p:nvSpPr>
          <p:cNvPr id="3" name="Content Placeholder 2">
            <a:extLst>
              <a:ext uri="{FF2B5EF4-FFF2-40B4-BE49-F238E27FC236}">
                <a16:creationId xmlns:a16="http://schemas.microsoft.com/office/drawing/2014/main" id="{BC286DFC-3E67-2C74-2559-BF666746C6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15C50BE-A2D1-BB58-8353-006DC6EDC4B9}"/>
              </a:ext>
            </a:extLst>
          </p:cNvPr>
          <p:cNvPicPr>
            <a:picLocks noChangeAspect="1"/>
          </p:cNvPicPr>
          <p:nvPr/>
        </p:nvPicPr>
        <p:blipFill>
          <a:blip r:embed="rId2"/>
          <a:stretch>
            <a:fillRect/>
          </a:stretch>
        </p:blipFill>
        <p:spPr>
          <a:xfrm>
            <a:off x="685800" y="636959"/>
            <a:ext cx="7772400" cy="3869582"/>
          </a:xfrm>
          <a:prstGeom prst="rect">
            <a:avLst/>
          </a:prstGeom>
        </p:spPr>
      </p:pic>
    </p:spTree>
    <p:extLst>
      <p:ext uri="{BB962C8B-B14F-4D97-AF65-F5344CB8AC3E}">
        <p14:creationId xmlns:p14="http://schemas.microsoft.com/office/powerpoint/2010/main" val="2012395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2117-AB3D-65A9-688A-6609BFD2F3FC}"/>
              </a:ext>
            </a:extLst>
          </p:cNvPr>
          <p:cNvSpPr>
            <a:spLocks noGrp="1"/>
          </p:cNvSpPr>
          <p:nvPr>
            <p:ph type="title"/>
          </p:nvPr>
        </p:nvSpPr>
        <p:spPr>
          <a:xfrm>
            <a:off x="0" y="-227806"/>
            <a:ext cx="7886700" cy="994172"/>
          </a:xfrm>
        </p:spPr>
        <p:txBody>
          <a:bodyPr/>
          <a:lstStyle/>
          <a:p>
            <a:r>
              <a:rPr lang="en-US" dirty="0"/>
              <a:t>Spark vs. HDFS</a:t>
            </a:r>
          </a:p>
        </p:txBody>
      </p:sp>
      <p:sp>
        <p:nvSpPr>
          <p:cNvPr id="3" name="Content Placeholder 2">
            <a:extLst>
              <a:ext uri="{FF2B5EF4-FFF2-40B4-BE49-F238E27FC236}">
                <a16:creationId xmlns:a16="http://schemas.microsoft.com/office/drawing/2014/main" id="{BC286DFC-3E67-2C74-2559-BF666746C6F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F1AB79-F9B4-7BD9-1FCD-7605B2E14FE4}"/>
              </a:ext>
            </a:extLst>
          </p:cNvPr>
          <p:cNvPicPr>
            <a:picLocks noChangeAspect="1"/>
          </p:cNvPicPr>
          <p:nvPr/>
        </p:nvPicPr>
        <p:blipFill>
          <a:blip r:embed="rId2"/>
          <a:stretch>
            <a:fillRect/>
          </a:stretch>
        </p:blipFill>
        <p:spPr>
          <a:xfrm>
            <a:off x="685800" y="636959"/>
            <a:ext cx="7772400" cy="3869582"/>
          </a:xfrm>
          <a:prstGeom prst="rect">
            <a:avLst/>
          </a:prstGeom>
        </p:spPr>
      </p:pic>
    </p:spTree>
    <p:extLst>
      <p:ext uri="{BB962C8B-B14F-4D97-AF65-F5344CB8AC3E}">
        <p14:creationId xmlns:p14="http://schemas.microsoft.com/office/powerpoint/2010/main" val="4282808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2117-AB3D-65A9-688A-6609BFD2F3FC}"/>
              </a:ext>
            </a:extLst>
          </p:cNvPr>
          <p:cNvSpPr>
            <a:spLocks noGrp="1"/>
          </p:cNvSpPr>
          <p:nvPr>
            <p:ph type="title"/>
          </p:nvPr>
        </p:nvSpPr>
        <p:spPr>
          <a:xfrm>
            <a:off x="0" y="-227806"/>
            <a:ext cx="7886700" cy="994172"/>
          </a:xfrm>
        </p:spPr>
        <p:txBody>
          <a:bodyPr/>
          <a:lstStyle/>
          <a:p>
            <a:r>
              <a:rPr lang="en-US" dirty="0"/>
              <a:t>Spark vs. HDFS</a:t>
            </a:r>
          </a:p>
        </p:txBody>
      </p:sp>
      <p:sp>
        <p:nvSpPr>
          <p:cNvPr id="7" name="Content Placeholder 6">
            <a:extLst>
              <a:ext uri="{FF2B5EF4-FFF2-40B4-BE49-F238E27FC236}">
                <a16:creationId xmlns:a16="http://schemas.microsoft.com/office/drawing/2014/main" id="{07AF2EA0-9434-ECA6-C283-EF772A26FD52}"/>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E4FDDABB-16EB-E0F2-E29D-2EC4D3CB02E3}"/>
              </a:ext>
            </a:extLst>
          </p:cNvPr>
          <p:cNvPicPr>
            <a:picLocks noChangeAspect="1"/>
          </p:cNvPicPr>
          <p:nvPr/>
        </p:nvPicPr>
        <p:blipFill>
          <a:blip r:embed="rId2"/>
          <a:stretch>
            <a:fillRect/>
          </a:stretch>
        </p:blipFill>
        <p:spPr>
          <a:xfrm>
            <a:off x="685800" y="636959"/>
            <a:ext cx="7772400" cy="3869582"/>
          </a:xfrm>
          <a:prstGeom prst="rect">
            <a:avLst/>
          </a:prstGeom>
        </p:spPr>
      </p:pic>
    </p:spTree>
    <p:extLst>
      <p:ext uri="{BB962C8B-B14F-4D97-AF65-F5344CB8AC3E}">
        <p14:creationId xmlns:p14="http://schemas.microsoft.com/office/powerpoint/2010/main" val="3425307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5D97-24F5-D584-84BB-BA10F49BEDCB}"/>
              </a:ext>
            </a:extLst>
          </p:cNvPr>
          <p:cNvSpPr>
            <a:spLocks noGrp="1"/>
          </p:cNvSpPr>
          <p:nvPr>
            <p:ph type="title"/>
          </p:nvPr>
        </p:nvSpPr>
        <p:spPr/>
        <p:txBody>
          <a:bodyPr/>
          <a:lstStyle/>
          <a:p>
            <a:r>
              <a:rPr lang="en-US" dirty="0"/>
              <a:t>Spark Architecture</a:t>
            </a:r>
          </a:p>
        </p:txBody>
      </p:sp>
      <p:sp>
        <p:nvSpPr>
          <p:cNvPr id="4" name="Rectangle 3">
            <a:extLst>
              <a:ext uri="{FF2B5EF4-FFF2-40B4-BE49-F238E27FC236}">
                <a16:creationId xmlns:a16="http://schemas.microsoft.com/office/drawing/2014/main" id="{0CD41A35-5041-256B-4704-B52617474DED}"/>
              </a:ext>
            </a:extLst>
          </p:cNvPr>
          <p:cNvSpPr/>
          <p:nvPr/>
        </p:nvSpPr>
        <p:spPr>
          <a:xfrm>
            <a:off x="628650" y="1860550"/>
            <a:ext cx="1397000" cy="9017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accent5">
                    <a:lumMod val="50000"/>
                  </a:schemeClr>
                </a:solidFill>
              </a:rPr>
              <a:t>Driver Program</a:t>
            </a:r>
          </a:p>
        </p:txBody>
      </p:sp>
      <p:sp>
        <p:nvSpPr>
          <p:cNvPr id="5" name="Rectangle 4">
            <a:extLst>
              <a:ext uri="{FF2B5EF4-FFF2-40B4-BE49-F238E27FC236}">
                <a16:creationId xmlns:a16="http://schemas.microsoft.com/office/drawing/2014/main" id="{41C50361-484C-B65F-4FE0-F2F0EC7BFF44}"/>
              </a:ext>
            </a:extLst>
          </p:cNvPr>
          <p:cNvSpPr/>
          <p:nvPr/>
        </p:nvSpPr>
        <p:spPr>
          <a:xfrm>
            <a:off x="3219075" y="2042360"/>
            <a:ext cx="1397000" cy="524377"/>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Cluster Manager</a:t>
            </a:r>
          </a:p>
        </p:txBody>
      </p:sp>
      <p:sp>
        <p:nvSpPr>
          <p:cNvPr id="6" name="Rectangle 5">
            <a:extLst>
              <a:ext uri="{FF2B5EF4-FFF2-40B4-BE49-F238E27FC236}">
                <a16:creationId xmlns:a16="http://schemas.microsoft.com/office/drawing/2014/main" id="{222F9FDD-DDA6-6DF8-47F4-3434DD8181E5}"/>
              </a:ext>
            </a:extLst>
          </p:cNvPr>
          <p:cNvSpPr/>
          <p:nvPr/>
        </p:nvSpPr>
        <p:spPr>
          <a:xfrm>
            <a:off x="5809500" y="1435433"/>
            <a:ext cx="2250907" cy="1772987"/>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t>Worker Node</a:t>
            </a:r>
          </a:p>
        </p:txBody>
      </p:sp>
      <p:sp>
        <p:nvSpPr>
          <p:cNvPr id="7" name="Rectangle 6">
            <a:extLst>
              <a:ext uri="{FF2B5EF4-FFF2-40B4-BE49-F238E27FC236}">
                <a16:creationId xmlns:a16="http://schemas.microsoft.com/office/drawing/2014/main" id="{40AC6494-62DA-4317-B04F-D5CBD8D983FB}"/>
              </a:ext>
            </a:extLst>
          </p:cNvPr>
          <p:cNvSpPr/>
          <p:nvPr/>
        </p:nvSpPr>
        <p:spPr>
          <a:xfrm>
            <a:off x="786063" y="2373896"/>
            <a:ext cx="1050758" cy="281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Spark Context</a:t>
            </a:r>
          </a:p>
        </p:txBody>
      </p:sp>
      <p:sp>
        <p:nvSpPr>
          <p:cNvPr id="8" name="Rectangle 7">
            <a:extLst>
              <a:ext uri="{FF2B5EF4-FFF2-40B4-BE49-F238E27FC236}">
                <a16:creationId xmlns:a16="http://schemas.microsoft.com/office/drawing/2014/main" id="{9C89AF6A-5309-3D39-601A-F0F837314AD7}"/>
              </a:ext>
            </a:extLst>
          </p:cNvPr>
          <p:cNvSpPr/>
          <p:nvPr/>
        </p:nvSpPr>
        <p:spPr>
          <a:xfrm>
            <a:off x="6068679" y="1981032"/>
            <a:ext cx="1732547" cy="1035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1050" dirty="0"/>
              <a:t>Executor</a:t>
            </a:r>
          </a:p>
        </p:txBody>
      </p:sp>
      <p:sp>
        <p:nvSpPr>
          <p:cNvPr id="9" name="Rectangle 8">
            <a:extLst>
              <a:ext uri="{FF2B5EF4-FFF2-40B4-BE49-F238E27FC236}">
                <a16:creationId xmlns:a16="http://schemas.microsoft.com/office/drawing/2014/main" id="{E7B7A707-B3FD-44F4-6F2F-5C1D54BC5F6E}"/>
              </a:ext>
            </a:extLst>
          </p:cNvPr>
          <p:cNvSpPr/>
          <p:nvPr/>
        </p:nvSpPr>
        <p:spPr>
          <a:xfrm>
            <a:off x="6134854" y="2237873"/>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10" name="Rectangle 9">
            <a:extLst>
              <a:ext uri="{FF2B5EF4-FFF2-40B4-BE49-F238E27FC236}">
                <a16:creationId xmlns:a16="http://schemas.microsoft.com/office/drawing/2014/main" id="{5E1A9023-B763-0EC5-4FCA-57CEBB1EC514}"/>
              </a:ext>
            </a:extLst>
          </p:cNvPr>
          <p:cNvSpPr/>
          <p:nvPr/>
        </p:nvSpPr>
        <p:spPr>
          <a:xfrm>
            <a:off x="6653715" y="2237873"/>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11" name="Rectangle 10">
            <a:extLst>
              <a:ext uri="{FF2B5EF4-FFF2-40B4-BE49-F238E27FC236}">
                <a16:creationId xmlns:a16="http://schemas.microsoft.com/office/drawing/2014/main" id="{E76D6E12-1AFC-4684-BE41-703CD491FA87}"/>
              </a:ext>
            </a:extLst>
          </p:cNvPr>
          <p:cNvSpPr/>
          <p:nvPr/>
        </p:nvSpPr>
        <p:spPr>
          <a:xfrm>
            <a:off x="7172576" y="2237873"/>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13" name="Rectangle 12">
            <a:extLst>
              <a:ext uri="{FF2B5EF4-FFF2-40B4-BE49-F238E27FC236}">
                <a16:creationId xmlns:a16="http://schemas.microsoft.com/office/drawing/2014/main" id="{749BBC46-2999-CA8F-56D5-1DBD3BEDFBCB}"/>
              </a:ext>
            </a:extLst>
          </p:cNvPr>
          <p:cNvSpPr/>
          <p:nvPr/>
        </p:nvSpPr>
        <p:spPr>
          <a:xfrm>
            <a:off x="6152151" y="2618956"/>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14" name="Rectangle 13">
            <a:extLst>
              <a:ext uri="{FF2B5EF4-FFF2-40B4-BE49-F238E27FC236}">
                <a16:creationId xmlns:a16="http://schemas.microsoft.com/office/drawing/2014/main" id="{F9E5922C-8C5D-13B8-A3C6-59E6514B30F1}"/>
              </a:ext>
            </a:extLst>
          </p:cNvPr>
          <p:cNvSpPr/>
          <p:nvPr/>
        </p:nvSpPr>
        <p:spPr>
          <a:xfrm>
            <a:off x="6671012" y="2618956"/>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15" name="Rectangle 14">
            <a:extLst>
              <a:ext uri="{FF2B5EF4-FFF2-40B4-BE49-F238E27FC236}">
                <a16:creationId xmlns:a16="http://schemas.microsoft.com/office/drawing/2014/main" id="{F22456B6-1D9A-10AD-E5C0-9A0747F7BF71}"/>
              </a:ext>
            </a:extLst>
          </p:cNvPr>
          <p:cNvSpPr/>
          <p:nvPr/>
        </p:nvSpPr>
        <p:spPr>
          <a:xfrm>
            <a:off x="7189873" y="2618956"/>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16" name="Rectangle 15">
            <a:extLst>
              <a:ext uri="{FF2B5EF4-FFF2-40B4-BE49-F238E27FC236}">
                <a16:creationId xmlns:a16="http://schemas.microsoft.com/office/drawing/2014/main" id="{1F23319E-4A84-54E2-D61D-7D957525630D}"/>
              </a:ext>
            </a:extLst>
          </p:cNvPr>
          <p:cNvSpPr/>
          <p:nvPr/>
        </p:nvSpPr>
        <p:spPr>
          <a:xfrm>
            <a:off x="6026821" y="1716505"/>
            <a:ext cx="2250907" cy="1772987"/>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t>Worker Node</a:t>
            </a:r>
          </a:p>
        </p:txBody>
      </p:sp>
      <p:sp>
        <p:nvSpPr>
          <p:cNvPr id="17" name="Rectangle 16">
            <a:extLst>
              <a:ext uri="{FF2B5EF4-FFF2-40B4-BE49-F238E27FC236}">
                <a16:creationId xmlns:a16="http://schemas.microsoft.com/office/drawing/2014/main" id="{B4CFB89C-04E8-1058-567D-9E18916B34A9}"/>
              </a:ext>
            </a:extLst>
          </p:cNvPr>
          <p:cNvSpPr/>
          <p:nvPr/>
        </p:nvSpPr>
        <p:spPr>
          <a:xfrm>
            <a:off x="6286000" y="2262104"/>
            <a:ext cx="1732547" cy="1035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1050" dirty="0"/>
              <a:t>Executor</a:t>
            </a:r>
          </a:p>
        </p:txBody>
      </p:sp>
      <p:sp>
        <p:nvSpPr>
          <p:cNvPr id="18" name="Rectangle 17">
            <a:extLst>
              <a:ext uri="{FF2B5EF4-FFF2-40B4-BE49-F238E27FC236}">
                <a16:creationId xmlns:a16="http://schemas.microsoft.com/office/drawing/2014/main" id="{14FE4483-1AB2-C71E-26DB-AF017CAA4D70}"/>
              </a:ext>
            </a:extLst>
          </p:cNvPr>
          <p:cNvSpPr/>
          <p:nvPr/>
        </p:nvSpPr>
        <p:spPr>
          <a:xfrm>
            <a:off x="6352175" y="2518945"/>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19" name="Rectangle 18">
            <a:extLst>
              <a:ext uri="{FF2B5EF4-FFF2-40B4-BE49-F238E27FC236}">
                <a16:creationId xmlns:a16="http://schemas.microsoft.com/office/drawing/2014/main" id="{76330C32-7C88-BAD4-9F9F-7AE5E4B169EB}"/>
              </a:ext>
            </a:extLst>
          </p:cNvPr>
          <p:cNvSpPr/>
          <p:nvPr/>
        </p:nvSpPr>
        <p:spPr>
          <a:xfrm>
            <a:off x="6871036" y="2518945"/>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0" name="Rectangle 19">
            <a:extLst>
              <a:ext uri="{FF2B5EF4-FFF2-40B4-BE49-F238E27FC236}">
                <a16:creationId xmlns:a16="http://schemas.microsoft.com/office/drawing/2014/main" id="{4C1F7EC1-FD0F-1B37-6632-88DFFCE2A5DB}"/>
              </a:ext>
            </a:extLst>
          </p:cNvPr>
          <p:cNvSpPr/>
          <p:nvPr/>
        </p:nvSpPr>
        <p:spPr>
          <a:xfrm>
            <a:off x="7389897" y="2518945"/>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1" name="Rectangle 20">
            <a:extLst>
              <a:ext uri="{FF2B5EF4-FFF2-40B4-BE49-F238E27FC236}">
                <a16:creationId xmlns:a16="http://schemas.microsoft.com/office/drawing/2014/main" id="{A75FD621-381D-DB00-9865-5FCCABB73080}"/>
              </a:ext>
            </a:extLst>
          </p:cNvPr>
          <p:cNvSpPr/>
          <p:nvPr/>
        </p:nvSpPr>
        <p:spPr>
          <a:xfrm>
            <a:off x="6369472" y="2900028"/>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2" name="Rectangle 21">
            <a:extLst>
              <a:ext uri="{FF2B5EF4-FFF2-40B4-BE49-F238E27FC236}">
                <a16:creationId xmlns:a16="http://schemas.microsoft.com/office/drawing/2014/main" id="{C52AE601-99CF-729F-1295-DFA44999AFEA}"/>
              </a:ext>
            </a:extLst>
          </p:cNvPr>
          <p:cNvSpPr/>
          <p:nvPr/>
        </p:nvSpPr>
        <p:spPr>
          <a:xfrm>
            <a:off x="6888333" y="2900028"/>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3" name="Rectangle 22">
            <a:extLst>
              <a:ext uri="{FF2B5EF4-FFF2-40B4-BE49-F238E27FC236}">
                <a16:creationId xmlns:a16="http://schemas.microsoft.com/office/drawing/2014/main" id="{3A5A6ED5-0042-B00E-C722-A8DF2BC8D743}"/>
              </a:ext>
            </a:extLst>
          </p:cNvPr>
          <p:cNvSpPr/>
          <p:nvPr/>
        </p:nvSpPr>
        <p:spPr>
          <a:xfrm>
            <a:off x="7407194" y="2900028"/>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4" name="Rectangle 23">
            <a:extLst>
              <a:ext uri="{FF2B5EF4-FFF2-40B4-BE49-F238E27FC236}">
                <a16:creationId xmlns:a16="http://schemas.microsoft.com/office/drawing/2014/main" id="{562454B2-2497-BC7C-BAF7-BE2FD11761A8}"/>
              </a:ext>
            </a:extLst>
          </p:cNvPr>
          <p:cNvSpPr/>
          <p:nvPr/>
        </p:nvSpPr>
        <p:spPr>
          <a:xfrm>
            <a:off x="6264443" y="1997577"/>
            <a:ext cx="2250907" cy="1772987"/>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t>Worker Node</a:t>
            </a:r>
          </a:p>
        </p:txBody>
      </p:sp>
      <p:sp>
        <p:nvSpPr>
          <p:cNvPr id="25" name="Rectangle 24">
            <a:extLst>
              <a:ext uri="{FF2B5EF4-FFF2-40B4-BE49-F238E27FC236}">
                <a16:creationId xmlns:a16="http://schemas.microsoft.com/office/drawing/2014/main" id="{E69228A5-F492-7041-1F35-64FAA5B98D57}"/>
              </a:ext>
            </a:extLst>
          </p:cNvPr>
          <p:cNvSpPr/>
          <p:nvPr/>
        </p:nvSpPr>
        <p:spPr>
          <a:xfrm>
            <a:off x="6523622" y="2543176"/>
            <a:ext cx="1732547" cy="1035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1050" dirty="0"/>
              <a:t>Executor</a:t>
            </a:r>
          </a:p>
        </p:txBody>
      </p:sp>
      <p:sp>
        <p:nvSpPr>
          <p:cNvPr id="26" name="Rectangle 25">
            <a:extLst>
              <a:ext uri="{FF2B5EF4-FFF2-40B4-BE49-F238E27FC236}">
                <a16:creationId xmlns:a16="http://schemas.microsoft.com/office/drawing/2014/main" id="{999F3352-208A-6E6B-F5DA-D87A0436B0A1}"/>
              </a:ext>
            </a:extLst>
          </p:cNvPr>
          <p:cNvSpPr/>
          <p:nvPr/>
        </p:nvSpPr>
        <p:spPr>
          <a:xfrm>
            <a:off x="6589797" y="2800017"/>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7" name="Rectangle 26">
            <a:extLst>
              <a:ext uri="{FF2B5EF4-FFF2-40B4-BE49-F238E27FC236}">
                <a16:creationId xmlns:a16="http://schemas.microsoft.com/office/drawing/2014/main" id="{B0FA62C2-B73A-4EA5-B820-EEB5C8662C78}"/>
              </a:ext>
            </a:extLst>
          </p:cNvPr>
          <p:cNvSpPr/>
          <p:nvPr/>
        </p:nvSpPr>
        <p:spPr>
          <a:xfrm>
            <a:off x="7108658" y="2800017"/>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8" name="Rectangle 27">
            <a:extLst>
              <a:ext uri="{FF2B5EF4-FFF2-40B4-BE49-F238E27FC236}">
                <a16:creationId xmlns:a16="http://schemas.microsoft.com/office/drawing/2014/main" id="{521A85FA-7EA0-1CA8-EC8B-015C91A1719E}"/>
              </a:ext>
            </a:extLst>
          </p:cNvPr>
          <p:cNvSpPr/>
          <p:nvPr/>
        </p:nvSpPr>
        <p:spPr>
          <a:xfrm>
            <a:off x="7627519" y="2800017"/>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29" name="Rectangle 28">
            <a:extLst>
              <a:ext uri="{FF2B5EF4-FFF2-40B4-BE49-F238E27FC236}">
                <a16:creationId xmlns:a16="http://schemas.microsoft.com/office/drawing/2014/main" id="{7B3B50CE-42C1-F001-272C-197511AFA855}"/>
              </a:ext>
            </a:extLst>
          </p:cNvPr>
          <p:cNvSpPr/>
          <p:nvPr/>
        </p:nvSpPr>
        <p:spPr>
          <a:xfrm>
            <a:off x="6607094" y="3181100"/>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30" name="Rectangle 29">
            <a:extLst>
              <a:ext uri="{FF2B5EF4-FFF2-40B4-BE49-F238E27FC236}">
                <a16:creationId xmlns:a16="http://schemas.microsoft.com/office/drawing/2014/main" id="{719A8B6C-2659-A509-398E-0C084169D60E}"/>
              </a:ext>
            </a:extLst>
          </p:cNvPr>
          <p:cNvSpPr/>
          <p:nvPr/>
        </p:nvSpPr>
        <p:spPr>
          <a:xfrm>
            <a:off x="7125955" y="3181100"/>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sp>
        <p:nvSpPr>
          <p:cNvPr id="31" name="Rectangle 30">
            <a:extLst>
              <a:ext uri="{FF2B5EF4-FFF2-40B4-BE49-F238E27FC236}">
                <a16:creationId xmlns:a16="http://schemas.microsoft.com/office/drawing/2014/main" id="{282B835D-0094-918C-DF6E-C36EA2343676}"/>
              </a:ext>
            </a:extLst>
          </p:cNvPr>
          <p:cNvSpPr/>
          <p:nvPr/>
        </p:nvSpPr>
        <p:spPr>
          <a:xfrm>
            <a:off x="7644816" y="3181100"/>
            <a:ext cx="481263" cy="32886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Task</a:t>
            </a:r>
          </a:p>
        </p:txBody>
      </p:sp>
      <p:cxnSp>
        <p:nvCxnSpPr>
          <p:cNvPr id="33" name="Straight Arrow Connector 32">
            <a:extLst>
              <a:ext uri="{FF2B5EF4-FFF2-40B4-BE49-F238E27FC236}">
                <a16:creationId xmlns:a16="http://schemas.microsoft.com/office/drawing/2014/main" id="{EC22EA44-3933-0A09-C5A9-840099759C46}"/>
              </a:ext>
            </a:extLst>
          </p:cNvPr>
          <p:cNvCxnSpPr>
            <a:stCxn id="4" idx="3"/>
            <a:endCxn id="5" idx="1"/>
          </p:cNvCxnSpPr>
          <p:nvPr/>
        </p:nvCxnSpPr>
        <p:spPr>
          <a:xfrm flipV="1">
            <a:off x="2025650" y="2304549"/>
            <a:ext cx="1193425" cy="6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F2FB912-EA93-70FB-F5F9-366FB62C852B}"/>
              </a:ext>
            </a:extLst>
          </p:cNvPr>
          <p:cNvCxnSpPr>
            <a:cxnSpLocks/>
            <a:stCxn id="5" idx="3"/>
            <a:endCxn id="6" idx="1"/>
          </p:cNvCxnSpPr>
          <p:nvPr/>
        </p:nvCxnSpPr>
        <p:spPr>
          <a:xfrm>
            <a:off x="4616075" y="2304549"/>
            <a:ext cx="1193425" cy="173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C6F51FF-BC8D-2B5E-4C27-28B5B7EC4901}"/>
              </a:ext>
            </a:extLst>
          </p:cNvPr>
          <p:cNvCxnSpPr>
            <a:cxnSpLocks/>
            <a:stCxn id="5" idx="3"/>
            <a:endCxn id="16" idx="1"/>
          </p:cNvCxnSpPr>
          <p:nvPr/>
        </p:nvCxnSpPr>
        <p:spPr>
          <a:xfrm>
            <a:off x="4616075" y="2304549"/>
            <a:ext cx="1410746" cy="298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7480DD-AC6A-291D-51A3-6E9C43BFBD82}"/>
              </a:ext>
            </a:extLst>
          </p:cNvPr>
          <p:cNvCxnSpPr>
            <a:cxnSpLocks/>
            <a:endCxn id="24" idx="1"/>
          </p:cNvCxnSpPr>
          <p:nvPr/>
        </p:nvCxnSpPr>
        <p:spPr>
          <a:xfrm>
            <a:off x="4616075" y="2304549"/>
            <a:ext cx="1648368" cy="5795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Freeform 43">
            <a:extLst>
              <a:ext uri="{FF2B5EF4-FFF2-40B4-BE49-F238E27FC236}">
                <a16:creationId xmlns:a16="http://schemas.microsoft.com/office/drawing/2014/main" id="{C1B83A54-D4C0-0458-AC80-F0A7B018599E}"/>
              </a:ext>
            </a:extLst>
          </p:cNvPr>
          <p:cNvSpPr/>
          <p:nvPr/>
        </p:nvSpPr>
        <p:spPr>
          <a:xfrm>
            <a:off x="1260935" y="2822991"/>
            <a:ext cx="4905626" cy="1588340"/>
          </a:xfrm>
          <a:custGeom>
            <a:avLst/>
            <a:gdLst>
              <a:gd name="connsiteX0" fmla="*/ 4178968 w 4178968"/>
              <a:gd name="connsiteY0" fmla="*/ 505326 h 1588340"/>
              <a:gd name="connsiteX1" fmla="*/ 2141621 w 4178968"/>
              <a:gd name="connsiteY1" fmla="*/ 1580147 h 1588340"/>
              <a:gd name="connsiteX2" fmla="*/ 0 w 4178968"/>
              <a:gd name="connsiteY2" fmla="*/ 0 h 1588340"/>
            </a:gdLst>
            <a:ahLst/>
            <a:cxnLst>
              <a:cxn ang="0">
                <a:pos x="connsiteX0" y="connsiteY0"/>
              </a:cxn>
              <a:cxn ang="0">
                <a:pos x="connsiteX1" y="connsiteY1"/>
              </a:cxn>
              <a:cxn ang="0">
                <a:pos x="connsiteX2" y="connsiteY2"/>
              </a:cxn>
            </a:cxnLst>
            <a:rect l="l" t="t" r="r" b="b"/>
            <a:pathLst>
              <a:path w="4178968" h="1588340">
                <a:moveTo>
                  <a:pt x="4178968" y="505326"/>
                </a:moveTo>
                <a:cubicBezTo>
                  <a:pt x="3508542" y="1084847"/>
                  <a:pt x="2838116" y="1664368"/>
                  <a:pt x="2141621" y="1580147"/>
                </a:cubicBezTo>
                <a:cubicBezTo>
                  <a:pt x="1445126" y="1495926"/>
                  <a:pt x="262021" y="351589"/>
                  <a:pt x="0" y="0"/>
                </a:cubicBezTo>
              </a:path>
            </a:pathLst>
          </a:custGeom>
          <a:noFill/>
          <a:ln>
            <a:solidFill>
              <a:schemeClr val="accent2">
                <a:lumMod val="75000"/>
              </a:schemeClr>
            </a:solidFill>
            <a:headEnd type="triangl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D576B322-0065-3121-641E-4872A3CE97F4}"/>
              </a:ext>
            </a:extLst>
          </p:cNvPr>
          <p:cNvSpPr txBox="1"/>
          <p:nvPr/>
        </p:nvSpPr>
        <p:spPr>
          <a:xfrm>
            <a:off x="2108383" y="1876453"/>
            <a:ext cx="1027958" cy="430887"/>
          </a:xfrm>
          <a:prstGeom prst="rect">
            <a:avLst/>
          </a:prstGeom>
          <a:noFill/>
        </p:spPr>
        <p:txBody>
          <a:bodyPr wrap="square" rtlCol="0">
            <a:spAutoFit/>
          </a:bodyPr>
          <a:lstStyle/>
          <a:p>
            <a:pPr algn="ctr"/>
            <a:r>
              <a:rPr lang="en-US" sz="1100" i="1" dirty="0">
                <a:solidFill>
                  <a:schemeClr val="bg2">
                    <a:lumMod val="50000"/>
                  </a:schemeClr>
                </a:solidFill>
              </a:rPr>
              <a:t>Request Resources</a:t>
            </a:r>
          </a:p>
        </p:txBody>
      </p:sp>
      <p:sp>
        <p:nvSpPr>
          <p:cNvPr id="46" name="TextBox 45">
            <a:extLst>
              <a:ext uri="{FF2B5EF4-FFF2-40B4-BE49-F238E27FC236}">
                <a16:creationId xmlns:a16="http://schemas.microsoft.com/office/drawing/2014/main" id="{E7CD8C84-4E59-A6C4-426B-2CFB49473C01}"/>
              </a:ext>
            </a:extLst>
          </p:cNvPr>
          <p:cNvSpPr txBox="1"/>
          <p:nvPr/>
        </p:nvSpPr>
        <p:spPr>
          <a:xfrm>
            <a:off x="3387295" y="1557426"/>
            <a:ext cx="1027958" cy="430887"/>
          </a:xfrm>
          <a:prstGeom prst="rect">
            <a:avLst/>
          </a:prstGeom>
          <a:noFill/>
        </p:spPr>
        <p:txBody>
          <a:bodyPr wrap="square" rtlCol="0">
            <a:spAutoFit/>
          </a:bodyPr>
          <a:lstStyle/>
          <a:p>
            <a:pPr algn="ctr"/>
            <a:r>
              <a:rPr lang="en-US" sz="1100" i="1" dirty="0">
                <a:solidFill>
                  <a:schemeClr val="bg2">
                    <a:lumMod val="50000"/>
                  </a:schemeClr>
                </a:solidFill>
              </a:rPr>
              <a:t>Split job into smaller tasks</a:t>
            </a:r>
          </a:p>
        </p:txBody>
      </p:sp>
      <p:sp>
        <p:nvSpPr>
          <p:cNvPr id="47" name="TextBox 46">
            <a:extLst>
              <a:ext uri="{FF2B5EF4-FFF2-40B4-BE49-F238E27FC236}">
                <a16:creationId xmlns:a16="http://schemas.microsoft.com/office/drawing/2014/main" id="{6B3E942C-629A-EDC5-AF18-888D86426711}"/>
              </a:ext>
            </a:extLst>
          </p:cNvPr>
          <p:cNvSpPr txBox="1"/>
          <p:nvPr/>
        </p:nvSpPr>
        <p:spPr>
          <a:xfrm>
            <a:off x="4666208" y="1921688"/>
            <a:ext cx="1236313" cy="430887"/>
          </a:xfrm>
          <a:prstGeom prst="rect">
            <a:avLst/>
          </a:prstGeom>
          <a:noFill/>
        </p:spPr>
        <p:txBody>
          <a:bodyPr wrap="square" rtlCol="0">
            <a:spAutoFit/>
          </a:bodyPr>
          <a:lstStyle/>
          <a:p>
            <a:pPr algn="ctr"/>
            <a:r>
              <a:rPr lang="en-US" sz="1100" i="1" dirty="0">
                <a:solidFill>
                  <a:schemeClr val="bg2">
                    <a:lumMod val="50000"/>
                  </a:schemeClr>
                </a:solidFill>
              </a:rPr>
              <a:t>Distribute Tasks across nodes</a:t>
            </a:r>
          </a:p>
        </p:txBody>
      </p:sp>
      <p:sp>
        <p:nvSpPr>
          <p:cNvPr id="48" name="TextBox 47">
            <a:extLst>
              <a:ext uri="{FF2B5EF4-FFF2-40B4-BE49-F238E27FC236}">
                <a16:creationId xmlns:a16="http://schemas.microsoft.com/office/drawing/2014/main" id="{44B1A0EA-5854-D76B-03E3-B3BC45E9F656}"/>
              </a:ext>
            </a:extLst>
          </p:cNvPr>
          <p:cNvSpPr txBox="1"/>
          <p:nvPr/>
        </p:nvSpPr>
        <p:spPr>
          <a:xfrm>
            <a:off x="2548883" y="3610098"/>
            <a:ext cx="2955191" cy="715581"/>
          </a:xfrm>
          <a:prstGeom prst="rect">
            <a:avLst/>
          </a:prstGeom>
          <a:noFill/>
        </p:spPr>
        <p:txBody>
          <a:bodyPr wrap="square" rtlCol="0">
            <a:spAutoFit/>
          </a:bodyPr>
          <a:lstStyle/>
          <a:p>
            <a:pPr algn="ctr"/>
            <a:r>
              <a:rPr lang="en-US" i="1" dirty="0">
                <a:solidFill>
                  <a:schemeClr val="bg2">
                    <a:lumMod val="50000"/>
                  </a:schemeClr>
                </a:solidFill>
              </a:rPr>
              <a:t>Once allocated by the cluster manager, the drive controls the execution of tasks</a:t>
            </a:r>
          </a:p>
        </p:txBody>
      </p:sp>
      <p:sp>
        <p:nvSpPr>
          <p:cNvPr id="50" name="Rectangle 49">
            <a:extLst>
              <a:ext uri="{FF2B5EF4-FFF2-40B4-BE49-F238E27FC236}">
                <a16:creationId xmlns:a16="http://schemas.microsoft.com/office/drawing/2014/main" id="{32EA3F91-3C7F-3696-7BAA-3237C1C66198}"/>
              </a:ext>
            </a:extLst>
          </p:cNvPr>
          <p:cNvSpPr/>
          <p:nvPr/>
        </p:nvSpPr>
        <p:spPr>
          <a:xfrm>
            <a:off x="3052437" y="1381617"/>
            <a:ext cx="1679171" cy="15883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Master Node</a:t>
            </a:r>
          </a:p>
        </p:txBody>
      </p:sp>
    </p:spTree>
    <p:extLst>
      <p:ext uri="{BB962C8B-B14F-4D97-AF65-F5344CB8AC3E}">
        <p14:creationId xmlns:p14="http://schemas.microsoft.com/office/powerpoint/2010/main" val="3178448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F39C-CA6F-7786-CEBB-91AB00C77AC9}"/>
              </a:ext>
            </a:extLst>
          </p:cNvPr>
          <p:cNvSpPr>
            <a:spLocks noGrp="1"/>
          </p:cNvSpPr>
          <p:nvPr>
            <p:ph type="title"/>
          </p:nvPr>
        </p:nvSpPr>
        <p:spPr>
          <a:xfrm>
            <a:off x="-50800" y="-221456"/>
            <a:ext cx="7886700" cy="994172"/>
          </a:xfrm>
        </p:spPr>
        <p:txBody>
          <a:bodyPr/>
          <a:lstStyle/>
          <a:p>
            <a:r>
              <a:rPr lang="en-US" dirty="0"/>
              <a:t>Spark versus Hadoop</a:t>
            </a:r>
          </a:p>
        </p:txBody>
      </p:sp>
      <p:sp>
        <p:nvSpPr>
          <p:cNvPr id="3" name="Content Placeholder 2">
            <a:extLst>
              <a:ext uri="{FF2B5EF4-FFF2-40B4-BE49-F238E27FC236}">
                <a16:creationId xmlns:a16="http://schemas.microsoft.com/office/drawing/2014/main" id="{A5158259-18B1-2694-2F55-E641A72D6DC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A774595-4378-5DC8-3BC0-2C378F54216F}"/>
              </a:ext>
            </a:extLst>
          </p:cNvPr>
          <p:cNvPicPr>
            <a:picLocks noChangeAspect="1"/>
          </p:cNvPicPr>
          <p:nvPr/>
        </p:nvPicPr>
        <p:blipFill>
          <a:blip r:embed="rId2"/>
          <a:stretch>
            <a:fillRect/>
          </a:stretch>
        </p:blipFill>
        <p:spPr>
          <a:xfrm>
            <a:off x="685800" y="636959"/>
            <a:ext cx="7772400" cy="3869582"/>
          </a:xfrm>
          <a:prstGeom prst="rect">
            <a:avLst/>
          </a:prstGeom>
        </p:spPr>
      </p:pic>
      <p:sp>
        <p:nvSpPr>
          <p:cNvPr id="5" name="Right Arrow 4">
            <a:extLst>
              <a:ext uri="{FF2B5EF4-FFF2-40B4-BE49-F238E27FC236}">
                <a16:creationId xmlns:a16="http://schemas.microsoft.com/office/drawing/2014/main" id="{3DCD3717-C83D-701A-3AA2-69287CA989C8}"/>
              </a:ext>
            </a:extLst>
          </p:cNvPr>
          <p:cNvSpPr/>
          <p:nvPr/>
        </p:nvSpPr>
        <p:spPr>
          <a:xfrm>
            <a:off x="5962650" y="1135831"/>
            <a:ext cx="1498600" cy="990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Hadoop</a:t>
            </a:r>
          </a:p>
        </p:txBody>
      </p:sp>
      <p:sp>
        <p:nvSpPr>
          <p:cNvPr id="6" name="Right Arrow 5">
            <a:extLst>
              <a:ext uri="{FF2B5EF4-FFF2-40B4-BE49-F238E27FC236}">
                <a16:creationId xmlns:a16="http://schemas.microsoft.com/office/drawing/2014/main" id="{CD9FF41D-0108-8577-E1AB-7EFD554A832D}"/>
              </a:ext>
            </a:extLst>
          </p:cNvPr>
          <p:cNvSpPr/>
          <p:nvPr/>
        </p:nvSpPr>
        <p:spPr>
          <a:xfrm flipH="1">
            <a:off x="1390650" y="1135831"/>
            <a:ext cx="1498600" cy="990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spTree>
    <p:extLst>
      <p:ext uri="{BB962C8B-B14F-4D97-AF65-F5344CB8AC3E}">
        <p14:creationId xmlns:p14="http://schemas.microsoft.com/office/powerpoint/2010/main" val="616179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CA22-C7D5-1742-3454-E579C762EC23}"/>
              </a:ext>
            </a:extLst>
          </p:cNvPr>
          <p:cNvSpPr>
            <a:spLocks noGrp="1"/>
          </p:cNvSpPr>
          <p:nvPr>
            <p:ph type="title"/>
          </p:nvPr>
        </p:nvSpPr>
        <p:spPr/>
        <p:txBody>
          <a:bodyPr/>
          <a:lstStyle/>
          <a:p>
            <a:r>
              <a:rPr lang="en-US" dirty="0"/>
              <a:t>Spark API</a:t>
            </a:r>
          </a:p>
        </p:txBody>
      </p:sp>
      <p:sp>
        <p:nvSpPr>
          <p:cNvPr id="3" name="Content Placeholder 2">
            <a:extLst>
              <a:ext uri="{FF2B5EF4-FFF2-40B4-BE49-F238E27FC236}">
                <a16:creationId xmlns:a16="http://schemas.microsoft.com/office/drawing/2014/main" id="{4359B3F1-9A99-C9D9-9CB8-5A956D957527}"/>
              </a:ext>
            </a:extLst>
          </p:cNvPr>
          <p:cNvSpPr>
            <a:spLocks noGrp="1"/>
          </p:cNvSpPr>
          <p:nvPr>
            <p:ph idx="1"/>
          </p:nvPr>
        </p:nvSpPr>
        <p:spPr/>
        <p:txBody>
          <a:bodyPr>
            <a:normAutofit/>
          </a:bodyPr>
          <a:lstStyle/>
          <a:p>
            <a:r>
              <a:rPr lang="en-US" dirty="0"/>
              <a:t>The underlying language for Spark in Scala</a:t>
            </a:r>
          </a:p>
          <a:p>
            <a:pPr lvl="1"/>
            <a:r>
              <a:rPr lang="en-US" dirty="0"/>
              <a:t>Scala is a superset of Java and requires the Java Virtual Machine to run</a:t>
            </a:r>
          </a:p>
          <a:p>
            <a:pPr lvl="1"/>
            <a:r>
              <a:rPr lang="en-US" dirty="0"/>
              <a:t>We will use Python interface of Spark – </a:t>
            </a:r>
            <a:r>
              <a:rPr lang="en-US" dirty="0" err="1"/>
              <a:t>pySpark</a:t>
            </a:r>
            <a:endParaRPr lang="en-US" dirty="0"/>
          </a:p>
          <a:p>
            <a:pPr lvl="2"/>
            <a:r>
              <a:rPr lang="en-US" dirty="0" err="1"/>
              <a:t>pySpark</a:t>
            </a:r>
            <a:r>
              <a:rPr lang="en-US" dirty="0"/>
              <a:t> is popular, but Scala is more performance efficient</a:t>
            </a:r>
          </a:p>
          <a:p>
            <a:r>
              <a:rPr lang="en-US" dirty="0"/>
              <a:t>Spark lower-level API</a:t>
            </a:r>
          </a:p>
          <a:p>
            <a:pPr lvl="1"/>
            <a:r>
              <a:rPr lang="en-US" dirty="0"/>
              <a:t>Based on RDD</a:t>
            </a:r>
          </a:p>
          <a:p>
            <a:pPr lvl="1"/>
            <a:r>
              <a:rPr lang="en-US" dirty="0"/>
              <a:t>Have to use Map-Reduce on RDD</a:t>
            </a:r>
          </a:p>
          <a:p>
            <a:pPr lvl="1"/>
            <a:r>
              <a:rPr lang="en-US" dirty="0"/>
              <a:t>Useful when working with raw, unstructured, uncleaned data</a:t>
            </a:r>
          </a:p>
        </p:txBody>
      </p:sp>
    </p:spTree>
    <p:extLst>
      <p:ext uri="{BB962C8B-B14F-4D97-AF65-F5344CB8AC3E}">
        <p14:creationId xmlns:p14="http://schemas.microsoft.com/office/powerpoint/2010/main" val="689838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0FC5-B3AC-55F8-747E-5F075D72CE81}"/>
              </a:ext>
            </a:extLst>
          </p:cNvPr>
          <p:cNvSpPr>
            <a:spLocks noGrp="1"/>
          </p:cNvSpPr>
          <p:nvPr>
            <p:ph type="title"/>
          </p:nvPr>
        </p:nvSpPr>
        <p:spPr>
          <a:xfrm>
            <a:off x="0" y="-202406"/>
            <a:ext cx="7886700" cy="994172"/>
          </a:xfrm>
        </p:spPr>
        <p:txBody>
          <a:bodyPr/>
          <a:lstStyle/>
          <a:p>
            <a:r>
              <a:rPr lang="en-US" dirty="0"/>
              <a:t>Spark API</a:t>
            </a:r>
          </a:p>
        </p:txBody>
      </p:sp>
      <p:sp>
        <p:nvSpPr>
          <p:cNvPr id="3" name="Content Placeholder 2">
            <a:extLst>
              <a:ext uri="{FF2B5EF4-FFF2-40B4-BE49-F238E27FC236}">
                <a16:creationId xmlns:a16="http://schemas.microsoft.com/office/drawing/2014/main" id="{3C2C6445-9541-3072-2447-7E130124BA8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3E11896-CFF7-79C6-7611-0C772C05D81E}"/>
              </a:ext>
            </a:extLst>
          </p:cNvPr>
          <p:cNvPicPr>
            <a:picLocks noChangeAspect="1"/>
          </p:cNvPicPr>
          <p:nvPr/>
        </p:nvPicPr>
        <p:blipFill>
          <a:blip r:embed="rId2"/>
          <a:stretch>
            <a:fillRect/>
          </a:stretch>
        </p:blipFill>
        <p:spPr>
          <a:xfrm>
            <a:off x="685800" y="636959"/>
            <a:ext cx="7772400" cy="3869582"/>
          </a:xfrm>
          <a:prstGeom prst="rect">
            <a:avLst/>
          </a:prstGeom>
        </p:spPr>
      </p:pic>
    </p:spTree>
    <p:extLst>
      <p:ext uri="{BB962C8B-B14F-4D97-AF65-F5344CB8AC3E}">
        <p14:creationId xmlns:p14="http://schemas.microsoft.com/office/powerpoint/2010/main" val="224967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771D-EF27-3C0C-C5E5-F396250945FC}"/>
              </a:ext>
            </a:extLst>
          </p:cNvPr>
          <p:cNvSpPr>
            <a:spLocks noGrp="1"/>
          </p:cNvSpPr>
          <p:nvPr>
            <p:ph type="title"/>
          </p:nvPr>
        </p:nvSpPr>
        <p:spPr/>
        <p:txBody>
          <a:bodyPr/>
          <a:lstStyle/>
          <a:p>
            <a:r>
              <a:rPr lang="en-US" dirty="0"/>
              <a:t>Flow of a MapReduce Job</a:t>
            </a:r>
          </a:p>
        </p:txBody>
      </p:sp>
      <p:pic>
        <p:nvPicPr>
          <p:cNvPr id="4" name="Content Placeholder 4" descr="A group of colorful boxes with text&#10;&#10;Description automatically generated with medium confidence">
            <a:extLst>
              <a:ext uri="{FF2B5EF4-FFF2-40B4-BE49-F238E27FC236}">
                <a16:creationId xmlns:a16="http://schemas.microsoft.com/office/drawing/2014/main" id="{AF287EFD-51C6-0A7F-C582-E5E02028A3B2}"/>
              </a:ext>
            </a:extLst>
          </p:cNvPr>
          <p:cNvPicPr>
            <a:picLocks noGrp="1" noChangeAspect="1"/>
          </p:cNvPicPr>
          <p:nvPr>
            <p:ph idx="1"/>
          </p:nvPr>
        </p:nvPicPr>
        <p:blipFill>
          <a:blip r:embed="rId2"/>
          <a:stretch>
            <a:fillRect/>
          </a:stretch>
        </p:blipFill>
        <p:spPr>
          <a:xfrm>
            <a:off x="628650" y="1268016"/>
            <a:ext cx="7859206" cy="3262312"/>
          </a:xfrm>
        </p:spPr>
      </p:pic>
    </p:spTree>
    <p:extLst>
      <p:ext uri="{BB962C8B-B14F-4D97-AF65-F5344CB8AC3E}">
        <p14:creationId xmlns:p14="http://schemas.microsoft.com/office/powerpoint/2010/main" val="1679333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3573414" cy="769441"/>
          </a:xfrm>
          <a:prstGeom prst="rect">
            <a:avLst/>
          </a:prstGeom>
          <a:noFill/>
        </p:spPr>
        <p:txBody>
          <a:bodyPr wrap="none" rtlCol="0">
            <a:spAutoFit/>
          </a:bodyPr>
          <a:lstStyle/>
          <a:p>
            <a:r>
              <a:rPr lang="en-US" sz="4400" b="1" dirty="0">
                <a:solidFill>
                  <a:schemeClr val="bg1"/>
                </a:solidFill>
              </a:rPr>
              <a:t>Final Project</a:t>
            </a:r>
          </a:p>
        </p:txBody>
      </p:sp>
    </p:spTree>
    <p:extLst>
      <p:ext uri="{BB962C8B-B14F-4D97-AF65-F5344CB8AC3E}">
        <p14:creationId xmlns:p14="http://schemas.microsoft.com/office/powerpoint/2010/main" val="3733668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B76E-5878-296C-50F7-7A55CAD979A1}"/>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C31B0168-6B9A-DC74-8203-9FCADF7DD7CC}"/>
              </a:ext>
            </a:extLst>
          </p:cNvPr>
          <p:cNvSpPr>
            <a:spLocks noGrp="1"/>
          </p:cNvSpPr>
          <p:nvPr>
            <p:ph idx="1"/>
          </p:nvPr>
        </p:nvSpPr>
        <p:spPr/>
        <p:txBody>
          <a:bodyPr>
            <a:normAutofit lnSpcReduction="10000"/>
          </a:bodyPr>
          <a:lstStyle/>
          <a:p>
            <a:r>
              <a:rPr lang="en-US" dirty="0"/>
              <a:t>Details are posted in Canvas</a:t>
            </a:r>
          </a:p>
          <a:p>
            <a:r>
              <a:rPr lang="en-US" dirty="0"/>
              <a:t>Due May 5th by midnight – no late submissions will be accepted; so plan to submit well before this deadline.</a:t>
            </a:r>
          </a:p>
          <a:p>
            <a:r>
              <a:rPr lang="en-US" dirty="0"/>
              <a:t>Peer review is due May5th by midnight:</a:t>
            </a:r>
          </a:p>
          <a:p>
            <a:pPr lvl="1"/>
            <a:r>
              <a:rPr lang="en-US" dirty="0"/>
              <a:t>Evaluate team member contributions and performance on a scale of 1 through 10.</a:t>
            </a:r>
          </a:p>
          <a:p>
            <a:pPr lvl="1"/>
            <a:r>
              <a:rPr lang="en-US" dirty="0"/>
              <a:t>If you do not submit an evaluation; your personal evaluation will automatically become 8 </a:t>
            </a:r>
          </a:p>
          <a:p>
            <a:pPr lvl="1"/>
            <a:r>
              <a:rPr lang="en-US" dirty="0"/>
              <a:t>Final project mark is the team’s mark multiplied by your peer evaluation percentage score. (i.e. If you get 8/10 on peer eval, then you receive 80% of the teams grade)</a:t>
            </a:r>
          </a:p>
        </p:txBody>
      </p:sp>
    </p:spTree>
    <p:extLst>
      <p:ext uri="{BB962C8B-B14F-4D97-AF65-F5344CB8AC3E}">
        <p14:creationId xmlns:p14="http://schemas.microsoft.com/office/powerpoint/2010/main" val="2116550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774D-0BFB-6DE7-C343-8BDC63A0C28C}"/>
              </a:ext>
            </a:extLst>
          </p:cNvPr>
          <p:cNvSpPr>
            <a:spLocks noGrp="1"/>
          </p:cNvSpPr>
          <p:nvPr>
            <p:ph type="title"/>
          </p:nvPr>
        </p:nvSpPr>
        <p:spPr/>
        <p:txBody>
          <a:bodyPr/>
          <a:lstStyle/>
          <a:p>
            <a:r>
              <a:rPr lang="en-US" dirty="0" err="1"/>
              <a:t>stdout</a:t>
            </a:r>
            <a:r>
              <a:rPr lang="en-US" dirty="0"/>
              <a:t>, stdin, stderr</a:t>
            </a:r>
          </a:p>
        </p:txBody>
      </p:sp>
      <p:sp>
        <p:nvSpPr>
          <p:cNvPr id="3" name="Content Placeholder 2">
            <a:extLst>
              <a:ext uri="{FF2B5EF4-FFF2-40B4-BE49-F238E27FC236}">
                <a16:creationId xmlns:a16="http://schemas.microsoft.com/office/drawing/2014/main" id="{43A40A40-96AE-810B-4A78-412FA1A58912}"/>
              </a:ext>
            </a:extLst>
          </p:cNvPr>
          <p:cNvSpPr>
            <a:spLocks noGrp="1"/>
          </p:cNvSpPr>
          <p:nvPr>
            <p:ph idx="1"/>
          </p:nvPr>
        </p:nvSpPr>
        <p:spPr/>
        <p:txBody>
          <a:bodyPr>
            <a:normAutofit lnSpcReduction="10000"/>
          </a:bodyPr>
          <a:lstStyle/>
          <a:p>
            <a:r>
              <a:rPr lang="en-US" dirty="0"/>
              <a:t>Any program in Unix (e.g., Linux) has access to any data that may be streamed into it. This data is accessed through what is called stdin.</a:t>
            </a:r>
          </a:p>
          <a:p>
            <a:r>
              <a:rPr lang="en-US" dirty="0"/>
              <a:t>Any program that outputs data via print, is sending this data to </a:t>
            </a:r>
            <a:r>
              <a:rPr lang="en-US" dirty="0" err="1"/>
              <a:t>stdout</a:t>
            </a:r>
            <a:r>
              <a:rPr lang="en-US" dirty="0"/>
              <a:t>.</a:t>
            </a:r>
          </a:p>
          <a:p>
            <a:r>
              <a:rPr lang="en-US" dirty="0"/>
              <a:t>When your program generates system errors when run, it sends output to a third stream called stderr.</a:t>
            </a:r>
          </a:p>
          <a:p>
            <a:r>
              <a:rPr lang="en-US" dirty="0"/>
              <a:t>Hadoop streaming uses this to communicate/transfer data with mappers and reducers.</a:t>
            </a:r>
          </a:p>
          <a:p>
            <a:pPr lvl="1"/>
            <a:r>
              <a:rPr lang="en-US" dirty="0"/>
              <a:t>This allows us to use Languages other than Java to create MR jobs</a:t>
            </a:r>
          </a:p>
          <a:p>
            <a:endParaRPr lang="en-US" dirty="0"/>
          </a:p>
          <a:p>
            <a:endParaRPr lang="en-US" dirty="0"/>
          </a:p>
        </p:txBody>
      </p:sp>
    </p:spTree>
    <p:extLst>
      <p:ext uri="{BB962C8B-B14F-4D97-AF65-F5344CB8AC3E}">
        <p14:creationId xmlns:p14="http://schemas.microsoft.com/office/powerpoint/2010/main" val="128464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a:extLst>
              <a:ext uri="{FF2B5EF4-FFF2-40B4-BE49-F238E27FC236}">
                <a16:creationId xmlns:a16="http://schemas.microsoft.com/office/drawing/2014/main" id="{99738EED-C3A3-7190-743D-DC83FC44A483}"/>
              </a:ext>
            </a:extLst>
          </p:cNvPr>
          <p:cNvSpPr/>
          <p:nvPr/>
        </p:nvSpPr>
        <p:spPr>
          <a:xfrm>
            <a:off x="6449705" y="34672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51" name="Rounded Rectangle 50">
            <a:extLst>
              <a:ext uri="{FF2B5EF4-FFF2-40B4-BE49-F238E27FC236}">
                <a16:creationId xmlns:a16="http://schemas.microsoft.com/office/drawing/2014/main" id="{FA5A5B85-F3F4-2296-98FE-539B880DDCA7}"/>
              </a:ext>
            </a:extLst>
          </p:cNvPr>
          <p:cNvSpPr/>
          <p:nvPr/>
        </p:nvSpPr>
        <p:spPr>
          <a:xfrm>
            <a:off x="6335405" y="33529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52" name="Rounded Rectangle 51">
            <a:extLst>
              <a:ext uri="{FF2B5EF4-FFF2-40B4-BE49-F238E27FC236}">
                <a16:creationId xmlns:a16="http://schemas.microsoft.com/office/drawing/2014/main" id="{E589FEA1-AB88-DC0B-EF55-5840AA82EFFD}"/>
              </a:ext>
            </a:extLst>
          </p:cNvPr>
          <p:cNvSpPr/>
          <p:nvPr/>
        </p:nvSpPr>
        <p:spPr>
          <a:xfrm>
            <a:off x="6221105" y="32386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54" name="Rounded Rectangle 53">
            <a:extLst>
              <a:ext uri="{FF2B5EF4-FFF2-40B4-BE49-F238E27FC236}">
                <a16:creationId xmlns:a16="http://schemas.microsoft.com/office/drawing/2014/main" id="{5C77AD37-68C6-8A0C-29E7-5CB616EA7C5B}"/>
              </a:ext>
            </a:extLst>
          </p:cNvPr>
          <p:cNvSpPr/>
          <p:nvPr/>
        </p:nvSpPr>
        <p:spPr>
          <a:xfrm>
            <a:off x="6106805" y="31243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55" name="Rounded Rectangle 54">
            <a:extLst>
              <a:ext uri="{FF2B5EF4-FFF2-40B4-BE49-F238E27FC236}">
                <a16:creationId xmlns:a16="http://schemas.microsoft.com/office/drawing/2014/main" id="{3F56EA15-342C-EEB6-D10E-BEB2E787C062}"/>
              </a:ext>
            </a:extLst>
          </p:cNvPr>
          <p:cNvSpPr/>
          <p:nvPr/>
        </p:nvSpPr>
        <p:spPr>
          <a:xfrm>
            <a:off x="6106805" y="31243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56" name="Rounded Rectangle 55">
            <a:extLst>
              <a:ext uri="{FF2B5EF4-FFF2-40B4-BE49-F238E27FC236}">
                <a16:creationId xmlns:a16="http://schemas.microsoft.com/office/drawing/2014/main" id="{09050118-3E29-C812-5404-AD158016E4D4}"/>
              </a:ext>
            </a:extLst>
          </p:cNvPr>
          <p:cNvSpPr/>
          <p:nvPr/>
        </p:nvSpPr>
        <p:spPr>
          <a:xfrm>
            <a:off x="5992505" y="30100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reduce.py</a:t>
            </a:r>
            <a:endParaRPr lang="en-US" sz="1013" dirty="0">
              <a:solidFill>
                <a:schemeClr val="tx1"/>
              </a:solidFill>
            </a:endParaRPr>
          </a:p>
        </p:txBody>
      </p:sp>
      <p:sp>
        <p:nvSpPr>
          <p:cNvPr id="42" name="Rounded Rectangle 41">
            <a:extLst>
              <a:ext uri="{FF2B5EF4-FFF2-40B4-BE49-F238E27FC236}">
                <a16:creationId xmlns:a16="http://schemas.microsoft.com/office/drawing/2014/main" id="{B5472EBE-4FD4-EC74-C61A-8B2C9CC79ABB}"/>
              </a:ext>
            </a:extLst>
          </p:cNvPr>
          <p:cNvSpPr/>
          <p:nvPr/>
        </p:nvSpPr>
        <p:spPr>
          <a:xfrm>
            <a:off x="2369856" y="2244234"/>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41" name="Rounded Rectangle 40">
            <a:extLst>
              <a:ext uri="{FF2B5EF4-FFF2-40B4-BE49-F238E27FC236}">
                <a16:creationId xmlns:a16="http://schemas.microsoft.com/office/drawing/2014/main" id="{ACE02925-F2F1-7A77-6651-9AEFC74DF211}"/>
              </a:ext>
            </a:extLst>
          </p:cNvPr>
          <p:cNvSpPr/>
          <p:nvPr/>
        </p:nvSpPr>
        <p:spPr>
          <a:xfrm>
            <a:off x="2255556" y="2129934"/>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40" name="Rounded Rectangle 39">
            <a:extLst>
              <a:ext uri="{FF2B5EF4-FFF2-40B4-BE49-F238E27FC236}">
                <a16:creationId xmlns:a16="http://schemas.microsoft.com/office/drawing/2014/main" id="{FEAA78A9-446B-766B-BCB0-6A2FBBBE10AA}"/>
              </a:ext>
            </a:extLst>
          </p:cNvPr>
          <p:cNvSpPr/>
          <p:nvPr/>
        </p:nvSpPr>
        <p:spPr>
          <a:xfrm>
            <a:off x="2141256" y="2015634"/>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39" name="Rounded Rectangle 38">
            <a:extLst>
              <a:ext uri="{FF2B5EF4-FFF2-40B4-BE49-F238E27FC236}">
                <a16:creationId xmlns:a16="http://schemas.microsoft.com/office/drawing/2014/main" id="{2EA71E12-440A-F24D-63FA-EEFB652AB22C}"/>
              </a:ext>
            </a:extLst>
          </p:cNvPr>
          <p:cNvSpPr/>
          <p:nvPr/>
        </p:nvSpPr>
        <p:spPr>
          <a:xfrm>
            <a:off x="2026956" y="1901334"/>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36" name="Rounded Rectangle 35">
            <a:extLst>
              <a:ext uri="{FF2B5EF4-FFF2-40B4-BE49-F238E27FC236}">
                <a16:creationId xmlns:a16="http://schemas.microsoft.com/office/drawing/2014/main" id="{3CDE31B7-4ACF-42BB-60AE-5ADAE3C3BC91}"/>
              </a:ext>
            </a:extLst>
          </p:cNvPr>
          <p:cNvSpPr/>
          <p:nvPr/>
        </p:nvSpPr>
        <p:spPr>
          <a:xfrm>
            <a:off x="4033256" y="34672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35" name="Rounded Rectangle 34">
            <a:extLst>
              <a:ext uri="{FF2B5EF4-FFF2-40B4-BE49-F238E27FC236}">
                <a16:creationId xmlns:a16="http://schemas.microsoft.com/office/drawing/2014/main" id="{B8736350-B887-17EE-949B-A28F74B774DD}"/>
              </a:ext>
            </a:extLst>
          </p:cNvPr>
          <p:cNvSpPr/>
          <p:nvPr/>
        </p:nvSpPr>
        <p:spPr>
          <a:xfrm>
            <a:off x="3918956" y="33529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34" name="Rounded Rectangle 33">
            <a:extLst>
              <a:ext uri="{FF2B5EF4-FFF2-40B4-BE49-F238E27FC236}">
                <a16:creationId xmlns:a16="http://schemas.microsoft.com/office/drawing/2014/main" id="{1FBB06C8-E916-F6EE-D458-9DA370B50FB2}"/>
              </a:ext>
            </a:extLst>
          </p:cNvPr>
          <p:cNvSpPr/>
          <p:nvPr/>
        </p:nvSpPr>
        <p:spPr>
          <a:xfrm>
            <a:off x="3804656" y="32386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33" name="Rounded Rectangle 32">
            <a:extLst>
              <a:ext uri="{FF2B5EF4-FFF2-40B4-BE49-F238E27FC236}">
                <a16:creationId xmlns:a16="http://schemas.microsoft.com/office/drawing/2014/main" id="{3E21F1E0-A1DE-5A28-3349-DF0369F3CD4E}"/>
              </a:ext>
            </a:extLst>
          </p:cNvPr>
          <p:cNvSpPr/>
          <p:nvPr/>
        </p:nvSpPr>
        <p:spPr>
          <a:xfrm>
            <a:off x="3690356" y="31243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32" name="Rounded Rectangle 31">
            <a:extLst>
              <a:ext uri="{FF2B5EF4-FFF2-40B4-BE49-F238E27FC236}">
                <a16:creationId xmlns:a16="http://schemas.microsoft.com/office/drawing/2014/main" id="{9FF00C08-D221-0B6B-C1D4-E0E16E464645}"/>
              </a:ext>
            </a:extLst>
          </p:cNvPr>
          <p:cNvSpPr/>
          <p:nvPr/>
        </p:nvSpPr>
        <p:spPr>
          <a:xfrm>
            <a:off x="3690356" y="31243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2" name="Title 1">
            <a:extLst>
              <a:ext uri="{FF2B5EF4-FFF2-40B4-BE49-F238E27FC236}">
                <a16:creationId xmlns:a16="http://schemas.microsoft.com/office/drawing/2014/main" id="{28879394-47A2-3554-6827-E717AAB1AD61}"/>
              </a:ext>
            </a:extLst>
          </p:cNvPr>
          <p:cNvSpPr>
            <a:spLocks noGrp="1"/>
          </p:cNvSpPr>
          <p:nvPr>
            <p:ph type="title"/>
          </p:nvPr>
        </p:nvSpPr>
        <p:spPr/>
        <p:txBody>
          <a:bodyPr/>
          <a:lstStyle/>
          <a:p>
            <a:r>
              <a:rPr lang="en-US" dirty="0"/>
              <a:t>Hadoop Streaming</a:t>
            </a:r>
          </a:p>
        </p:txBody>
      </p:sp>
      <p:sp>
        <p:nvSpPr>
          <p:cNvPr id="4" name="Rounded Rectangle 3">
            <a:extLst>
              <a:ext uri="{FF2B5EF4-FFF2-40B4-BE49-F238E27FC236}">
                <a16:creationId xmlns:a16="http://schemas.microsoft.com/office/drawing/2014/main" id="{17396555-7931-C719-63F6-21040C84C75A}"/>
              </a:ext>
            </a:extLst>
          </p:cNvPr>
          <p:cNvSpPr/>
          <p:nvPr/>
        </p:nvSpPr>
        <p:spPr>
          <a:xfrm>
            <a:off x="1912656" y="1787034"/>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5" name="Rounded Rectangle 4">
            <a:extLst>
              <a:ext uri="{FF2B5EF4-FFF2-40B4-BE49-F238E27FC236}">
                <a16:creationId xmlns:a16="http://schemas.microsoft.com/office/drawing/2014/main" id="{DAE4244E-1258-326D-DBCD-90B62992D5FE}"/>
              </a:ext>
            </a:extLst>
          </p:cNvPr>
          <p:cNvSpPr/>
          <p:nvPr/>
        </p:nvSpPr>
        <p:spPr>
          <a:xfrm>
            <a:off x="3576056" y="1776145"/>
            <a:ext cx="134157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274320" rIns="411480" rtlCol="0" anchor="ctr"/>
          <a:lstStyle/>
          <a:p>
            <a:pPr algn="ctr"/>
            <a:r>
              <a:rPr lang="en-US" sz="1013" dirty="0">
                <a:solidFill>
                  <a:schemeClr val="tx1"/>
                </a:solidFill>
              </a:rPr>
              <a:t>Mapper Stream</a:t>
            </a:r>
          </a:p>
        </p:txBody>
      </p:sp>
      <p:sp>
        <p:nvSpPr>
          <p:cNvPr id="6" name="Rounded Rectangle 5">
            <a:extLst>
              <a:ext uri="{FF2B5EF4-FFF2-40B4-BE49-F238E27FC236}">
                <a16:creationId xmlns:a16="http://schemas.microsoft.com/office/drawing/2014/main" id="{3EF2DA9C-02F8-C053-E10E-858330BE6BA5}"/>
              </a:ext>
            </a:extLst>
          </p:cNvPr>
          <p:cNvSpPr/>
          <p:nvPr/>
        </p:nvSpPr>
        <p:spPr>
          <a:xfrm>
            <a:off x="3576056" y="3010051"/>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err="1">
                <a:solidFill>
                  <a:schemeClr val="tx1"/>
                </a:solidFill>
              </a:rPr>
              <a:t>mapper.py</a:t>
            </a:r>
            <a:endParaRPr lang="en-US" sz="1013" dirty="0">
              <a:solidFill>
                <a:schemeClr val="tx1"/>
              </a:solidFill>
            </a:endParaRPr>
          </a:p>
        </p:txBody>
      </p:sp>
      <p:sp>
        <p:nvSpPr>
          <p:cNvPr id="7" name="Rectangle 6">
            <a:extLst>
              <a:ext uri="{FF2B5EF4-FFF2-40B4-BE49-F238E27FC236}">
                <a16:creationId xmlns:a16="http://schemas.microsoft.com/office/drawing/2014/main" id="{2CF79DD9-4A7A-0C04-11C7-BAF0C49DD0EE}"/>
              </a:ext>
            </a:extLst>
          </p:cNvPr>
          <p:cNvSpPr/>
          <p:nvPr/>
        </p:nvSpPr>
        <p:spPr>
          <a:xfrm>
            <a:off x="3683657" y="2902519"/>
            <a:ext cx="398505" cy="1760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chemeClr val="tx1"/>
                </a:solidFill>
              </a:rPr>
              <a:t>STDIN</a:t>
            </a:r>
          </a:p>
        </p:txBody>
      </p:sp>
      <p:sp>
        <p:nvSpPr>
          <p:cNvPr id="8" name="Rectangle 7">
            <a:extLst>
              <a:ext uri="{FF2B5EF4-FFF2-40B4-BE49-F238E27FC236}">
                <a16:creationId xmlns:a16="http://schemas.microsoft.com/office/drawing/2014/main" id="{3B8DE7F2-8FC1-ACBD-1613-D4CE6F2823C7}"/>
              </a:ext>
            </a:extLst>
          </p:cNvPr>
          <p:cNvSpPr/>
          <p:nvPr/>
        </p:nvSpPr>
        <p:spPr>
          <a:xfrm>
            <a:off x="4189763" y="2902519"/>
            <a:ext cx="398505" cy="1760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chemeClr val="tx1"/>
                </a:solidFill>
              </a:rPr>
              <a:t>STDOUT</a:t>
            </a:r>
          </a:p>
        </p:txBody>
      </p:sp>
      <p:sp>
        <p:nvSpPr>
          <p:cNvPr id="12" name="Rounded Rectangle 11">
            <a:extLst>
              <a:ext uri="{FF2B5EF4-FFF2-40B4-BE49-F238E27FC236}">
                <a16:creationId xmlns:a16="http://schemas.microsoft.com/office/drawing/2014/main" id="{83CCBFA0-4657-9BFA-6C24-9120A0543507}"/>
              </a:ext>
            </a:extLst>
          </p:cNvPr>
          <p:cNvSpPr/>
          <p:nvPr/>
        </p:nvSpPr>
        <p:spPr>
          <a:xfrm>
            <a:off x="5987109" y="1776145"/>
            <a:ext cx="1099231"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Reducer Stream</a:t>
            </a:r>
          </a:p>
        </p:txBody>
      </p:sp>
      <p:cxnSp>
        <p:nvCxnSpPr>
          <p:cNvPr id="14" name="Straight Arrow Connector 13">
            <a:extLst>
              <a:ext uri="{FF2B5EF4-FFF2-40B4-BE49-F238E27FC236}">
                <a16:creationId xmlns:a16="http://schemas.microsoft.com/office/drawing/2014/main" id="{682A0A29-C886-4D69-1ADF-824F7563B269}"/>
              </a:ext>
            </a:extLst>
          </p:cNvPr>
          <p:cNvCxnSpPr>
            <a:cxnSpLocks/>
            <a:stCxn id="4" idx="3"/>
          </p:cNvCxnSpPr>
          <p:nvPr/>
        </p:nvCxnSpPr>
        <p:spPr>
          <a:xfrm>
            <a:off x="2852740" y="1998938"/>
            <a:ext cx="744683" cy="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76DBB76-E4DE-8257-CCB6-F19BD66AD6B9}"/>
              </a:ext>
            </a:extLst>
          </p:cNvPr>
          <p:cNvCxnSpPr>
            <a:cxnSpLocks/>
            <a:stCxn id="5" idx="3"/>
            <a:endCxn id="12" idx="1"/>
          </p:cNvCxnSpPr>
          <p:nvPr/>
        </p:nvCxnSpPr>
        <p:spPr>
          <a:xfrm>
            <a:off x="4917627" y="1988050"/>
            <a:ext cx="1069483" cy="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EA6C64-3D2B-AA07-743B-1C6928472CF6}"/>
              </a:ext>
            </a:extLst>
          </p:cNvPr>
          <p:cNvCxnSpPr>
            <a:cxnSpLocks/>
            <a:endCxn id="7" idx="0"/>
          </p:cNvCxnSpPr>
          <p:nvPr/>
        </p:nvCxnSpPr>
        <p:spPr>
          <a:xfrm>
            <a:off x="3882909" y="2210992"/>
            <a:ext cx="0" cy="691526"/>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F673E33-8291-B907-54E8-6D6BF32F146E}"/>
              </a:ext>
            </a:extLst>
          </p:cNvPr>
          <p:cNvCxnSpPr>
            <a:cxnSpLocks/>
          </p:cNvCxnSpPr>
          <p:nvPr/>
        </p:nvCxnSpPr>
        <p:spPr>
          <a:xfrm>
            <a:off x="4389015" y="2199955"/>
            <a:ext cx="0" cy="691526"/>
          </a:xfrm>
          <a:prstGeom prst="straightConnector1">
            <a:avLst/>
          </a:prstGeom>
          <a:ln w="381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C9BC1FA-3E22-FCB2-A4B1-7E1A9FEB4460}"/>
              </a:ext>
            </a:extLst>
          </p:cNvPr>
          <p:cNvSpPr/>
          <p:nvPr/>
        </p:nvSpPr>
        <p:spPr>
          <a:xfrm>
            <a:off x="6094710" y="2898390"/>
            <a:ext cx="398505" cy="1760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chemeClr val="tx1"/>
                </a:solidFill>
              </a:rPr>
              <a:t>STDIN</a:t>
            </a:r>
          </a:p>
        </p:txBody>
      </p:sp>
      <p:sp>
        <p:nvSpPr>
          <p:cNvPr id="24" name="Rectangle 23">
            <a:extLst>
              <a:ext uri="{FF2B5EF4-FFF2-40B4-BE49-F238E27FC236}">
                <a16:creationId xmlns:a16="http://schemas.microsoft.com/office/drawing/2014/main" id="{555784B1-9F17-B64B-D05E-322F0DDFE15A}"/>
              </a:ext>
            </a:extLst>
          </p:cNvPr>
          <p:cNvSpPr/>
          <p:nvPr/>
        </p:nvSpPr>
        <p:spPr>
          <a:xfrm>
            <a:off x="6600816" y="2898390"/>
            <a:ext cx="398505" cy="1760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chemeClr val="tx1"/>
                </a:solidFill>
              </a:rPr>
              <a:t>STDOUT</a:t>
            </a:r>
          </a:p>
        </p:txBody>
      </p:sp>
      <p:cxnSp>
        <p:nvCxnSpPr>
          <p:cNvPr id="25" name="Straight Arrow Connector 24">
            <a:extLst>
              <a:ext uri="{FF2B5EF4-FFF2-40B4-BE49-F238E27FC236}">
                <a16:creationId xmlns:a16="http://schemas.microsoft.com/office/drawing/2014/main" id="{99BD9673-B2EA-C3A8-A621-DE10F154209A}"/>
              </a:ext>
            </a:extLst>
          </p:cNvPr>
          <p:cNvCxnSpPr>
            <a:cxnSpLocks/>
            <a:endCxn id="23" idx="0"/>
          </p:cNvCxnSpPr>
          <p:nvPr/>
        </p:nvCxnSpPr>
        <p:spPr>
          <a:xfrm>
            <a:off x="6293963" y="2206864"/>
            <a:ext cx="0" cy="691526"/>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70B625-68C8-2741-6BB2-7D637C99E116}"/>
              </a:ext>
            </a:extLst>
          </p:cNvPr>
          <p:cNvCxnSpPr>
            <a:cxnSpLocks/>
          </p:cNvCxnSpPr>
          <p:nvPr/>
        </p:nvCxnSpPr>
        <p:spPr>
          <a:xfrm>
            <a:off x="6800069" y="2195826"/>
            <a:ext cx="0" cy="691526"/>
          </a:xfrm>
          <a:prstGeom prst="straightConnector1">
            <a:avLst/>
          </a:prstGeom>
          <a:ln w="381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48A7C3-701B-BE74-7DBC-864FD67690AC}"/>
              </a:ext>
            </a:extLst>
          </p:cNvPr>
          <p:cNvCxnSpPr/>
          <p:nvPr/>
        </p:nvCxnSpPr>
        <p:spPr>
          <a:xfrm>
            <a:off x="7086340" y="1975624"/>
            <a:ext cx="416069" cy="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9AAC8AC-3F5E-316B-7A31-193694E75615}"/>
              </a:ext>
            </a:extLst>
          </p:cNvPr>
          <p:cNvSpPr txBox="1"/>
          <p:nvPr/>
        </p:nvSpPr>
        <p:spPr>
          <a:xfrm>
            <a:off x="4219378" y="2368666"/>
            <a:ext cx="1018661" cy="392415"/>
          </a:xfrm>
          <a:prstGeom prst="rect">
            <a:avLst/>
          </a:prstGeom>
          <a:noFill/>
        </p:spPr>
        <p:txBody>
          <a:bodyPr wrap="square" rtlCol="0">
            <a:spAutoFit/>
          </a:bodyPr>
          <a:lstStyle/>
          <a:p>
            <a:pPr algn="ctr"/>
            <a:r>
              <a:rPr lang="en-US" sz="1050" dirty="0"/>
              <a:t>&lt;</a:t>
            </a:r>
            <a:r>
              <a:rPr lang="en-US" sz="1050" dirty="0" err="1"/>
              <a:t>key,value</a:t>
            </a:r>
            <a:r>
              <a:rPr lang="en-US" sz="1050" dirty="0"/>
              <a:t>&gt; </a:t>
            </a:r>
            <a:r>
              <a:rPr lang="en-US" sz="900" dirty="0"/>
              <a:t>pairs</a:t>
            </a:r>
            <a:endParaRPr lang="en-US" sz="1050" dirty="0"/>
          </a:p>
        </p:txBody>
      </p:sp>
      <p:sp>
        <p:nvSpPr>
          <p:cNvPr id="31" name="TextBox 30">
            <a:extLst>
              <a:ext uri="{FF2B5EF4-FFF2-40B4-BE49-F238E27FC236}">
                <a16:creationId xmlns:a16="http://schemas.microsoft.com/office/drawing/2014/main" id="{859AD822-711A-FD7C-DF37-0FB1152E4C61}"/>
              </a:ext>
            </a:extLst>
          </p:cNvPr>
          <p:cNvSpPr txBox="1"/>
          <p:nvPr/>
        </p:nvSpPr>
        <p:spPr>
          <a:xfrm>
            <a:off x="5598650" y="2298711"/>
            <a:ext cx="776918" cy="553998"/>
          </a:xfrm>
          <a:prstGeom prst="rect">
            <a:avLst/>
          </a:prstGeom>
          <a:noFill/>
        </p:spPr>
        <p:txBody>
          <a:bodyPr wrap="square" rtlCol="0">
            <a:spAutoFit/>
          </a:bodyPr>
          <a:lstStyle/>
          <a:p>
            <a:pPr algn="ctr"/>
            <a:r>
              <a:rPr lang="en-US" sz="1050" dirty="0"/>
              <a:t>&lt;</a:t>
            </a:r>
            <a:r>
              <a:rPr lang="en-US" sz="1050" dirty="0" err="1"/>
              <a:t>key,value</a:t>
            </a:r>
            <a:r>
              <a:rPr lang="en-US" sz="1050" dirty="0"/>
              <a:t>&gt; </a:t>
            </a:r>
            <a:r>
              <a:rPr lang="en-US" sz="900" dirty="0"/>
              <a:t>pairs sorted</a:t>
            </a:r>
            <a:endParaRPr lang="en-US" sz="1050" dirty="0"/>
          </a:p>
        </p:txBody>
      </p:sp>
      <p:sp>
        <p:nvSpPr>
          <p:cNvPr id="37" name="Left Brace 36">
            <a:extLst>
              <a:ext uri="{FF2B5EF4-FFF2-40B4-BE49-F238E27FC236}">
                <a16:creationId xmlns:a16="http://schemas.microsoft.com/office/drawing/2014/main" id="{1E790D70-6486-7BE7-F8CC-152B0C99900C}"/>
              </a:ext>
            </a:extLst>
          </p:cNvPr>
          <p:cNvSpPr/>
          <p:nvPr/>
        </p:nvSpPr>
        <p:spPr>
          <a:xfrm>
            <a:off x="3250650" y="3005923"/>
            <a:ext cx="318707" cy="951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38" name="TextBox 37">
            <a:extLst>
              <a:ext uri="{FF2B5EF4-FFF2-40B4-BE49-F238E27FC236}">
                <a16:creationId xmlns:a16="http://schemas.microsoft.com/office/drawing/2014/main" id="{4889AA5A-0EC4-DC2C-EDB8-00D94D5EC095}"/>
              </a:ext>
            </a:extLst>
          </p:cNvPr>
          <p:cNvSpPr txBox="1"/>
          <p:nvPr/>
        </p:nvSpPr>
        <p:spPr>
          <a:xfrm>
            <a:off x="2018461" y="3159012"/>
            <a:ext cx="1475998" cy="900246"/>
          </a:xfrm>
          <a:prstGeom prst="rect">
            <a:avLst/>
          </a:prstGeom>
          <a:noFill/>
        </p:spPr>
        <p:txBody>
          <a:bodyPr wrap="square" rtlCol="0">
            <a:spAutoFit/>
          </a:bodyPr>
          <a:lstStyle/>
          <a:p>
            <a:r>
              <a:rPr lang="en-US" sz="1050" i="1" dirty="0" err="1"/>
              <a:t>Mapper.py</a:t>
            </a:r>
            <a:r>
              <a:rPr lang="en-US" sz="1050" i="1" dirty="0"/>
              <a:t> is run on each node and processes the </a:t>
            </a:r>
            <a:r>
              <a:rPr lang="en-US" sz="1050" i="1" dirty="0" err="1"/>
              <a:t>hdfs</a:t>
            </a:r>
            <a:r>
              <a:rPr lang="en-US" sz="1050" i="1" dirty="0"/>
              <a:t> file blocks for that local node</a:t>
            </a:r>
          </a:p>
        </p:txBody>
      </p:sp>
      <p:sp>
        <p:nvSpPr>
          <p:cNvPr id="44" name="TextBox 43">
            <a:extLst>
              <a:ext uri="{FF2B5EF4-FFF2-40B4-BE49-F238E27FC236}">
                <a16:creationId xmlns:a16="http://schemas.microsoft.com/office/drawing/2014/main" id="{A6DF22B5-E10B-221A-B098-CC1F6E669AE9}"/>
              </a:ext>
            </a:extLst>
          </p:cNvPr>
          <p:cNvSpPr txBox="1"/>
          <p:nvPr/>
        </p:nvSpPr>
        <p:spPr>
          <a:xfrm>
            <a:off x="353487" y="1708164"/>
            <a:ext cx="1407952" cy="1061829"/>
          </a:xfrm>
          <a:prstGeom prst="rect">
            <a:avLst/>
          </a:prstGeom>
          <a:noFill/>
        </p:spPr>
        <p:txBody>
          <a:bodyPr wrap="square" rtlCol="0">
            <a:spAutoFit/>
          </a:bodyPr>
          <a:lstStyle/>
          <a:p>
            <a:r>
              <a:rPr lang="en-US" sz="1050" i="1" dirty="0"/>
              <a:t>Input file being processed is stored in </a:t>
            </a:r>
            <a:r>
              <a:rPr lang="en-US" sz="1050" i="1" dirty="0" err="1"/>
              <a:t>hdfs</a:t>
            </a:r>
            <a:r>
              <a:rPr lang="en-US" sz="1050" i="1" dirty="0"/>
              <a:t>; therefore split into blocks and distributed across multiple nodes</a:t>
            </a:r>
          </a:p>
        </p:txBody>
      </p:sp>
      <p:sp>
        <p:nvSpPr>
          <p:cNvPr id="45" name="Left Brace 44">
            <a:extLst>
              <a:ext uri="{FF2B5EF4-FFF2-40B4-BE49-F238E27FC236}">
                <a16:creationId xmlns:a16="http://schemas.microsoft.com/office/drawing/2014/main" id="{33D82283-A42F-39F3-62A7-5EFB212B392F}"/>
              </a:ext>
            </a:extLst>
          </p:cNvPr>
          <p:cNvSpPr/>
          <p:nvPr/>
        </p:nvSpPr>
        <p:spPr>
          <a:xfrm>
            <a:off x="1563569" y="1716714"/>
            <a:ext cx="318707" cy="951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0" name="Straight Arrow Connector 19">
            <a:extLst>
              <a:ext uri="{FF2B5EF4-FFF2-40B4-BE49-F238E27FC236}">
                <a16:creationId xmlns:a16="http://schemas.microsoft.com/office/drawing/2014/main" id="{1EA58028-632D-0D9E-3906-87710FCA043B}"/>
              </a:ext>
            </a:extLst>
          </p:cNvPr>
          <p:cNvCxnSpPr>
            <a:cxnSpLocks/>
            <a:stCxn id="5" idx="1"/>
          </p:cNvCxnSpPr>
          <p:nvPr/>
        </p:nvCxnSpPr>
        <p:spPr>
          <a:xfrm>
            <a:off x="3576055" y="1988050"/>
            <a:ext cx="306854" cy="1926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C97791-4506-D3A0-55BA-B8C64AF86BE0}"/>
              </a:ext>
            </a:extLst>
          </p:cNvPr>
          <p:cNvCxnSpPr>
            <a:cxnSpLocks/>
          </p:cNvCxnSpPr>
          <p:nvPr/>
        </p:nvCxnSpPr>
        <p:spPr>
          <a:xfrm flipV="1">
            <a:off x="4410606" y="2004004"/>
            <a:ext cx="174643" cy="1733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5A46B1E-7CCA-13E1-ACB4-811041CABEB0}"/>
              </a:ext>
            </a:extLst>
          </p:cNvPr>
          <p:cNvSpPr txBox="1"/>
          <p:nvPr/>
        </p:nvSpPr>
        <p:spPr>
          <a:xfrm>
            <a:off x="4515844" y="1862829"/>
            <a:ext cx="451830" cy="473206"/>
          </a:xfrm>
          <a:prstGeom prst="rect">
            <a:avLst/>
          </a:prstGeom>
          <a:noFill/>
        </p:spPr>
        <p:txBody>
          <a:bodyPr wrap="square" rtlCol="0">
            <a:spAutoFit/>
          </a:bodyPr>
          <a:lstStyle/>
          <a:p>
            <a:r>
              <a:rPr lang="en-US" sz="825" dirty="0"/>
              <a:t>Sort by keys</a:t>
            </a:r>
          </a:p>
        </p:txBody>
      </p:sp>
      <p:cxnSp>
        <p:nvCxnSpPr>
          <p:cNvPr id="58" name="Straight Arrow Connector 57">
            <a:extLst>
              <a:ext uri="{FF2B5EF4-FFF2-40B4-BE49-F238E27FC236}">
                <a16:creationId xmlns:a16="http://schemas.microsoft.com/office/drawing/2014/main" id="{4844D6E6-AB52-2DA0-2691-9DC2947BA482}"/>
              </a:ext>
            </a:extLst>
          </p:cNvPr>
          <p:cNvCxnSpPr>
            <a:cxnSpLocks/>
          </p:cNvCxnSpPr>
          <p:nvPr/>
        </p:nvCxnSpPr>
        <p:spPr>
          <a:xfrm>
            <a:off x="5973551" y="1998939"/>
            <a:ext cx="320411" cy="20792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85763B3-9937-2C21-BB93-86640BDB4BCD}"/>
              </a:ext>
            </a:extLst>
          </p:cNvPr>
          <p:cNvCxnSpPr>
            <a:cxnSpLocks/>
            <a:endCxn id="12" idx="3"/>
          </p:cNvCxnSpPr>
          <p:nvPr/>
        </p:nvCxnSpPr>
        <p:spPr>
          <a:xfrm flipV="1">
            <a:off x="6800069" y="1988050"/>
            <a:ext cx="286271" cy="19794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E91A8F-05E4-BF7B-C2E3-FC2C134A259B}"/>
              </a:ext>
            </a:extLst>
          </p:cNvPr>
          <p:cNvSpPr txBox="1"/>
          <p:nvPr/>
        </p:nvSpPr>
        <p:spPr>
          <a:xfrm>
            <a:off x="6754526" y="2298995"/>
            <a:ext cx="776918" cy="553998"/>
          </a:xfrm>
          <a:prstGeom prst="rect">
            <a:avLst/>
          </a:prstGeom>
          <a:noFill/>
        </p:spPr>
        <p:txBody>
          <a:bodyPr wrap="square" rtlCol="0">
            <a:spAutoFit/>
          </a:bodyPr>
          <a:lstStyle/>
          <a:p>
            <a:pPr algn="ctr"/>
            <a:r>
              <a:rPr lang="en-US" sz="1050" dirty="0"/>
              <a:t>&lt;</a:t>
            </a:r>
            <a:r>
              <a:rPr lang="en-US" sz="1050" dirty="0" err="1"/>
              <a:t>key,value</a:t>
            </a:r>
            <a:r>
              <a:rPr lang="en-US" sz="1050" dirty="0"/>
              <a:t>&gt; </a:t>
            </a:r>
            <a:r>
              <a:rPr lang="en-US" sz="900" dirty="0"/>
              <a:t>pairs aggregated</a:t>
            </a:r>
            <a:endParaRPr lang="en-US" sz="1050" dirty="0"/>
          </a:p>
        </p:txBody>
      </p:sp>
      <p:sp>
        <p:nvSpPr>
          <p:cNvPr id="66" name="TextBox 65">
            <a:extLst>
              <a:ext uri="{FF2B5EF4-FFF2-40B4-BE49-F238E27FC236}">
                <a16:creationId xmlns:a16="http://schemas.microsoft.com/office/drawing/2014/main" id="{1D4C7DA2-D2ED-B64B-9C73-4B4BE1325277}"/>
              </a:ext>
            </a:extLst>
          </p:cNvPr>
          <p:cNvSpPr txBox="1"/>
          <p:nvPr/>
        </p:nvSpPr>
        <p:spPr>
          <a:xfrm>
            <a:off x="3355086" y="2368666"/>
            <a:ext cx="595932" cy="415498"/>
          </a:xfrm>
          <a:prstGeom prst="rect">
            <a:avLst/>
          </a:prstGeom>
          <a:noFill/>
        </p:spPr>
        <p:txBody>
          <a:bodyPr wrap="square" rtlCol="0">
            <a:spAutoFit/>
          </a:bodyPr>
          <a:lstStyle/>
          <a:p>
            <a:pPr algn="ctr"/>
            <a:r>
              <a:rPr lang="en-US" sz="1050" dirty="0"/>
              <a:t>Lines of text</a:t>
            </a:r>
          </a:p>
        </p:txBody>
      </p:sp>
      <p:sp>
        <p:nvSpPr>
          <p:cNvPr id="11" name="Right Brace 10">
            <a:extLst>
              <a:ext uri="{FF2B5EF4-FFF2-40B4-BE49-F238E27FC236}">
                <a16:creationId xmlns:a16="http://schemas.microsoft.com/office/drawing/2014/main" id="{EDD4D934-967A-2C8A-F33D-3D4984318F2E}"/>
              </a:ext>
            </a:extLst>
          </p:cNvPr>
          <p:cNvSpPr/>
          <p:nvPr/>
        </p:nvSpPr>
        <p:spPr>
          <a:xfrm rot="16200000">
            <a:off x="7917429" y="957265"/>
            <a:ext cx="260803" cy="12123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A16A135-8F4D-DE80-E8A3-BCDE7035944C}"/>
              </a:ext>
            </a:extLst>
          </p:cNvPr>
          <p:cNvSpPr txBox="1"/>
          <p:nvPr/>
        </p:nvSpPr>
        <p:spPr>
          <a:xfrm>
            <a:off x="7294374" y="872349"/>
            <a:ext cx="1688759" cy="577081"/>
          </a:xfrm>
          <a:prstGeom prst="rect">
            <a:avLst/>
          </a:prstGeom>
          <a:noFill/>
        </p:spPr>
        <p:txBody>
          <a:bodyPr wrap="square" rtlCol="0">
            <a:spAutoFit/>
          </a:bodyPr>
          <a:lstStyle/>
          <a:p>
            <a:r>
              <a:rPr lang="en-US" sz="1050" i="1" dirty="0"/>
              <a:t>Output is stored in </a:t>
            </a:r>
            <a:r>
              <a:rPr lang="en-US" sz="1050" i="1" dirty="0" err="1"/>
              <a:t>hdfs</a:t>
            </a:r>
            <a:r>
              <a:rPr lang="en-US" sz="1050" i="1" dirty="0"/>
              <a:t>; as often output can also be ‘big data’</a:t>
            </a:r>
          </a:p>
        </p:txBody>
      </p:sp>
      <p:sp>
        <p:nvSpPr>
          <p:cNvPr id="30" name="Rounded Rectangle 29">
            <a:extLst>
              <a:ext uri="{FF2B5EF4-FFF2-40B4-BE49-F238E27FC236}">
                <a16:creationId xmlns:a16="http://schemas.microsoft.com/office/drawing/2014/main" id="{37D230B7-1A5D-06C9-F728-DCA21CB78293}"/>
              </a:ext>
            </a:extLst>
          </p:cNvPr>
          <p:cNvSpPr/>
          <p:nvPr/>
        </p:nvSpPr>
        <p:spPr>
          <a:xfrm>
            <a:off x="7992006" y="2227538"/>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46" name="Rounded Rectangle 45">
            <a:extLst>
              <a:ext uri="{FF2B5EF4-FFF2-40B4-BE49-F238E27FC236}">
                <a16:creationId xmlns:a16="http://schemas.microsoft.com/office/drawing/2014/main" id="{269C1738-92F4-A983-044C-165CB6EA1665}"/>
              </a:ext>
            </a:extLst>
          </p:cNvPr>
          <p:cNvSpPr/>
          <p:nvPr/>
        </p:nvSpPr>
        <p:spPr>
          <a:xfrm>
            <a:off x="7877706" y="2113238"/>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47" name="Rounded Rectangle 46">
            <a:extLst>
              <a:ext uri="{FF2B5EF4-FFF2-40B4-BE49-F238E27FC236}">
                <a16:creationId xmlns:a16="http://schemas.microsoft.com/office/drawing/2014/main" id="{73F97557-AC58-6359-521C-0C5E692133BA}"/>
              </a:ext>
            </a:extLst>
          </p:cNvPr>
          <p:cNvSpPr/>
          <p:nvPr/>
        </p:nvSpPr>
        <p:spPr>
          <a:xfrm>
            <a:off x="7763406" y="1998938"/>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48" name="Rounded Rectangle 47">
            <a:extLst>
              <a:ext uri="{FF2B5EF4-FFF2-40B4-BE49-F238E27FC236}">
                <a16:creationId xmlns:a16="http://schemas.microsoft.com/office/drawing/2014/main" id="{95113297-AAFF-8E73-F6C6-E1D6E5B355EB}"/>
              </a:ext>
            </a:extLst>
          </p:cNvPr>
          <p:cNvSpPr/>
          <p:nvPr/>
        </p:nvSpPr>
        <p:spPr>
          <a:xfrm>
            <a:off x="7649106" y="1884638"/>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Input</a:t>
            </a:r>
          </a:p>
        </p:txBody>
      </p:sp>
      <p:sp>
        <p:nvSpPr>
          <p:cNvPr id="49" name="Rounded Rectangle 48">
            <a:extLst>
              <a:ext uri="{FF2B5EF4-FFF2-40B4-BE49-F238E27FC236}">
                <a16:creationId xmlns:a16="http://schemas.microsoft.com/office/drawing/2014/main" id="{99937C7D-E972-0CBA-7D1F-DBA1BAB207EA}"/>
              </a:ext>
            </a:extLst>
          </p:cNvPr>
          <p:cNvSpPr/>
          <p:nvPr/>
        </p:nvSpPr>
        <p:spPr>
          <a:xfrm>
            <a:off x="7534806" y="1770338"/>
            <a:ext cx="940085" cy="423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Output</a:t>
            </a:r>
          </a:p>
        </p:txBody>
      </p:sp>
      <p:sp>
        <p:nvSpPr>
          <p:cNvPr id="59" name="Left Brace 58">
            <a:extLst>
              <a:ext uri="{FF2B5EF4-FFF2-40B4-BE49-F238E27FC236}">
                <a16:creationId xmlns:a16="http://schemas.microsoft.com/office/drawing/2014/main" id="{AE6F4E24-4EA9-BE25-5717-6CE5B8630430}"/>
              </a:ext>
            </a:extLst>
          </p:cNvPr>
          <p:cNvSpPr/>
          <p:nvPr/>
        </p:nvSpPr>
        <p:spPr>
          <a:xfrm rot="10800000">
            <a:off x="7552642" y="2939731"/>
            <a:ext cx="318707" cy="951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60" name="TextBox 59">
            <a:extLst>
              <a:ext uri="{FF2B5EF4-FFF2-40B4-BE49-F238E27FC236}">
                <a16:creationId xmlns:a16="http://schemas.microsoft.com/office/drawing/2014/main" id="{0B0869A8-1C64-A6DF-C64A-1FADE66B2BF2}"/>
              </a:ext>
            </a:extLst>
          </p:cNvPr>
          <p:cNvSpPr txBox="1"/>
          <p:nvPr/>
        </p:nvSpPr>
        <p:spPr>
          <a:xfrm>
            <a:off x="7842460" y="3152396"/>
            <a:ext cx="1294627" cy="738664"/>
          </a:xfrm>
          <a:prstGeom prst="rect">
            <a:avLst/>
          </a:prstGeom>
          <a:noFill/>
        </p:spPr>
        <p:txBody>
          <a:bodyPr wrap="square" rtlCol="0">
            <a:spAutoFit/>
          </a:bodyPr>
          <a:lstStyle/>
          <a:p>
            <a:r>
              <a:rPr lang="en-US" sz="1050" i="1" dirty="0" err="1"/>
              <a:t>Reducer.py</a:t>
            </a:r>
            <a:r>
              <a:rPr lang="en-US" sz="1050" i="1" dirty="0"/>
              <a:t> is run on multiple nodes in the Hadoop Cluster</a:t>
            </a:r>
          </a:p>
        </p:txBody>
      </p:sp>
    </p:spTree>
    <p:extLst>
      <p:ext uri="{BB962C8B-B14F-4D97-AF65-F5344CB8AC3E}">
        <p14:creationId xmlns:p14="http://schemas.microsoft.com/office/powerpoint/2010/main" val="230135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4C3D03-C60D-9B9A-9B31-D8CD4881C299}"/>
              </a:ext>
            </a:extLst>
          </p:cNvPr>
          <p:cNvSpPr>
            <a:spLocks noGrp="1"/>
          </p:cNvSpPr>
          <p:nvPr>
            <p:ph type="body" idx="1"/>
          </p:nvPr>
        </p:nvSpPr>
        <p:spPr>
          <a:xfrm>
            <a:off x="629842" y="117872"/>
            <a:ext cx="3868340" cy="617934"/>
          </a:xfrm>
        </p:spPr>
        <p:txBody>
          <a:bodyPr/>
          <a:lstStyle/>
          <a:p>
            <a:r>
              <a:rPr lang="en-US" dirty="0"/>
              <a:t>Mapper</a:t>
            </a:r>
          </a:p>
        </p:txBody>
      </p:sp>
      <p:sp>
        <p:nvSpPr>
          <p:cNvPr id="4" name="Content Placeholder 3">
            <a:extLst>
              <a:ext uri="{FF2B5EF4-FFF2-40B4-BE49-F238E27FC236}">
                <a16:creationId xmlns:a16="http://schemas.microsoft.com/office/drawing/2014/main" id="{148B2A1D-E501-76B6-E68A-994C97BCCCED}"/>
              </a:ext>
            </a:extLst>
          </p:cNvPr>
          <p:cNvSpPr>
            <a:spLocks noGrp="1"/>
          </p:cNvSpPr>
          <p:nvPr>
            <p:ph sz="half" idx="2"/>
          </p:nvPr>
        </p:nvSpPr>
        <p:spPr>
          <a:xfrm>
            <a:off x="270933" y="812800"/>
            <a:ext cx="4227249" cy="3829447"/>
          </a:xfrm>
        </p:spPr>
        <p:txBody>
          <a:bodyPr>
            <a:normAutofit/>
          </a:bodyPr>
          <a:lstStyle/>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usr</a:t>
            </a:r>
            <a:r>
              <a:rPr lang="en-US" sz="1200" dirty="0">
                <a:latin typeface="Courier New" panose="02070309020205020404" pitchFamily="49" charset="0"/>
                <a:cs typeface="Courier New" panose="02070309020205020404" pitchFamily="49" charset="0"/>
              </a:rPr>
              <a:t>/bin/env python</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import sys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for line in </a:t>
            </a:r>
            <a:r>
              <a:rPr lang="en-US" sz="1200" dirty="0" err="1">
                <a:latin typeface="Courier New" panose="02070309020205020404" pitchFamily="49" charset="0"/>
                <a:cs typeface="Courier New" panose="02070309020205020404" pitchFamily="49" charset="0"/>
              </a:rPr>
              <a:t>sys.stdin</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line = </a:t>
            </a:r>
            <a:r>
              <a:rPr lang="en-US" sz="1200" dirty="0" err="1">
                <a:latin typeface="Courier New" panose="02070309020205020404" pitchFamily="49" charset="0"/>
                <a:cs typeface="Courier New" panose="02070309020205020404" pitchFamily="49" charset="0"/>
              </a:rPr>
              <a:t>line.strip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line = </a:t>
            </a:r>
            <a:r>
              <a:rPr lang="en-US" sz="1200" dirty="0" err="1">
                <a:latin typeface="Courier New" panose="02070309020205020404" pitchFamily="49" charset="0"/>
                <a:cs typeface="Courier New" panose="02070309020205020404" pitchFamily="49" charset="0"/>
              </a:rPr>
              <a:t>line.lower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words = </a:t>
            </a:r>
            <a:r>
              <a:rPr lang="en-US" sz="1200" dirty="0" err="1">
                <a:latin typeface="Courier New" panose="02070309020205020404" pitchFamily="49" charset="0"/>
                <a:cs typeface="Courier New" panose="02070309020205020404" pitchFamily="49" charset="0"/>
              </a:rPr>
              <a:t>line.split</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for word in words:</a:t>
            </a: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(word) == 0:</a:t>
            </a:r>
          </a:p>
          <a:p>
            <a:pPr marL="0" indent="0">
              <a:buNone/>
            </a:pPr>
            <a:r>
              <a:rPr lang="en-US" sz="1200" dirty="0">
                <a:latin typeface="Courier New" panose="02070309020205020404" pitchFamily="49" charset="0"/>
                <a:cs typeface="Courier New" panose="02070309020205020404" pitchFamily="49" charset="0"/>
              </a:rPr>
              <a:t>            print '%s\</a:t>
            </a:r>
            <a:r>
              <a:rPr lang="en-US" sz="1200" dirty="0" err="1">
                <a:latin typeface="Courier New" panose="02070309020205020404" pitchFamily="49" charset="0"/>
                <a:cs typeface="Courier New" panose="02070309020205020404" pitchFamily="49" charset="0"/>
              </a:rPr>
              <a:t>t%s</a:t>
            </a:r>
            <a:r>
              <a:rPr lang="en-US" sz="1200" dirty="0">
                <a:latin typeface="Courier New" panose="02070309020205020404" pitchFamily="49" charset="0"/>
                <a:cs typeface="Courier New" panose="02070309020205020404" pitchFamily="49" charset="0"/>
              </a:rPr>
              <a:t>' % ("UNKOWN", 1)</a:t>
            </a:r>
          </a:p>
          <a:p>
            <a:pPr marL="0" indent="0">
              <a:buNone/>
            </a:pPr>
            <a:r>
              <a:rPr lang="en-US" sz="1200" dirty="0">
                <a:latin typeface="Courier New" panose="02070309020205020404" pitchFamily="49" charset="0"/>
                <a:cs typeface="Courier New" panose="02070309020205020404" pitchFamily="49" charset="0"/>
              </a:rPr>
              <a:t>        else:</a:t>
            </a:r>
          </a:p>
          <a:p>
            <a:pPr marL="0" indent="0">
              <a:buNone/>
            </a:pPr>
            <a:r>
              <a:rPr lang="en-US" sz="1200" dirty="0">
                <a:latin typeface="Courier New" panose="02070309020205020404" pitchFamily="49" charset="0"/>
                <a:cs typeface="Courier New" panose="02070309020205020404" pitchFamily="49" charset="0"/>
              </a:rPr>
              <a:t>            print '%s\</a:t>
            </a:r>
            <a:r>
              <a:rPr lang="en-US" sz="1200" dirty="0" err="1">
                <a:latin typeface="Courier New" panose="02070309020205020404" pitchFamily="49" charset="0"/>
                <a:cs typeface="Courier New" panose="02070309020205020404" pitchFamily="49" charset="0"/>
              </a:rPr>
              <a:t>t%s</a:t>
            </a:r>
            <a:r>
              <a:rPr lang="en-US" sz="1200" dirty="0">
                <a:latin typeface="Courier New" panose="02070309020205020404" pitchFamily="49" charset="0"/>
                <a:cs typeface="Courier New" panose="02070309020205020404" pitchFamily="49" charset="0"/>
              </a:rPr>
              <a:t>' % (word, 1)</a:t>
            </a:r>
          </a:p>
        </p:txBody>
      </p:sp>
      <p:sp>
        <p:nvSpPr>
          <p:cNvPr id="5" name="Text Placeholder 4">
            <a:extLst>
              <a:ext uri="{FF2B5EF4-FFF2-40B4-BE49-F238E27FC236}">
                <a16:creationId xmlns:a16="http://schemas.microsoft.com/office/drawing/2014/main" id="{04713FE8-9113-826B-06FE-4F2A38F92E68}"/>
              </a:ext>
            </a:extLst>
          </p:cNvPr>
          <p:cNvSpPr>
            <a:spLocks noGrp="1"/>
          </p:cNvSpPr>
          <p:nvPr>
            <p:ph type="body" sz="quarter" idx="3"/>
          </p:nvPr>
        </p:nvSpPr>
        <p:spPr>
          <a:xfrm>
            <a:off x="4645820" y="117872"/>
            <a:ext cx="3887391" cy="617934"/>
          </a:xfrm>
        </p:spPr>
        <p:txBody>
          <a:bodyPr/>
          <a:lstStyle/>
          <a:p>
            <a:r>
              <a:rPr lang="en-US" dirty="0"/>
              <a:t>Reducer</a:t>
            </a:r>
          </a:p>
        </p:txBody>
      </p:sp>
      <p:sp>
        <p:nvSpPr>
          <p:cNvPr id="6" name="Content Placeholder 5">
            <a:extLst>
              <a:ext uri="{FF2B5EF4-FFF2-40B4-BE49-F238E27FC236}">
                <a16:creationId xmlns:a16="http://schemas.microsoft.com/office/drawing/2014/main" id="{CA5A6975-FBFA-7AA7-48F9-AD3EC445BA39}"/>
              </a:ext>
            </a:extLst>
          </p:cNvPr>
          <p:cNvSpPr>
            <a:spLocks noGrp="1"/>
          </p:cNvSpPr>
          <p:nvPr>
            <p:ph sz="quarter" idx="4"/>
          </p:nvPr>
        </p:nvSpPr>
        <p:spPr>
          <a:xfrm>
            <a:off x="4629150" y="812800"/>
            <a:ext cx="4353983" cy="3829447"/>
          </a:xfrm>
        </p:spPr>
        <p:txBody>
          <a:bodyPr>
            <a:normAutofit/>
          </a:bodyPr>
          <a:lstStyle/>
          <a:p>
            <a:pPr marL="0" indent="0">
              <a:buNone/>
            </a:pP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/bin/env python</a:t>
            </a:r>
          </a:p>
          <a:p>
            <a:pPr marL="0" indent="0">
              <a:buNone/>
            </a:pPr>
            <a:r>
              <a:rPr lang="en-US" sz="1000" dirty="0">
                <a:latin typeface="Courier New" panose="02070309020205020404" pitchFamily="49" charset="0"/>
                <a:cs typeface="Courier New" panose="02070309020205020404" pitchFamily="49" charset="0"/>
              </a:rPr>
              <a:t>import sys</a:t>
            </a:r>
          </a:p>
          <a:p>
            <a:pPr marL="0" indent="0">
              <a:buNone/>
            </a:pPr>
            <a:r>
              <a:rPr lang="en-US" sz="1000" dirty="0" err="1">
                <a:latin typeface="Courier New" panose="02070309020205020404" pitchFamily="49" charset="0"/>
                <a:cs typeface="Courier New" panose="02070309020205020404" pitchFamily="49" charset="0"/>
              </a:rPr>
              <a:t>current_word</a:t>
            </a:r>
            <a:r>
              <a:rPr lang="en-US" sz="1000" dirty="0">
                <a:latin typeface="Courier New" panose="02070309020205020404" pitchFamily="49" charset="0"/>
                <a:cs typeface="Courier New" panose="02070309020205020404" pitchFamily="49" charset="0"/>
              </a:rPr>
              <a:t> = None</a:t>
            </a:r>
          </a:p>
          <a:p>
            <a:pPr marL="0" indent="0">
              <a:buNone/>
            </a:pPr>
            <a:r>
              <a:rPr lang="en-US" sz="1000" dirty="0" err="1">
                <a:latin typeface="Courier New" panose="02070309020205020404" pitchFamily="49" charset="0"/>
                <a:cs typeface="Courier New" panose="02070309020205020404" pitchFamily="49" charset="0"/>
              </a:rPr>
              <a:t>current_count</a:t>
            </a:r>
            <a:r>
              <a:rPr lang="en-US" sz="1000" dirty="0">
                <a:latin typeface="Courier New" panose="02070309020205020404" pitchFamily="49" charset="0"/>
                <a:cs typeface="Courier New" panose="02070309020205020404" pitchFamily="49" charset="0"/>
              </a:rPr>
              <a:t> = 0</a:t>
            </a:r>
          </a:p>
          <a:p>
            <a:pPr marL="0" indent="0">
              <a:buNone/>
            </a:pPr>
            <a:r>
              <a:rPr lang="en-US" sz="1000" dirty="0">
                <a:latin typeface="Courier New" panose="02070309020205020404" pitchFamily="49" charset="0"/>
                <a:cs typeface="Courier New" panose="02070309020205020404" pitchFamily="49" charset="0"/>
              </a:rPr>
              <a:t>word = None</a:t>
            </a:r>
          </a:p>
          <a:p>
            <a:pPr marL="0" indent="0">
              <a:buNone/>
            </a:pPr>
            <a:r>
              <a:rPr lang="en-US" sz="1000" dirty="0">
                <a:latin typeface="Courier New" panose="02070309020205020404" pitchFamily="49" charset="0"/>
                <a:cs typeface="Courier New" panose="02070309020205020404" pitchFamily="49" charset="0"/>
              </a:rPr>
              <a:t>for line in </a:t>
            </a:r>
            <a:r>
              <a:rPr lang="en-US" sz="1000" dirty="0" err="1">
                <a:latin typeface="Courier New" panose="02070309020205020404" pitchFamily="49" charset="0"/>
                <a:cs typeface="Courier New" panose="02070309020205020404" pitchFamily="49" charset="0"/>
              </a:rPr>
              <a:t>sys.stdin</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line = </a:t>
            </a:r>
            <a:r>
              <a:rPr lang="en-US" sz="1000" dirty="0" err="1">
                <a:latin typeface="Courier New" panose="02070309020205020404" pitchFamily="49" charset="0"/>
                <a:cs typeface="Courier New" panose="02070309020205020404" pitchFamily="49" charset="0"/>
              </a:rPr>
              <a:t>line.strip</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word, count = </a:t>
            </a:r>
            <a:r>
              <a:rPr lang="en-US" sz="1000" dirty="0" err="1">
                <a:latin typeface="Courier New" panose="02070309020205020404" pitchFamily="49" charset="0"/>
                <a:cs typeface="Courier New" panose="02070309020205020404" pitchFamily="49" charset="0"/>
              </a:rPr>
              <a:t>line.split</a:t>
            </a:r>
            <a:r>
              <a:rPr lang="en-US" sz="1000" dirty="0">
                <a:latin typeface="Courier New" panose="02070309020205020404" pitchFamily="49" charset="0"/>
                <a:cs typeface="Courier New" panose="02070309020205020404" pitchFamily="49" charset="0"/>
              </a:rPr>
              <a:t>('\t')</a:t>
            </a:r>
          </a:p>
          <a:p>
            <a:pPr marL="0" indent="0">
              <a:buNone/>
            </a:pPr>
            <a:r>
              <a:rPr lang="en-US" sz="1000" dirty="0">
                <a:latin typeface="Courier New" panose="02070309020205020404" pitchFamily="49" charset="0"/>
                <a:cs typeface="Courier New" panose="02070309020205020404" pitchFamily="49" charset="0"/>
              </a:rPr>
              <a:t>    count = int(count)    </a:t>
            </a:r>
          </a:p>
          <a:p>
            <a:pPr marL="0" indent="0">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current_word</a:t>
            </a:r>
            <a:r>
              <a:rPr lang="en-US" sz="1000" dirty="0">
                <a:latin typeface="Courier New" panose="02070309020205020404" pitchFamily="49" charset="0"/>
                <a:cs typeface="Courier New" panose="02070309020205020404" pitchFamily="49" charset="0"/>
              </a:rPr>
              <a:t> != word and </a:t>
            </a:r>
            <a:r>
              <a:rPr lang="en-US" sz="1000" dirty="0" err="1">
                <a:latin typeface="Courier New" panose="02070309020205020404" pitchFamily="49" charset="0"/>
                <a:cs typeface="Courier New" panose="02070309020205020404" pitchFamily="49" charset="0"/>
              </a:rPr>
              <a:t>current_word</a:t>
            </a:r>
            <a:r>
              <a:rPr lang="en-US" sz="1000" dirty="0">
                <a:latin typeface="Courier New" panose="02070309020205020404" pitchFamily="49" charset="0"/>
                <a:cs typeface="Courier New" panose="02070309020205020404" pitchFamily="49" charset="0"/>
              </a:rPr>
              <a:t> != None:</a:t>
            </a:r>
          </a:p>
          <a:p>
            <a:pPr marL="0" indent="0">
              <a:buNone/>
            </a:pPr>
            <a:r>
              <a:rPr lang="en-US" sz="1000" dirty="0">
                <a:latin typeface="Courier New" panose="02070309020205020404" pitchFamily="49" charset="0"/>
                <a:cs typeface="Courier New" panose="02070309020205020404" pitchFamily="49" charset="0"/>
              </a:rPr>
              <a:t>        print '%s\</a:t>
            </a:r>
            <a:r>
              <a:rPr lang="en-US" sz="1000" dirty="0" err="1">
                <a:latin typeface="Courier New" panose="02070309020205020404" pitchFamily="49" charset="0"/>
                <a:cs typeface="Courier New" panose="02070309020205020404" pitchFamily="49" charset="0"/>
              </a:rPr>
              <a:t>t%s</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current_word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current_count</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current_count</a:t>
            </a:r>
            <a:r>
              <a:rPr lang="en-US" sz="1000" dirty="0">
                <a:latin typeface="Courier New" panose="02070309020205020404" pitchFamily="49" charset="0"/>
                <a:cs typeface="Courier New" panose="02070309020205020404" pitchFamily="49" charset="0"/>
              </a:rPr>
              <a:t> = 0    </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current_word</a:t>
            </a:r>
            <a:r>
              <a:rPr lang="en-US" sz="1000" dirty="0">
                <a:latin typeface="Courier New" panose="02070309020205020404" pitchFamily="49" charset="0"/>
                <a:cs typeface="Courier New" panose="02070309020205020404" pitchFamily="49" charset="0"/>
              </a:rPr>
              <a:t> = word</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current_count</a:t>
            </a:r>
            <a:r>
              <a:rPr lang="en-US" sz="1000" dirty="0">
                <a:latin typeface="Courier New" panose="02070309020205020404" pitchFamily="49" charset="0"/>
                <a:cs typeface="Courier New" panose="02070309020205020404" pitchFamily="49" charset="0"/>
              </a:rPr>
              <a:t> += count</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print '%s\</a:t>
            </a:r>
            <a:r>
              <a:rPr lang="en-US" sz="1000" dirty="0" err="1">
                <a:latin typeface="Courier New" panose="02070309020205020404" pitchFamily="49" charset="0"/>
                <a:cs typeface="Courier New" panose="02070309020205020404" pitchFamily="49" charset="0"/>
              </a:rPr>
              <a:t>t%s</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current_word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current_count</a:t>
            </a:r>
            <a:r>
              <a:rPr 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4778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6A9F-96A9-AAD5-DB59-75E095D87C37}"/>
              </a:ext>
            </a:extLst>
          </p:cNvPr>
          <p:cNvSpPr>
            <a:spLocks noGrp="1"/>
          </p:cNvSpPr>
          <p:nvPr>
            <p:ph type="title"/>
          </p:nvPr>
        </p:nvSpPr>
        <p:spPr/>
        <p:txBody>
          <a:bodyPr/>
          <a:lstStyle/>
          <a:p>
            <a:r>
              <a:rPr lang="en-US" dirty="0"/>
              <a:t>Running a MapReduce job</a:t>
            </a:r>
          </a:p>
        </p:txBody>
      </p:sp>
      <p:sp>
        <p:nvSpPr>
          <p:cNvPr id="3" name="Content Placeholder 2">
            <a:extLst>
              <a:ext uri="{FF2B5EF4-FFF2-40B4-BE49-F238E27FC236}">
                <a16:creationId xmlns:a16="http://schemas.microsoft.com/office/drawing/2014/main" id="{10F554F2-941C-3F25-9482-E66CE53DEE97}"/>
              </a:ext>
            </a:extLst>
          </p:cNvPr>
          <p:cNvSpPr>
            <a:spLocks noGrp="1"/>
          </p:cNvSpPr>
          <p:nvPr>
            <p:ph idx="1"/>
          </p:nvPr>
        </p:nvSpPr>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/bin/env bash</a:t>
            </a:r>
          </a:p>
          <a:p>
            <a:pPr marL="0" indent="0">
              <a:buNone/>
            </a:pP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mapreduce</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777 /</a:t>
            </a:r>
            <a:r>
              <a:rPr lang="en-US" dirty="0" err="1">
                <a:latin typeface="Courier New" panose="02070309020205020404" pitchFamily="49" charset="0"/>
                <a:cs typeface="Courier New" panose="02070309020205020404" pitchFamily="49" charset="0"/>
              </a:rPr>
              <a:t>mapreduce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cp </a:t>
            </a:r>
            <a:r>
              <a:rPr lang="en-US" dirty="0" err="1">
                <a:latin typeface="Courier New" panose="02070309020205020404" pitchFamily="49" charset="0"/>
                <a:cs typeface="Courier New" panose="02070309020205020404" pitchFamily="49" charset="0"/>
              </a:rPr>
              <a:t>mapper.py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mapreduce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cp </a:t>
            </a:r>
            <a:r>
              <a:rPr lang="en-US" dirty="0" err="1">
                <a:latin typeface="Courier New" panose="02070309020205020404" pitchFamily="49" charset="0"/>
                <a:cs typeface="Courier New" panose="02070309020205020404" pitchFamily="49" charset="0"/>
              </a:rPr>
              <a:t>reducer.py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mapreduce</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hdfs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mapreduce</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hdfs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copyFromLocal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test.txt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mapreduce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mapreduce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jar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/lib/</a:t>
            </a:r>
            <a:r>
              <a:rPr lang="en-US" dirty="0" err="1">
                <a:latin typeface="Courier New" panose="02070309020205020404" pitchFamily="49" charset="0"/>
                <a:cs typeface="Courier New" panose="02070309020205020404" pitchFamily="49" charset="0"/>
              </a:rPr>
              <a:t>hadoop-mapreduce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hadoop-streaming.jar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-files </a:t>
            </a:r>
            <a:r>
              <a:rPr lang="en-US" dirty="0" err="1">
                <a:latin typeface="Courier New" panose="02070309020205020404" pitchFamily="49" charset="0"/>
                <a:cs typeface="Courier New" panose="02070309020205020404" pitchFamily="49" charset="0"/>
              </a:rPr>
              <a:t>mapper.py,reducer.py</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-input /</a:t>
            </a:r>
            <a:r>
              <a:rPr lang="en-US" dirty="0" err="1">
                <a:latin typeface="Courier New" panose="02070309020205020404" pitchFamily="49" charset="0"/>
                <a:cs typeface="Courier New" panose="02070309020205020404" pitchFamily="49" charset="0"/>
              </a:rPr>
              <a:t>mapreduce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test.txt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-output /</a:t>
            </a:r>
            <a:r>
              <a:rPr lang="en-US" dirty="0" err="1">
                <a:latin typeface="Courier New" panose="02070309020205020404" pitchFamily="49" charset="0"/>
                <a:cs typeface="Courier New" panose="02070309020205020404" pitchFamily="49" charset="0"/>
              </a:rPr>
              <a:t>mapreduce</a:t>
            </a:r>
            <a:r>
              <a:rPr lang="en-US" dirty="0">
                <a:latin typeface="Courier New" panose="02070309020205020404" pitchFamily="49" charset="0"/>
                <a:cs typeface="Courier New" panose="02070309020205020404" pitchFamily="49" charset="0"/>
              </a:rPr>
              <a:t>/output01 \</a:t>
            </a:r>
          </a:p>
          <a:p>
            <a:pPr marL="0" indent="0">
              <a:buNone/>
            </a:pPr>
            <a:r>
              <a:rPr lang="en-US" dirty="0">
                <a:latin typeface="Courier New" panose="02070309020205020404" pitchFamily="49" charset="0"/>
                <a:cs typeface="Courier New" panose="02070309020205020404" pitchFamily="49" charset="0"/>
              </a:rPr>
              <a:t>    -mapper </a:t>
            </a:r>
            <a:r>
              <a:rPr lang="en-US" dirty="0" err="1">
                <a:latin typeface="Courier New" panose="02070309020205020404" pitchFamily="49" charset="0"/>
                <a:cs typeface="Courier New" panose="02070309020205020404" pitchFamily="49" charset="0"/>
              </a:rPr>
              <a:t>mapper.py</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-reducer </a:t>
            </a:r>
            <a:r>
              <a:rPr lang="en-US" dirty="0" err="1">
                <a:latin typeface="Courier New" panose="02070309020205020404" pitchFamily="49" charset="0"/>
                <a:cs typeface="Courier New" panose="02070309020205020404" pitchFamily="49" charset="0"/>
              </a:rPr>
              <a:t>reducer.py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370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698C-E49B-AFC7-DD0E-6B410D115BC9}"/>
              </a:ext>
            </a:extLst>
          </p:cNvPr>
          <p:cNvSpPr>
            <a:spLocks noGrp="1"/>
          </p:cNvSpPr>
          <p:nvPr>
            <p:ph type="title"/>
          </p:nvPr>
        </p:nvSpPr>
        <p:spPr/>
        <p:txBody>
          <a:bodyPr/>
          <a:lstStyle/>
          <a:p>
            <a:r>
              <a:rPr lang="en-US" dirty="0"/>
              <a:t>Supplemental: Permissions in Unix (and HDFS) </a:t>
            </a:r>
          </a:p>
        </p:txBody>
      </p:sp>
      <p:sp>
        <p:nvSpPr>
          <p:cNvPr id="3" name="Content Placeholder 2">
            <a:extLst>
              <a:ext uri="{FF2B5EF4-FFF2-40B4-BE49-F238E27FC236}">
                <a16:creationId xmlns:a16="http://schemas.microsoft.com/office/drawing/2014/main" id="{6B0E4DE6-D58A-E6B5-44CA-6B60DD6C348C}"/>
              </a:ext>
            </a:extLst>
          </p:cNvPr>
          <p:cNvSpPr>
            <a:spLocks noGrp="1"/>
          </p:cNvSpPr>
          <p:nvPr>
            <p:ph idx="1"/>
          </p:nvPr>
        </p:nvSpPr>
        <p:spPr/>
        <p:txBody>
          <a:bodyPr>
            <a:normAutofit fontScale="92500" lnSpcReduction="10000"/>
          </a:bodyPr>
          <a:lstStyle/>
          <a:p>
            <a:pPr>
              <a:spcBef>
                <a:spcPts val="0"/>
              </a:spcBef>
              <a:spcAft>
                <a:spcPts val="0"/>
              </a:spcAft>
              <a:buFont typeface="Arial" panose="020B0604020202020204" pitchFamily="34" charset="0"/>
              <a:buChar char="•"/>
            </a:pPr>
            <a:r>
              <a:rPr lang="en-US" sz="1400" b="1" dirty="0">
                <a:solidFill>
                  <a:srgbClr val="0E101A"/>
                </a:solidFill>
                <a:effectLst/>
              </a:rPr>
              <a:t>Filesystem Objects in Linux and HDFS have Permissions:</a:t>
            </a:r>
          </a:p>
          <a:p>
            <a:pPr marL="0" indent="0">
              <a:spcBef>
                <a:spcPts val="0"/>
              </a:spcBef>
              <a:spcAft>
                <a:spcPts val="0"/>
              </a:spcAft>
              <a:buNone/>
            </a:pPr>
            <a:endParaRPr lang="en-US" sz="1400" b="1" dirty="0">
              <a:solidFill>
                <a:srgbClr val="0E101A"/>
              </a:solidFill>
              <a:effectLst/>
            </a:endParaRPr>
          </a:p>
          <a:p>
            <a:pPr lvl="1">
              <a:spcBef>
                <a:spcPts val="0"/>
              </a:spcBef>
            </a:pPr>
            <a:endParaRPr lang="en-US" sz="1100" b="1" dirty="0">
              <a:solidFill>
                <a:srgbClr val="0E101A"/>
              </a:solidFill>
              <a:effectLst/>
            </a:endParaRPr>
          </a:p>
          <a:p>
            <a:pPr>
              <a:spcBef>
                <a:spcPts val="0"/>
              </a:spcBef>
              <a:spcAft>
                <a:spcPts val="0"/>
              </a:spcAft>
              <a:buFont typeface="Arial" panose="020B0604020202020204" pitchFamily="34" charset="0"/>
              <a:buChar char="•"/>
            </a:pPr>
            <a:endParaRPr lang="en-US" sz="1400" b="1" dirty="0">
              <a:solidFill>
                <a:srgbClr val="0E101A"/>
              </a:solidFill>
              <a:effectLst/>
            </a:endParaRPr>
          </a:p>
          <a:p>
            <a:pPr>
              <a:spcBef>
                <a:spcPts val="0"/>
              </a:spcBef>
              <a:spcAft>
                <a:spcPts val="0"/>
              </a:spcAft>
              <a:buFont typeface="Arial" panose="020B0604020202020204" pitchFamily="34" charset="0"/>
              <a:buChar char="•"/>
            </a:pPr>
            <a:endParaRPr lang="en-US" sz="1400" b="1" dirty="0">
              <a:solidFill>
                <a:srgbClr val="0E101A"/>
              </a:solidFill>
            </a:endParaRPr>
          </a:p>
          <a:p>
            <a:pPr>
              <a:spcBef>
                <a:spcPts val="0"/>
              </a:spcBef>
              <a:spcAft>
                <a:spcPts val="0"/>
              </a:spcAft>
              <a:buFont typeface="Arial" panose="020B0604020202020204" pitchFamily="34" charset="0"/>
              <a:buChar char="•"/>
            </a:pPr>
            <a:r>
              <a:rPr lang="en-US" sz="1400" b="1" dirty="0">
                <a:solidFill>
                  <a:srgbClr val="0E101A"/>
                </a:solidFill>
                <a:effectLst/>
              </a:rPr>
              <a:t>Permission Types</a:t>
            </a:r>
            <a:r>
              <a:rPr lang="en-US" sz="1400" dirty="0">
                <a:solidFill>
                  <a:srgbClr val="0E101A"/>
                </a:solidFill>
                <a:effectLst/>
              </a:rPr>
              <a:t>:</a:t>
            </a:r>
          </a:p>
          <a:p>
            <a:pPr marL="742950" lvl="1" indent="-285750">
              <a:spcBef>
                <a:spcPts val="0"/>
              </a:spcBef>
              <a:spcAft>
                <a:spcPts val="0"/>
              </a:spcAft>
              <a:buFont typeface="Arial" panose="020B0604020202020204" pitchFamily="34" charset="0"/>
              <a:buChar char="•"/>
            </a:pPr>
            <a:r>
              <a:rPr lang="en-US" sz="1400" b="1" dirty="0">
                <a:solidFill>
                  <a:srgbClr val="0E101A"/>
                </a:solidFill>
                <a:effectLst/>
              </a:rPr>
              <a:t>Read (r)</a:t>
            </a:r>
            <a:r>
              <a:rPr lang="en-US" sz="1400" dirty="0">
                <a:solidFill>
                  <a:srgbClr val="0E101A"/>
                </a:solidFill>
                <a:effectLst/>
              </a:rPr>
              <a:t>: Permission to read the file or directory contents.</a:t>
            </a:r>
          </a:p>
          <a:p>
            <a:pPr marL="742950" lvl="1" indent="-285750">
              <a:spcBef>
                <a:spcPts val="0"/>
              </a:spcBef>
              <a:spcAft>
                <a:spcPts val="0"/>
              </a:spcAft>
              <a:buFont typeface="Arial" panose="020B0604020202020204" pitchFamily="34" charset="0"/>
              <a:buChar char="•"/>
            </a:pPr>
            <a:r>
              <a:rPr lang="en-US" sz="1400" b="1" dirty="0">
                <a:solidFill>
                  <a:srgbClr val="0E101A"/>
                </a:solidFill>
                <a:effectLst/>
              </a:rPr>
              <a:t>Write (w)</a:t>
            </a:r>
            <a:r>
              <a:rPr lang="en-US" sz="1400" dirty="0">
                <a:solidFill>
                  <a:srgbClr val="0E101A"/>
                </a:solidFill>
                <a:effectLst/>
              </a:rPr>
              <a:t>: Permission to modify (or delete) the file or directory.</a:t>
            </a:r>
          </a:p>
          <a:p>
            <a:pPr marL="742950" lvl="1" indent="-285750">
              <a:spcBef>
                <a:spcPts val="0"/>
              </a:spcBef>
              <a:spcAft>
                <a:spcPts val="0"/>
              </a:spcAft>
              <a:buFont typeface="Arial" panose="020B0604020202020204" pitchFamily="34" charset="0"/>
              <a:buChar char="•"/>
            </a:pPr>
            <a:r>
              <a:rPr lang="en-US" sz="1400" b="1" dirty="0">
                <a:solidFill>
                  <a:srgbClr val="0E101A"/>
                </a:solidFill>
                <a:effectLst/>
              </a:rPr>
              <a:t>Execute (x)</a:t>
            </a:r>
            <a:r>
              <a:rPr lang="en-US" sz="1400" dirty="0">
                <a:solidFill>
                  <a:srgbClr val="0E101A"/>
                </a:solidFill>
                <a:effectLst/>
              </a:rPr>
              <a:t>: Permission to execute a file or search a directory.</a:t>
            </a:r>
          </a:p>
          <a:p>
            <a:pPr>
              <a:spcBef>
                <a:spcPts val="0"/>
              </a:spcBef>
            </a:pPr>
            <a:r>
              <a:rPr lang="en-US" sz="1400" b="1" dirty="0">
                <a:solidFill>
                  <a:srgbClr val="0E101A"/>
                </a:solidFill>
                <a:effectLst/>
              </a:rPr>
              <a:t>Purpose of </a:t>
            </a:r>
            <a:r>
              <a:rPr lang="en-US" sz="1400" b="1" dirty="0" err="1">
                <a:solidFill>
                  <a:srgbClr val="0E101A"/>
                </a:solidFill>
                <a:effectLst/>
              </a:rPr>
              <a:t>chmod</a:t>
            </a:r>
            <a:r>
              <a:rPr lang="en-US" sz="1400" dirty="0">
                <a:solidFill>
                  <a:srgbClr val="0E101A"/>
                </a:solidFill>
                <a:effectLst/>
              </a:rPr>
              <a:t>: Changes the access permissions of files and directories.</a:t>
            </a:r>
          </a:p>
          <a:p>
            <a:pPr>
              <a:spcBef>
                <a:spcPts val="0"/>
              </a:spcBef>
              <a:spcAft>
                <a:spcPts val="0"/>
              </a:spcAft>
              <a:buFont typeface="Arial" panose="020B0604020202020204" pitchFamily="34" charset="0"/>
              <a:buChar char="•"/>
            </a:pPr>
            <a:r>
              <a:rPr lang="en-US" sz="1400" b="1" dirty="0">
                <a:solidFill>
                  <a:srgbClr val="0E101A"/>
                </a:solidFill>
                <a:effectLst/>
              </a:rPr>
              <a:t>Numeric Permission Representation</a:t>
            </a:r>
            <a:r>
              <a:rPr lang="en-US" sz="1400" dirty="0">
                <a:solidFill>
                  <a:srgbClr val="0E101A"/>
                </a:solidFill>
                <a:effectLst/>
              </a:rPr>
              <a:t>:</a:t>
            </a:r>
          </a:p>
          <a:p>
            <a:pPr marL="742950" lvl="1" indent="-285750">
              <a:spcBef>
                <a:spcPts val="0"/>
              </a:spcBef>
              <a:spcAft>
                <a:spcPts val="0"/>
              </a:spcAft>
              <a:buFont typeface="Arial" panose="020B0604020202020204" pitchFamily="34" charset="0"/>
              <a:buChar char="•"/>
            </a:pPr>
            <a:r>
              <a:rPr lang="en-US" sz="1400" dirty="0">
                <a:solidFill>
                  <a:srgbClr val="0E101A"/>
                </a:solidFill>
                <a:effectLst/>
              </a:rPr>
              <a:t>Each permission is represented by a </a:t>
            </a:r>
            <a:r>
              <a:rPr lang="en-US" sz="1400" b="1" dirty="0">
                <a:solidFill>
                  <a:srgbClr val="0E101A"/>
                </a:solidFill>
                <a:effectLst/>
              </a:rPr>
              <a:t>numeric value: read=4, write=2, execute=1.</a:t>
            </a:r>
          </a:p>
          <a:p>
            <a:pPr marL="742950" lvl="1" indent="-285750">
              <a:spcBef>
                <a:spcPts val="0"/>
              </a:spcBef>
              <a:spcAft>
                <a:spcPts val="0"/>
              </a:spcAft>
              <a:buFont typeface="Arial" panose="020B0604020202020204" pitchFamily="34" charset="0"/>
              <a:buChar char="•"/>
            </a:pPr>
            <a:r>
              <a:rPr lang="en-US" sz="1400" dirty="0">
                <a:solidFill>
                  <a:srgbClr val="0E101A"/>
                </a:solidFill>
                <a:effectLst/>
              </a:rPr>
              <a:t>Permissions are summed up for each category (owner, group, others) to form a 3-digit number (e.g., 755).</a:t>
            </a:r>
          </a:p>
          <a:p>
            <a:pPr>
              <a:spcBef>
                <a:spcPts val="0"/>
              </a:spcBef>
              <a:spcAft>
                <a:spcPts val="0"/>
              </a:spcAft>
              <a:buFont typeface="Arial" panose="020B0604020202020204" pitchFamily="34" charset="0"/>
              <a:buChar char="•"/>
            </a:pPr>
            <a:r>
              <a:rPr lang="en-US" sz="1400" b="1" dirty="0">
                <a:solidFill>
                  <a:srgbClr val="0E101A"/>
                </a:solidFill>
                <a:effectLst/>
              </a:rPr>
              <a:t>Common </a:t>
            </a:r>
            <a:r>
              <a:rPr lang="en-US" sz="1400" b="1" dirty="0" err="1">
                <a:solidFill>
                  <a:srgbClr val="0E101A"/>
                </a:solidFill>
                <a:effectLst/>
              </a:rPr>
              <a:t>chmod</a:t>
            </a:r>
            <a:r>
              <a:rPr lang="en-US" sz="1400" b="1" dirty="0">
                <a:solidFill>
                  <a:srgbClr val="0E101A"/>
                </a:solidFill>
                <a:effectLst/>
              </a:rPr>
              <a:t> Settings</a:t>
            </a:r>
            <a:r>
              <a:rPr lang="en-US" sz="1400" dirty="0">
                <a:solidFill>
                  <a:srgbClr val="0E101A"/>
                </a:solidFill>
                <a:effectLst/>
              </a:rPr>
              <a:t>:</a:t>
            </a:r>
          </a:p>
          <a:p>
            <a:pPr marL="742950" lvl="1" indent="-285750">
              <a:spcBef>
                <a:spcPts val="0"/>
              </a:spcBef>
              <a:spcAft>
                <a:spcPts val="0"/>
              </a:spcAft>
              <a:buFont typeface="Arial" panose="020B0604020202020204" pitchFamily="34" charset="0"/>
              <a:buChar char="•"/>
            </a:pPr>
            <a:r>
              <a:rPr lang="en-US" sz="1400" b="1" dirty="0" err="1">
                <a:solidFill>
                  <a:srgbClr val="0E101A"/>
                </a:solidFill>
                <a:effectLst/>
              </a:rPr>
              <a:t>chmod</a:t>
            </a:r>
            <a:r>
              <a:rPr lang="en-US" sz="1400" b="1" dirty="0">
                <a:solidFill>
                  <a:srgbClr val="0E101A"/>
                </a:solidFill>
                <a:effectLst/>
              </a:rPr>
              <a:t> 644</a:t>
            </a:r>
            <a:r>
              <a:rPr lang="en-US" sz="1400" dirty="0">
                <a:solidFill>
                  <a:srgbClr val="0E101A"/>
                </a:solidFill>
                <a:effectLst/>
              </a:rPr>
              <a:t>: Standard file permission (read/write for owner, read-only for others).</a:t>
            </a:r>
          </a:p>
          <a:p>
            <a:pPr marL="742950" lvl="1" indent="-285750">
              <a:spcBef>
                <a:spcPts val="0"/>
              </a:spcBef>
              <a:spcAft>
                <a:spcPts val="0"/>
              </a:spcAft>
              <a:buFont typeface="Arial" panose="020B0604020202020204" pitchFamily="34" charset="0"/>
              <a:buChar char="•"/>
            </a:pPr>
            <a:r>
              <a:rPr lang="en-US" sz="1400" b="1" dirty="0" err="1">
                <a:solidFill>
                  <a:srgbClr val="0E101A"/>
                </a:solidFill>
                <a:effectLst/>
              </a:rPr>
              <a:t>chmod</a:t>
            </a:r>
            <a:r>
              <a:rPr lang="en-US" sz="1400" b="1" dirty="0">
                <a:solidFill>
                  <a:srgbClr val="0E101A"/>
                </a:solidFill>
                <a:effectLst/>
              </a:rPr>
              <a:t> 755</a:t>
            </a:r>
            <a:r>
              <a:rPr lang="en-US" sz="1400" dirty="0">
                <a:solidFill>
                  <a:srgbClr val="0E101A"/>
                </a:solidFill>
                <a:effectLst/>
              </a:rPr>
              <a:t>: Standard permission for executables or directories (full for owner, read/execute for others).</a:t>
            </a:r>
          </a:p>
          <a:p>
            <a:pPr marL="742950" lvl="1" indent="-285750">
              <a:spcBef>
                <a:spcPts val="0"/>
              </a:spcBef>
              <a:spcAft>
                <a:spcPts val="0"/>
              </a:spcAft>
              <a:buFont typeface="Arial" panose="020B0604020202020204" pitchFamily="34" charset="0"/>
              <a:buChar char="•"/>
            </a:pPr>
            <a:r>
              <a:rPr lang="en-US" sz="1400" b="1" dirty="0" err="1">
                <a:solidFill>
                  <a:srgbClr val="0E101A"/>
                </a:solidFill>
                <a:effectLst/>
              </a:rPr>
              <a:t>chmod</a:t>
            </a:r>
            <a:r>
              <a:rPr lang="en-US" sz="1400" b="1" dirty="0">
                <a:solidFill>
                  <a:srgbClr val="0E101A"/>
                </a:solidFill>
                <a:effectLst/>
              </a:rPr>
              <a:t> 777</a:t>
            </a:r>
            <a:r>
              <a:rPr lang="en-US" sz="1400" dirty="0">
                <a:solidFill>
                  <a:srgbClr val="0E101A"/>
                </a:solidFill>
                <a:effectLst/>
              </a:rPr>
              <a:t>: Open permissions (read/write/execute for everyone), used cautiously.</a:t>
            </a:r>
          </a:p>
          <a:p>
            <a:pPr marL="0" indent="0">
              <a:buNone/>
            </a:pPr>
            <a:endParaRPr lang="en-US" dirty="0"/>
          </a:p>
        </p:txBody>
      </p:sp>
      <p:pic>
        <p:nvPicPr>
          <p:cNvPr id="4" name="Picture 3">
            <a:extLst>
              <a:ext uri="{FF2B5EF4-FFF2-40B4-BE49-F238E27FC236}">
                <a16:creationId xmlns:a16="http://schemas.microsoft.com/office/drawing/2014/main" id="{2E2600BA-C2BB-7ABB-5643-615188FFF1A2}"/>
              </a:ext>
            </a:extLst>
          </p:cNvPr>
          <p:cNvPicPr>
            <a:picLocks noChangeAspect="1"/>
          </p:cNvPicPr>
          <p:nvPr/>
        </p:nvPicPr>
        <p:blipFill>
          <a:blip r:embed="rId3"/>
          <a:stretch>
            <a:fillRect/>
          </a:stretch>
        </p:blipFill>
        <p:spPr>
          <a:xfrm>
            <a:off x="1438909" y="1585109"/>
            <a:ext cx="5004224" cy="540024"/>
          </a:xfrm>
          <a:prstGeom prst="rect">
            <a:avLst/>
          </a:prstGeom>
        </p:spPr>
      </p:pic>
    </p:spTree>
    <p:extLst>
      <p:ext uri="{BB962C8B-B14F-4D97-AF65-F5344CB8AC3E}">
        <p14:creationId xmlns:p14="http://schemas.microsoft.com/office/powerpoint/2010/main" val="2591655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11362</TotalTime>
  <Words>2050</Words>
  <Application>Microsoft Macintosh PowerPoint</Application>
  <PresentationFormat>On-screen Show (16:9)</PresentationFormat>
  <Paragraphs>299</Paragraphs>
  <Slides>42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Univers 65</vt:lpstr>
      <vt:lpstr>Office Theme</vt:lpstr>
      <vt:lpstr>ISM 6136</vt:lpstr>
      <vt:lpstr>Agenda</vt:lpstr>
      <vt:lpstr>PowerPoint Presentation</vt:lpstr>
      <vt:lpstr>Flow of a MapReduce Job</vt:lpstr>
      <vt:lpstr>stdout, stdin, stderr</vt:lpstr>
      <vt:lpstr>Hadoop Streaming</vt:lpstr>
      <vt:lpstr>PowerPoint Presentation</vt:lpstr>
      <vt:lpstr>Running a MapReduce job</vt:lpstr>
      <vt:lpstr>Supplemental: Permissions in Unix (and HDFS) </vt:lpstr>
      <vt:lpstr>Summary</vt:lpstr>
      <vt:lpstr>PowerPoint Presentation</vt:lpstr>
      <vt:lpstr>Recall: MapReduce</vt:lpstr>
      <vt:lpstr>Hive</vt:lpstr>
      <vt:lpstr>Hive</vt:lpstr>
      <vt:lpstr>Application and Uses</vt:lpstr>
      <vt:lpstr>Limitations</vt:lpstr>
      <vt:lpstr>Hive/Cassandra</vt:lpstr>
      <vt:lpstr>Where Hive Excels Over Cassandra</vt:lpstr>
      <vt:lpstr>Where Cassandra Excel Over Hive</vt:lpstr>
      <vt:lpstr>Hadoop Ecosystem</vt:lpstr>
      <vt:lpstr>Hue and Hive</vt:lpstr>
      <vt:lpstr>PowerPoint Presentation</vt:lpstr>
      <vt:lpstr>History</vt:lpstr>
      <vt:lpstr>Spark</vt:lpstr>
      <vt:lpstr>What is Spark</vt:lpstr>
      <vt:lpstr>What is an RDD?</vt:lpstr>
      <vt:lpstr>Spark Architecture</vt:lpstr>
      <vt:lpstr>Spark Architecture</vt:lpstr>
      <vt:lpstr>Spark Architecture</vt:lpstr>
      <vt:lpstr>Spark RDD</vt:lpstr>
      <vt:lpstr>Spark vs. HDFS</vt:lpstr>
      <vt:lpstr>Spark vs. HDFS</vt:lpstr>
      <vt:lpstr>Spark vs. HDFS</vt:lpstr>
      <vt:lpstr>Spark vs. HDFS</vt:lpstr>
      <vt:lpstr>Spark vs. HDFS</vt:lpstr>
      <vt:lpstr>Spark Architecture</vt:lpstr>
      <vt:lpstr>Spark versus Hadoop</vt:lpstr>
      <vt:lpstr>Spark API</vt:lpstr>
      <vt:lpstr>Spark API</vt:lpstr>
      <vt:lpstr>PowerPoint Presentation</vt:lpstr>
      <vt:lpstr>Final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532</cp:revision>
  <dcterms:created xsi:type="dcterms:W3CDTF">2019-11-06T18:18:56Z</dcterms:created>
  <dcterms:modified xsi:type="dcterms:W3CDTF">2024-04-14T17:06:19Z</dcterms:modified>
</cp:coreProperties>
</file>