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64" r:id="rId2"/>
    <p:sldId id="901" r:id="rId3"/>
    <p:sldId id="902" r:id="rId4"/>
    <p:sldId id="903" r:id="rId5"/>
    <p:sldId id="907" r:id="rId6"/>
    <p:sldId id="272" r:id="rId7"/>
    <p:sldId id="905" r:id="rId8"/>
    <p:sldId id="906" r:id="rId9"/>
    <p:sldId id="909" r:id="rId10"/>
    <p:sldId id="908" r:id="rId11"/>
    <p:sldId id="865" r:id="rId12"/>
    <p:sldId id="872" r:id="rId13"/>
    <p:sldId id="899" r:id="rId14"/>
    <p:sldId id="900" r:id="rId15"/>
    <p:sldId id="910" r:id="rId16"/>
    <p:sldId id="911" r:id="rId17"/>
    <p:sldId id="855" r:id="rId18"/>
    <p:sldId id="871" r:id="rId19"/>
    <p:sldId id="898" r:id="rId20"/>
    <p:sldId id="875" r:id="rId21"/>
    <p:sldId id="876" r:id="rId22"/>
    <p:sldId id="877" r:id="rId23"/>
    <p:sldId id="878" r:id="rId24"/>
    <p:sldId id="880" r:id="rId25"/>
    <p:sldId id="881" r:id="rId26"/>
    <p:sldId id="888" r:id="rId27"/>
    <p:sldId id="889" r:id="rId28"/>
    <p:sldId id="890" r:id="rId29"/>
    <p:sldId id="892" r:id="rId30"/>
    <p:sldId id="893" r:id="rId31"/>
    <p:sldId id="897" r:id="rId32"/>
    <p:sldId id="894" r:id="rId33"/>
    <p:sldId id="895" r:id="rId34"/>
    <p:sldId id="896" r:id="rId35"/>
    <p:sldId id="867" r:id="rId36"/>
    <p:sldId id="873" r:id="rId37"/>
    <p:sldId id="267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7B34AE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29" autoAdjust="0"/>
    <p:restoredTop sz="70886" autoAdjust="0"/>
  </p:normalViewPr>
  <p:slideViewPr>
    <p:cSldViewPr snapToGrid="0" snapToObjects="1">
      <p:cViewPr>
        <p:scale>
          <a:sx n="151" d="100"/>
          <a:sy n="151" d="100"/>
        </p:scale>
        <p:origin x="2928" y="1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www.interviewbit.com</a:t>
            </a:r>
            <a:r>
              <a:rPr lang="en-US" dirty="0"/>
              <a:t>/blog/</a:t>
            </a:r>
            <a:r>
              <a:rPr lang="en-US" dirty="0" err="1"/>
              <a:t>apache</a:t>
            </a:r>
            <a:r>
              <a:rPr lang="en-US" dirty="0"/>
              <a:t>-spark-architecture/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CBD4-5CDA-4337-ACB8-FDDF9B69DE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0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20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3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0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3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4481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7360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18398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46394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254078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084961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1547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155383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492334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63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4096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87613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737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5915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8717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457225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51976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87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0040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9579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3863408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14652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2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6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6106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54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4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4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7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93109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0827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34965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597852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6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2" r:id="rId19"/>
    <p:sldLayoutId id="2147483683" r:id="rId20"/>
    <p:sldLayoutId id="2147483685" r:id="rId21"/>
    <p:sldLayoutId id="2147483686" r:id="rId22"/>
    <p:sldLayoutId id="2147483690" r:id="rId23"/>
    <p:sldLayoutId id="214748369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2" r:id="rId55"/>
    <p:sldLayoutId id="2147483773" r:id="rId56"/>
    <p:sldLayoutId id="2147483774" r:id="rId57"/>
    <p:sldLayoutId id="2147483775" r:id="rId58"/>
    <p:sldLayoutId id="2147483776" r:id="rId59"/>
    <p:sldLayoutId id="2147483777" r:id="rId60"/>
    <p:sldLayoutId id="2147483778" r:id="rId61"/>
    <p:sldLayoutId id="2147483779" r:id="rId62"/>
    <p:sldLayoutId id="2147483780" r:id="rId63"/>
    <p:sldLayoutId id="2147483781" r:id="rId64"/>
    <p:sldLayoutId id="2147483782" r:id="rId65"/>
    <p:sldLayoutId id="2147483783" r:id="rId6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6136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EE0A-DB42-EF39-E588-84EB8F20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470D-B6F4-F05B-3B38-65AA3DA1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allows for the processing (not just storing) of very large datasets.</a:t>
            </a:r>
          </a:p>
          <a:p>
            <a:r>
              <a:rPr lang="en-US" dirty="0"/>
              <a:t>It requires very specialized skillsets that can be difficult to acquire.</a:t>
            </a:r>
          </a:p>
          <a:p>
            <a:r>
              <a:rPr lang="en-US" dirty="0"/>
              <a:t>Other solutions have emerged to provide an abstraction over MapReduce to allow non-programmers to work with MapReduce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3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5514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Hive</a:t>
            </a:r>
          </a:p>
        </p:txBody>
      </p:sp>
    </p:spTree>
    <p:extLst>
      <p:ext uri="{BB962C8B-B14F-4D97-AF65-F5344CB8AC3E}">
        <p14:creationId xmlns:p14="http://schemas.microsoft.com/office/powerpoint/2010/main" val="377131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76E-5878-296C-50F7-7A55CAD9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0168-6B9A-DC74-8203-9FCADF7D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provides distributed computing of large datasets.</a:t>
            </a:r>
          </a:p>
          <a:p>
            <a:r>
              <a:rPr lang="en-US" dirty="0"/>
              <a:t>It’s robust, works well, and can process enormous datasets</a:t>
            </a:r>
          </a:p>
          <a:p>
            <a:r>
              <a:rPr lang="en-US" dirty="0"/>
              <a:t>But, it requires very specialized skills and significant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96054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76E-5878-296C-50F7-7A55CAD9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0168-6B9A-DC74-8203-9FCADF7D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Hive provides a traditional Data Warehouse interface for MapReduce programming.</a:t>
            </a:r>
          </a:p>
          <a:p>
            <a:r>
              <a:rPr lang="en-US" dirty="0"/>
              <a:t>With Hive you can write SQL queries to process the data, and the Hive compiler will convert these queries into MapReduce jobs that can be run on a Hadoop cluster.</a:t>
            </a:r>
          </a:p>
          <a:p>
            <a:r>
              <a:rPr lang="en-US" dirty="0"/>
              <a:t>Hive allows users to read, write, and manage petabytes of data using SQL.</a:t>
            </a:r>
          </a:p>
          <a:p>
            <a:r>
              <a:rPr lang="en-US" dirty="0"/>
              <a:t>A hive data warehouse provides a central store of information that can easily be analyzed to make informed, data driven decisions.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C7B9-CE1A-00D8-1A98-B5AEE1B3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0322-5119-86D6-D112-4BFE2369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was created to allow non-programmers familiar with with petabytes of data.</a:t>
            </a:r>
          </a:p>
          <a:p>
            <a:r>
              <a:rPr lang="en-US" dirty="0"/>
              <a:t>RDBMS’s are designed for interactive queries on small to medium datasets and (as we have seen) do not process huge datasets well.</a:t>
            </a:r>
          </a:p>
          <a:p>
            <a:r>
              <a:rPr lang="en-US" dirty="0"/>
              <a:t>Hive uses batch processing to work quickly across very large distributed databases.</a:t>
            </a:r>
          </a:p>
          <a:p>
            <a:r>
              <a:rPr lang="en-US" dirty="0"/>
              <a:t>It queries data stored in Hadoop Distributed File Systems.</a:t>
            </a:r>
          </a:p>
        </p:txBody>
      </p:sp>
    </p:spTree>
    <p:extLst>
      <p:ext uri="{BB962C8B-B14F-4D97-AF65-F5344CB8AC3E}">
        <p14:creationId xmlns:p14="http://schemas.microsoft.com/office/powerpoint/2010/main" val="92965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2506-DD04-EB5F-962C-8C106A5C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pic>
        <p:nvPicPr>
          <p:cNvPr id="1026" name="Picture 2" descr="Hadoop Ecosystem">
            <a:extLst>
              <a:ext uri="{FF2B5EF4-FFF2-40B4-BE49-F238E27FC236}">
                <a16:creationId xmlns:a16="http://schemas.microsoft.com/office/drawing/2014/main" id="{15419BF8-B045-25FC-C4A8-EA02D45402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07" y="1099080"/>
            <a:ext cx="5318986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4BB3B-4875-6251-94BF-10A82D686CC8}"/>
              </a:ext>
            </a:extLst>
          </p:cNvPr>
          <p:cNvSpPr txBox="1"/>
          <p:nvPr/>
        </p:nvSpPr>
        <p:spPr>
          <a:xfrm>
            <a:off x="6536267" y="4447358"/>
            <a:ext cx="2607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</a:t>
            </a:r>
            <a:r>
              <a:rPr 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tunetotech.com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Post.aspx?post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=7</a:t>
            </a:r>
          </a:p>
        </p:txBody>
      </p:sp>
    </p:spTree>
    <p:extLst>
      <p:ext uri="{BB962C8B-B14F-4D97-AF65-F5344CB8AC3E}">
        <p14:creationId xmlns:p14="http://schemas.microsoft.com/office/powerpoint/2010/main" val="54853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1154-1923-E729-24AB-4FC4B3C3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Hue and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F40D-705D-F8D5-8DC1-8E43FD89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demonstrate the use of these tools in our Cloudera container…</a:t>
            </a:r>
          </a:p>
        </p:txBody>
      </p:sp>
    </p:spTree>
    <p:extLst>
      <p:ext uri="{BB962C8B-B14F-4D97-AF65-F5344CB8AC3E}">
        <p14:creationId xmlns:p14="http://schemas.microsoft.com/office/powerpoint/2010/main" val="166582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5891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Spark</a:t>
            </a:r>
          </a:p>
        </p:txBody>
      </p:sp>
    </p:spTree>
    <p:extLst>
      <p:ext uri="{BB962C8B-B14F-4D97-AF65-F5344CB8AC3E}">
        <p14:creationId xmlns:p14="http://schemas.microsoft.com/office/powerpoint/2010/main" val="217863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76E-5878-296C-50F7-7A55CAD9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0168-6B9A-DC74-8203-9FCADF7D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was developed by the UC Berkeley</a:t>
            </a:r>
          </a:p>
          <a:p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Zaharai</a:t>
            </a:r>
            <a:r>
              <a:rPr lang="en-US" dirty="0"/>
              <a:t> PhD Thesis 2009</a:t>
            </a:r>
          </a:p>
          <a:p>
            <a:r>
              <a:rPr lang="en-US" dirty="0" err="1"/>
              <a:t>DataBricks</a:t>
            </a:r>
            <a:r>
              <a:rPr lang="en-US" dirty="0"/>
              <a:t>, co-founded by </a:t>
            </a:r>
            <a:r>
              <a:rPr lang="en-US" dirty="0" err="1"/>
              <a:t>Matei</a:t>
            </a:r>
            <a:r>
              <a:rPr lang="en-US" dirty="0"/>
              <a:t> in 2013</a:t>
            </a:r>
          </a:p>
          <a:p>
            <a:r>
              <a:rPr lang="en-US" dirty="0"/>
              <a:t>You can use on-prem or cloud (</a:t>
            </a:r>
            <a:r>
              <a:rPr lang="en-US" dirty="0" err="1"/>
              <a:t>DataBricks</a:t>
            </a:r>
            <a:r>
              <a:rPr lang="en-US" dirty="0"/>
              <a:t>, Azure, AWS,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8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5AC9-EEC2-494D-F0FE-34713883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3163-17F3-750E-D37C-BE56A6FD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17" y="1498996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Spark Unifies</a:t>
            </a:r>
          </a:p>
          <a:p>
            <a:r>
              <a:rPr lang="en-US" sz="1800" dirty="0"/>
              <a:t>Batch Processing</a:t>
            </a:r>
          </a:p>
          <a:p>
            <a:r>
              <a:rPr lang="en-US" sz="1800" dirty="0"/>
              <a:t>Real-time Processing</a:t>
            </a:r>
          </a:p>
          <a:p>
            <a:r>
              <a:rPr lang="en-US" sz="1800" dirty="0"/>
              <a:t>Stream Analytics</a:t>
            </a:r>
          </a:p>
          <a:p>
            <a:r>
              <a:rPr lang="en-US" sz="1800" dirty="0"/>
              <a:t>Machine Learning</a:t>
            </a:r>
          </a:p>
          <a:p>
            <a:r>
              <a:rPr lang="en-US" sz="1800" dirty="0"/>
              <a:t>Interactive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C6B19-D072-241B-00AC-A52EB7A2F1A2}"/>
              </a:ext>
            </a:extLst>
          </p:cNvPr>
          <p:cNvSpPr/>
          <p:nvPr/>
        </p:nvSpPr>
        <p:spPr>
          <a:xfrm>
            <a:off x="3302001" y="1422400"/>
            <a:ext cx="1041400" cy="753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4D60D-2C77-1A79-D0DE-A976903D0C27}"/>
              </a:ext>
            </a:extLst>
          </p:cNvPr>
          <p:cNvSpPr/>
          <p:nvPr/>
        </p:nvSpPr>
        <p:spPr>
          <a:xfrm>
            <a:off x="4555067" y="1422400"/>
            <a:ext cx="1041400" cy="753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EE01D-70E6-5A69-AFE7-BB9F473F6867}"/>
              </a:ext>
            </a:extLst>
          </p:cNvPr>
          <p:cNvSpPr/>
          <p:nvPr/>
        </p:nvSpPr>
        <p:spPr>
          <a:xfrm>
            <a:off x="5848352" y="1422400"/>
            <a:ext cx="1041400" cy="753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830B-8653-FF0D-F862-2A097870CA25}"/>
              </a:ext>
            </a:extLst>
          </p:cNvPr>
          <p:cNvSpPr/>
          <p:nvPr/>
        </p:nvSpPr>
        <p:spPr>
          <a:xfrm>
            <a:off x="7141637" y="1422400"/>
            <a:ext cx="1041400" cy="753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D1127-3AD0-4A02-335C-B426012C8B3B}"/>
              </a:ext>
            </a:extLst>
          </p:cNvPr>
          <p:cNvSpPr/>
          <p:nvPr/>
        </p:nvSpPr>
        <p:spPr>
          <a:xfrm>
            <a:off x="3302001" y="2413000"/>
            <a:ext cx="4881036" cy="397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Core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C32B67-3D49-3882-C994-75E7B0576B37}"/>
              </a:ext>
            </a:extLst>
          </p:cNvPr>
          <p:cNvSpPr/>
          <p:nvPr/>
        </p:nvSpPr>
        <p:spPr>
          <a:xfrm>
            <a:off x="3302001" y="3041914"/>
            <a:ext cx="1041400" cy="753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2FE55-78A8-3330-35EF-B2C58E33611F}"/>
              </a:ext>
            </a:extLst>
          </p:cNvPr>
          <p:cNvSpPr/>
          <p:nvPr/>
        </p:nvSpPr>
        <p:spPr>
          <a:xfrm>
            <a:off x="4555067" y="3041914"/>
            <a:ext cx="1041400" cy="753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76DD1F-DD76-21D6-41F9-25D5064BCFDF}"/>
              </a:ext>
            </a:extLst>
          </p:cNvPr>
          <p:cNvSpPr/>
          <p:nvPr/>
        </p:nvSpPr>
        <p:spPr>
          <a:xfrm>
            <a:off x="5848352" y="3041914"/>
            <a:ext cx="1041400" cy="753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Standalone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A4547-CFFD-5946-5D90-C02DB568306D}"/>
              </a:ext>
            </a:extLst>
          </p:cNvPr>
          <p:cNvSpPr/>
          <p:nvPr/>
        </p:nvSpPr>
        <p:spPr>
          <a:xfrm>
            <a:off x="7141637" y="3041914"/>
            <a:ext cx="1041400" cy="753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44216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E30-5C58-6505-44BA-20DBE54C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9328-D4BA-8A7A-D6A3-5321CF52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revisit MapReduce and HDFS</a:t>
            </a:r>
          </a:p>
          <a:p>
            <a:r>
              <a:rPr lang="en-US" dirty="0"/>
              <a:t>Introduce Hive</a:t>
            </a:r>
          </a:p>
          <a:p>
            <a:pPr lvl="1"/>
            <a:r>
              <a:rPr lang="en-US" dirty="0"/>
              <a:t>Demonstrate Hive using our Cloudera Container</a:t>
            </a:r>
          </a:p>
          <a:p>
            <a:r>
              <a:rPr lang="en-US" dirty="0"/>
              <a:t>Introduce Spark</a:t>
            </a:r>
          </a:p>
          <a:p>
            <a:r>
              <a:rPr lang="en-US" dirty="0"/>
              <a:t>Discuss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45293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BD39-C0E3-80DB-5D20-C82789A7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B910-A79B-5699-247A-0950D7A2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framework very similar to Hadoop Map-Reduce</a:t>
            </a:r>
          </a:p>
          <a:p>
            <a:pPr lvl="1"/>
            <a:r>
              <a:rPr lang="en-US" dirty="0"/>
              <a:t>In Hadoop, we store data using </a:t>
            </a:r>
            <a:r>
              <a:rPr lang="en-US" dirty="0" err="1"/>
              <a:t>hdfs</a:t>
            </a:r>
            <a:endParaRPr lang="en-US" dirty="0"/>
          </a:p>
          <a:p>
            <a:pPr lvl="1"/>
            <a:r>
              <a:rPr lang="en-US" dirty="0"/>
              <a:t>In Spark, data is stored as RDDs (Resilient Data Structures)</a:t>
            </a:r>
          </a:p>
          <a:p>
            <a:r>
              <a:rPr lang="en-US" dirty="0"/>
              <a:t>Early versions of spark were essentially a collection of API’s to process RDDs. </a:t>
            </a:r>
          </a:p>
          <a:p>
            <a:pPr lvl="1"/>
            <a:r>
              <a:rPr lang="en-US" dirty="0"/>
              <a:t>Later, the </a:t>
            </a:r>
            <a:r>
              <a:rPr lang="en-US" dirty="0" err="1"/>
              <a:t>DataFrame</a:t>
            </a:r>
            <a:r>
              <a:rPr lang="en-US" dirty="0"/>
              <a:t> API was released as an abstraction on top of RDD</a:t>
            </a:r>
          </a:p>
        </p:txBody>
      </p:sp>
    </p:spTree>
    <p:extLst>
      <p:ext uri="{BB962C8B-B14F-4D97-AF65-F5344CB8AC3E}">
        <p14:creationId xmlns:p14="http://schemas.microsoft.com/office/powerpoint/2010/main" val="367738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9139-F20E-503C-AF6B-6D263AAF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3323-131F-59F0-3130-4BBF7E48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immutable distributed collection of elements </a:t>
            </a:r>
          </a:p>
          <a:p>
            <a:r>
              <a:rPr lang="en-US" dirty="0"/>
              <a:t>Distributed across nodes in a cluster</a:t>
            </a:r>
          </a:p>
          <a:p>
            <a:r>
              <a:rPr lang="en-US" dirty="0"/>
              <a:t>Can be operated on in parallel using transformations and actions</a:t>
            </a:r>
          </a:p>
          <a:p>
            <a:r>
              <a:rPr lang="en-US" dirty="0"/>
              <a:t>Spark uses its own map-reduce framework to distribute computation across multiple nodes.</a:t>
            </a:r>
          </a:p>
        </p:txBody>
      </p:sp>
    </p:spTree>
    <p:extLst>
      <p:ext uri="{BB962C8B-B14F-4D97-AF65-F5344CB8AC3E}">
        <p14:creationId xmlns:p14="http://schemas.microsoft.com/office/powerpoint/2010/main" val="169518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5BFF-8456-86DF-E0D4-7A8F308E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C0850-58BE-CE1F-F006-0D28D33A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9753"/>
            <a:ext cx="7772400" cy="2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0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09D-6939-2585-59E9-3D389C7F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61A3-DC45-D988-22EA-0B32CC32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0FD30-E643-FCAF-831D-7DB98478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9753"/>
            <a:ext cx="7772400" cy="2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E6C6-CFDC-0809-C427-0F29AA2F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EBF60-BEBA-10B9-E945-2FAAABAC7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76331"/>
            <a:ext cx="7886700" cy="29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4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5475-D825-C41C-BD16-330909EE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2B21-0158-EED2-1A97-72C1983D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memory on top of physical memory split across multiple machines</a:t>
            </a:r>
          </a:p>
          <a:p>
            <a:r>
              <a:rPr lang="en-US" dirty="0"/>
              <a:t>Collections (such as array, map, list) stored in RDD can be equally accessed from any machine </a:t>
            </a:r>
          </a:p>
          <a:p>
            <a:r>
              <a:rPr lang="en-US" dirty="0"/>
              <a:t>Allows you to store arrays/maps/lists that may cross the boundary of physical memory on one machine</a:t>
            </a:r>
          </a:p>
        </p:txBody>
      </p:sp>
    </p:spTree>
    <p:extLst>
      <p:ext uri="{BB962C8B-B14F-4D97-AF65-F5344CB8AC3E}">
        <p14:creationId xmlns:p14="http://schemas.microsoft.com/office/powerpoint/2010/main" val="3751849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2117-AB3D-65A9-688A-6609BFD2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806"/>
            <a:ext cx="7886700" cy="994172"/>
          </a:xfrm>
        </p:spPr>
        <p:txBody>
          <a:bodyPr/>
          <a:lstStyle/>
          <a:p>
            <a:r>
              <a:rPr lang="en-US" dirty="0"/>
              <a:t>Spark vs.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6DFC-3E67-2C74-2559-BF666746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9731A-EFCE-7D92-B131-8FA058E5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36959"/>
            <a:ext cx="7772400" cy="38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2117-AB3D-65A9-688A-6609BFD2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806"/>
            <a:ext cx="7886700" cy="994172"/>
          </a:xfrm>
        </p:spPr>
        <p:txBody>
          <a:bodyPr/>
          <a:lstStyle/>
          <a:p>
            <a:r>
              <a:rPr lang="en-US" dirty="0"/>
              <a:t>Spark vs.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6DFC-3E67-2C74-2559-BF666746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C4A92-F2E4-BB1C-B367-FCE016D2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36959"/>
            <a:ext cx="7772400" cy="38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6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2117-AB3D-65A9-688A-6609BFD2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806"/>
            <a:ext cx="7886700" cy="994172"/>
          </a:xfrm>
        </p:spPr>
        <p:txBody>
          <a:bodyPr/>
          <a:lstStyle/>
          <a:p>
            <a:r>
              <a:rPr lang="en-US" dirty="0"/>
              <a:t>Spark vs.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6DFC-3E67-2C74-2559-BF666746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C50BE-A2D1-BB58-8353-006DC6ED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36959"/>
            <a:ext cx="7772400" cy="38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9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2117-AB3D-65A9-688A-6609BFD2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806"/>
            <a:ext cx="7886700" cy="994172"/>
          </a:xfrm>
        </p:spPr>
        <p:txBody>
          <a:bodyPr/>
          <a:lstStyle/>
          <a:p>
            <a:r>
              <a:rPr lang="en-US" dirty="0"/>
              <a:t>Spark vs.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6DFC-3E67-2C74-2559-BF666746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1AB79-F9B4-7BD9-1FCD-7605B2E1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36959"/>
            <a:ext cx="7772400" cy="38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6205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MapRedcue</a:t>
            </a:r>
            <a:r>
              <a:rPr lang="en-US" sz="4400" b="1" dirty="0">
                <a:solidFill>
                  <a:schemeClr val="bg1"/>
                </a:solidFill>
              </a:rPr>
              <a:t> and HDFS</a:t>
            </a:r>
          </a:p>
        </p:txBody>
      </p:sp>
    </p:spTree>
    <p:extLst>
      <p:ext uri="{BB962C8B-B14F-4D97-AF65-F5344CB8AC3E}">
        <p14:creationId xmlns:p14="http://schemas.microsoft.com/office/powerpoint/2010/main" val="263956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2117-AB3D-65A9-688A-6609BFD2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806"/>
            <a:ext cx="7886700" cy="994172"/>
          </a:xfrm>
        </p:spPr>
        <p:txBody>
          <a:bodyPr/>
          <a:lstStyle/>
          <a:p>
            <a:r>
              <a:rPr lang="en-US" dirty="0"/>
              <a:t>Spark vs. HDFS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F2EA0-9434-ECA6-C283-EF772A26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DDABB-16EB-E0F2-E29D-2EC4D3CB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36959"/>
            <a:ext cx="7772400" cy="38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0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5D97-24F5-D584-84BB-BA10F49B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41A35-5041-256B-4704-B52617474DED}"/>
              </a:ext>
            </a:extLst>
          </p:cNvPr>
          <p:cNvSpPr/>
          <p:nvPr/>
        </p:nvSpPr>
        <p:spPr>
          <a:xfrm>
            <a:off x="628650" y="1860550"/>
            <a:ext cx="1397000" cy="901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Driver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50361-484C-B65F-4FE0-F2F0EC7BFF44}"/>
              </a:ext>
            </a:extLst>
          </p:cNvPr>
          <p:cNvSpPr/>
          <p:nvPr/>
        </p:nvSpPr>
        <p:spPr>
          <a:xfrm>
            <a:off x="3219075" y="2042360"/>
            <a:ext cx="1397000" cy="524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Cluster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F9FDD-DDA6-6DF8-47F4-3434DD8181E5}"/>
              </a:ext>
            </a:extLst>
          </p:cNvPr>
          <p:cNvSpPr/>
          <p:nvPr/>
        </p:nvSpPr>
        <p:spPr>
          <a:xfrm>
            <a:off x="5809500" y="1435433"/>
            <a:ext cx="2250907" cy="1772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Worker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C6494-62DA-4317-B04F-D5CBD8D983FB}"/>
              </a:ext>
            </a:extLst>
          </p:cNvPr>
          <p:cNvSpPr/>
          <p:nvPr/>
        </p:nvSpPr>
        <p:spPr>
          <a:xfrm>
            <a:off x="786063" y="2373896"/>
            <a:ext cx="1050758" cy="281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9AF6A-5309-3D39-601A-F0F837314AD7}"/>
              </a:ext>
            </a:extLst>
          </p:cNvPr>
          <p:cNvSpPr/>
          <p:nvPr/>
        </p:nvSpPr>
        <p:spPr>
          <a:xfrm>
            <a:off x="6068679" y="1981032"/>
            <a:ext cx="1732547" cy="1035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Executor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7A707-B3FD-44F4-6F2F-5C1D54BC5F6E}"/>
              </a:ext>
            </a:extLst>
          </p:cNvPr>
          <p:cNvSpPr/>
          <p:nvPr/>
        </p:nvSpPr>
        <p:spPr>
          <a:xfrm>
            <a:off x="6134854" y="2237873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A9023-B763-0EC5-4FCA-57CEBB1EC514}"/>
              </a:ext>
            </a:extLst>
          </p:cNvPr>
          <p:cNvSpPr/>
          <p:nvPr/>
        </p:nvSpPr>
        <p:spPr>
          <a:xfrm>
            <a:off x="6653715" y="2237873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D6E12-1AFC-4684-BE41-703CD491FA87}"/>
              </a:ext>
            </a:extLst>
          </p:cNvPr>
          <p:cNvSpPr/>
          <p:nvPr/>
        </p:nvSpPr>
        <p:spPr>
          <a:xfrm>
            <a:off x="7172576" y="2237873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BBC46-2999-CA8F-56D5-1DBD3BEDFBCB}"/>
              </a:ext>
            </a:extLst>
          </p:cNvPr>
          <p:cNvSpPr/>
          <p:nvPr/>
        </p:nvSpPr>
        <p:spPr>
          <a:xfrm>
            <a:off x="6152151" y="2618956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5922C-8C5D-13B8-A3C6-59E6514B30F1}"/>
              </a:ext>
            </a:extLst>
          </p:cNvPr>
          <p:cNvSpPr/>
          <p:nvPr/>
        </p:nvSpPr>
        <p:spPr>
          <a:xfrm>
            <a:off x="6671012" y="2618956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456B6-1D9A-10AD-E5C0-9A0747F7BF71}"/>
              </a:ext>
            </a:extLst>
          </p:cNvPr>
          <p:cNvSpPr/>
          <p:nvPr/>
        </p:nvSpPr>
        <p:spPr>
          <a:xfrm>
            <a:off x="7189873" y="2618956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3319E-4A84-54E2-D61D-7D957525630D}"/>
              </a:ext>
            </a:extLst>
          </p:cNvPr>
          <p:cNvSpPr/>
          <p:nvPr/>
        </p:nvSpPr>
        <p:spPr>
          <a:xfrm>
            <a:off x="6026821" y="1716505"/>
            <a:ext cx="2250907" cy="1772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Worker 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CFB89C-04E8-1058-567D-9E18916B34A9}"/>
              </a:ext>
            </a:extLst>
          </p:cNvPr>
          <p:cNvSpPr/>
          <p:nvPr/>
        </p:nvSpPr>
        <p:spPr>
          <a:xfrm>
            <a:off x="6286000" y="2262104"/>
            <a:ext cx="1732547" cy="1035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Executor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FE4483-1AB2-C71E-26DB-AF017CAA4D70}"/>
              </a:ext>
            </a:extLst>
          </p:cNvPr>
          <p:cNvSpPr/>
          <p:nvPr/>
        </p:nvSpPr>
        <p:spPr>
          <a:xfrm>
            <a:off x="6352175" y="2518945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330C32-7C88-BAD4-9F9F-7AE5E4B169EB}"/>
              </a:ext>
            </a:extLst>
          </p:cNvPr>
          <p:cNvSpPr/>
          <p:nvPr/>
        </p:nvSpPr>
        <p:spPr>
          <a:xfrm>
            <a:off x="6871036" y="2518945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F7EC1-FD0F-1B37-6632-88DFFCE2A5DB}"/>
              </a:ext>
            </a:extLst>
          </p:cNvPr>
          <p:cNvSpPr/>
          <p:nvPr/>
        </p:nvSpPr>
        <p:spPr>
          <a:xfrm>
            <a:off x="7389897" y="2518945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FD621-381D-DB00-9865-5FCCABB73080}"/>
              </a:ext>
            </a:extLst>
          </p:cNvPr>
          <p:cNvSpPr/>
          <p:nvPr/>
        </p:nvSpPr>
        <p:spPr>
          <a:xfrm>
            <a:off x="6369472" y="2900028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AE601-99CF-729F-1295-DFA44999AFEA}"/>
              </a:ext>
            </a:extLst>
          </p:cNvPr>
          <p:cNvSpPr/>
          <p:nvPr/>
        </p:nvSpPr>
        <p:spPr>
          <a:xfrm>
            <a:off x="6888333" y="2900028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6ED5-0042-B00E-C722-A8DF2BC8D743}"/>
              </a:ext>
            </a:extLst>
          </p:cNvPr>
          <p:cNvSpPr/>
          <p:nvPr/>
        </p:nvSpPr>
        <p:spPr>
          <a:xfrm>
            <a:off x="7407194" y="2900028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454B2-2497-BC7C-BAF7-BE2FD11761A8}"/>
              </a:ext>
            </a:extLst>
          </p:cNvPr>
          <p:cNvSpPr/>
          <p:nvPr/>
        </p:nvSpPr>
        <p:spPr>
          <a:xfrm>
            <a:off x="6264443" y="1997577"/>
            <a:ext cx="2250907" cy="1772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Worker 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9228A5-F492-7041-1F35-64FAA5B98D57}"/>
              </a:ext>
            </a:extLst>
          </p:cNvPr>
          <p:cNvSpPr/>
          <p:nvPr/>
        </p:nvSpPr>
        <p:spPr>
          <a:xfrm>
            <a:off x="6523622" y="2543176"/>
            <a:ext cx="1732547" cy="1035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Executor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F3352-208A-6E6B-F5DA-D87A0436B0A1}"/>
              </a:ext>
            </a:extLst>
          </p:cNvPr>
          <p:cNvSpPr/>
          <p:nvPr/>
        </p:nvSpPr>
        <p:spPr>
          <a:xfrm>
            <a:off x="6589797" y="2800017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FA62C2-B73A-4EA5-B820-EEB5C8662C78}"/>
              </a:ext>
            </a:extLst>
          </p:cNvPr>
          <p:cNvSpPr/>
          <p:nvPr/>
        </p:nvSpPr>
        <p:spPr>
          <a:xfrm>
            <a:off x="7108658" y="2800017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1A85FA-7EA0-1CA8-EC8B-015C91A1719E}"/>
              </a:ext>
            </a:extLst>
          </p:cNvPr>
          <p:cNvSpPr/>
          <p:nvPr/>
        </p:nvSpPr>
        <p:spPr>
          <a:xfrm>
            <a:off x="7627519" y="2800017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3B50CE-42C1-F001-272C-197511AFA855}"/>
              </a:ext>
            </a:extLst>
          </p:cNvPr>
          <p:cNvSpPr/>
          <p:nvPr/>
        </p:nvSpPr>
        <p:spPr>
          <a:xfrm>
            <a:off x="6607094" y="3181100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9A8B6C-2659-A509-398E-0C084169D60E}"/>
              </a:ext>
            </a:extLst>
          </p:cNvPr>
          <p:cNvSpPr/>
          <p:nvPr/>
        </p:nvSpPr>
        <p:spPr>
          <a:xfrm>
            <a:off x="7125955" y="3181100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2B835D-0094-918C-DF6E-C36EA2343676}"/>
              </a:ext>
            </a:extLst>
          </p:cNvPr>
          <p:cNvSpPr/>
          <p:nvPr/>
        </p:nvSpPr>
        <p:spPr>
          <a:xfrm>
            <a:off x="7644816" y="3181100"/>
            <a:ext cx="481263" cy="328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22EA44-3933-0A09-C5A9-840099759C4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25650" y="2304549"/>
            <a:ext cx="1193425" cy="6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2FB912-EA93-70FB-F5F9-366FB62C852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16075" y="2304549"/>
            <a:ext cx="1193425" cy="1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6F51FF-BC8D-2B5E-4C27-28B5B7EC490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4616075" y="2304549"/>
            <a:ext cx="1410746" cy="298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7480DD-AC6A-291D-51A3-6E9C43BFBD8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16075" y="2304549"/>
            <a:ext cx="1648368" cy="579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C1B83A54-D4C0-0458-AC80-F0A7B018599E}"/>
              </a:ext>
            </a:extLst>
          </p:cNvPr>
          <p:cNvSpPr/>
          <p:nvPr/>
        </p:nvSpPr>
        <p:spPr>
          <a:xfrm>
            <a:off x="1260935" y="2822991"/>
            <a:ext cx="4905626" cy="1588340"/>
          </a:xfrm>
          <a:custGeom>
            <a:avLst/>
            <a:gdLst>
              <a:gd name="connsiteX0" fmla="*/ 4178968 w 4178968"/>
              <a:gd name="connsiteY0" fmla="*/ 505326 h 1588340"/>
              <a:gd name="connsiteX1" fmla="*/ 2141621 w 4178968"/>
              <a:gd name="connsiteY1" fmla="*/ 1580147 h 1588340"/>
              <a:gd name="connsiteX2" fmla="*/ 0 w 4178968"/>
              <a:gd name="connsiteY2" fmla="*/ 0 h 158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968" h="1588340">
                <a:moveTo>
                  <a:pt x="4178968" y="505326"/>
                </a:moveTo>
                <a:cubicBezTo>
                  <a:pt x="3508542" y="1084847"/>
                  <a:pt x="2838116" y="1664368"/>
                  <a:pt x="2141621" y="1580147"/>
                </a:cubicBezTo>
                <a:cubicBezTo>
                  <a:pt x="1445126" y="1495926"/>
                  <a:pt x="262021" y="351589"/>
                  <a:pt x="0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6B322-0065-3121-641E-4872A3CE97F4}"/>
              </a:ext>
            </a:extLst>
          </p:cNvPr>
          <p:cNvSpPr txBox="1"/>
          <p:nvPr/>
        </p:nvSpPr>
        <p:spPr>
          <a:xfrm>
            <a:off x="2108383" y="1876453"/>
            <a:ext cx="1027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Request Resources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CD8C84-4E59-A6C4-426B-2CFB49473C01}"/>
              </a:ext>
            </a:extLst>
          </p:cNvPr>
          <p:cNvSpPr txBox="1"/>
          <p:nvPr/>
        </p:nvSpPr>
        <p:spPr>
          <a:xfrm>
            <a:off x="3387295" y="1557426"/>
            <a:ext cx="1027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Split job into smaller tasks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3E942C-629A-EDC5-AF18-888D86426711}"/>
              </a:ext>
            </a:extLst>
          </p:cNvPr>
          <p:cNvSpPr txBox="1"/>
          <p:nvPr/>
        </p:nvSpPr>
        <p:spPr>
          <a:xfrm>
            <a:off x="4666208" y="1921688"/>
            <a:ext cx="1236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Distribute Tasks across nodes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B1A0EA-5854-D76B-03E3-B3BC45E9F656}"/>
              </a:ext>
            </a:extLst>
          </p:cNvPr>
          <p:cNvSpPr txBox="1"/>
          <p:nvPr/>
        </p:nvSpPr>
        <p:spPr>
          <a:xfrm>
            <a:off x="2548883" y="3610098"/>
            <a:ext cx="29551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Once allocated by the cluster manager, the drive controls the execution of tasks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EA3F91-3C7F-3696-7BAA-3237C1C66198}"/>
              </a:ext>
            </a:extLst>
          </p:cNvPr>
          <p:cNvSpPr/>
          <p:nvPr/>
        </p:nvSpPr>
        <p:spPr>
          <a:xfrm>
            <a:off x="3052437" y="1381617"/>
            <a:ext cx="1679171" cy="1588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317844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F39C-CA6F-7786-CEBB-91AB00C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00" y="-221456"/>
            <a:ext cx="7886700" cy="994172"/>
          </a:xfrm>
        </p:spPr>
        <p:txBody>
          <a:bodyPr/>
          <a:lstStyle/>
          <a:p>
            <a:r>
              <a:rPr lang="en-US" dirty="0"/>
              <a:t>Spark versus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8259-18B1-2694-2F55-E641A72D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74595-4378-5DC8-3BC0-2C378F54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36959"/>
            <a:ext cx="7772400" cy="386958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DCD3717-C83D-701A-3AA2-69287CA989C8}"/>
              </a:ext>
            </a:extLst>
          </p:cNvPr>
          <p:cNvSpPr/>
          <p:nvPr/>
        </p:nvSpPr>
        <p:spPr>
          <a:xfrm>
            <a:off x="5962650" y="1135831"/>
            <a:ext cx="1498600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D9FF41D-0108-8577-E1AB-7EFD554A832D}"/>
              </a:ext>
            </a:extLst>
          </p:cNvPr>
          <p:cNvSpPr/>
          <p:nvPr/>
        </p:nvSpPr>
        <p:spPr>
          <a:xfrm flipH="1">
            <a:off x="1390650" y="1135831"/>
            <a:ext cx="1498600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616179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CA22-C7D5-1742-3454-E579C762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B3F1-9A99-C9D9-9CB8-5A956D95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underlying language for Spark in Scala</a:t>
            </a:r>
          </a:p>
          <a:p>
            <a:pPr lvl="1"/>
            <a:r>
              <a:rPr lang="en-US" dirty="0"/>
              <a:t>Scala is a superset of Java and requires the Java Virtual Machine to run</a:t>
            </a:r>
          </a:p>
          <a:p>
            <a:pPr lvl="1"/>
            <a:r>
              <a:rPr lang="en-US" dirty="0"/>
              <a:t>We will use Python interface of Spark – </a:t>
            </a:r>
            <a:r>
              <a:rPr lang="en-US" dirty="0" err="1"/>
              <a:t>pySpark</a:t>
            </a:r>
            <a:endParaRPr lang="en-US" dirty="0"/>
          </a:p>
          <a:p>
            <a:pPr lvl="2"/>
            <a:r>
              <a:rPr lang="en-US" dirty="0" err="1"/>
              <a:t>pySpark</a:t>
            </a:r>
            <a:r>
              <a:rPr lang="en-US" dirty="0"/>
              <a:t> is popular, but Scala is more performance efficient</a:t>
            </a:r>
          </a:p>
          <a:p>
            <a:r>
              <a:rPr lang="en-US" dirty="0"/>
              <a:t>Spark lower-level API</a:t>
            </a:r>
          </a:p>
          <a:p>
            <a:pPr lvl="1"/>
            <a:r>
              <a:rPr lang="en-US" dirty="0"/>
              <a:t>Based on RDD</a:t>
            </a:r>
          </a:p>
          <a:p>
            <a:pPr lvl="1"/>
            <a:r>
              <a:rPr lang="en-US" dirty="0"/>
              <a:t>Have to use Map-Reduce on RDD</a:t>
            </a:r>
          </a:p>
          <a:p>
            <a:pPr lvl="1"/>
            <a:r>
              <a:rPr lang="en-US" dirty="0"/>
              <a:t>Useful when working with raw, unstructured, uncleaned data</a:t>
            </a:r>
          </a:p>
        </p:txBody>
      </p:sp>
    </p:spTree>
    <p:extLst>
      <p:ext uri="{BB962C8B-B14F-4D97-AF65-F5344CB8AC3E}">
        <p14:creationId xmlns:p14="http://schemas.microsoft.com/office/powerpoint/2010/main" val="689838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0FC5-B3AC-55F8-747E-5F075D72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406"/>
            <a:ext cx="7886700" cy="994172"/>
          </a:xfrm>
        </p:spPr>
        <p:txBody>
          <a:bodyPr/>
          <a:lstStyle/>
          <a:p>
            <a:r>
              <a:rPr lang="en-US" dirty="0"/>
              <a:t>Spark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6445-9541-3072-2447-7E130124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11896-CFF7-79C6-7611-0C772C05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36959"/>
            <a:ext cx="7772400" cy="38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78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733668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76E-5878-296C-50F7-7A55CAD9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0168-6B9A-DC74-8203-9FCADF7D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Details are posted in Canvas</a:t>
            </a:r>
          </a:p>
          <a:p>
            <a:r>
              <a:rPr lang="en-US" dirty="0"/>
              <a:t>Due May 5th by midnight – no late submissions will be accepted; so plan to submit well before this deadline.</a:t>
            </a:r>
          </a:p>
          <a:p>
            <a:r>
              <a:rPr lang="en-US" dirty="0"/>
              <a:t>Peer review is due May5th by midnight:</a:t>
            </a:r>
          </a:p>
          <a:p>
            <a:pPr lvl="1"/>
            <a:r>
              <a:rPr lang="en-US" dirty="0"/>
              <a:t>Evaluate team member contributions and performance on a scale of 1 through 10.</a:t>
            </a:r>
          </a:p>
          <a:p>
            <a:pPr lvl="1"/>
            <a:r>
              <a:rPr lang="en-US" dirty="0"/>
              <a:t>If you do not submit an evaluation; your personal evaluation will automatically become 8 </a:t>
            </a:r>
          </a:p>
          <a:p>
            <a:pPr lvl="1"/>
            <a:r>
              <a:rPr lang="en-US" dirty="0"/>
              <a:t>Final project mark is the team’s mark multiplied by your peer evaluation percentage score. (i.e. If you get 8/10 on peer eval, then you receive 80% of the teams grade)</a:t>
            </a:r>
          </a:p>
        </p:txBody>
      </p:sp>
    </p:spTree>
    <p:extLst>
      <p:ext uri="{BB962C8B-B14F-4D97-AF65-F5344CB8AC3E}">
        <p14:creationId xmlns:p14="http://schemas.microsoft.com/office/powerpoint/2010/main" val="2116550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771D-EF27-3C0C-C5E5-F3962509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a MapReduce Job</a:t>
            </a:r>
          </a:p>
        </p:txBody>
      </p:sp>
      <p:pic>
        <p:nvPicPr>
          <p:cNvPr id="4" name="Content Placeholder 4" descr="A group of colorful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AF287EFD-51C6-0A7F-C582-E5E02028A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68016"/>
            <a:ext cx="7859206" cy="3262312"/>
          </a:xfrm>
        </p:spPr>
      </p:pic>
    </p:spTree>
    <p:extLst>
      <p:ext uri="{BB962C8B-B14F-4D97-AF65-F5344CB8AC3E}">
        <p14:creationId xmlns:p14="http://schemas.microsoft.com/office/powerpoint/2010/main" val="167933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774D-0BFB-6DE7-C343-8BDC63A0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stdout</a:t>
            </a:r>
            <a:r>
              <a:rPr lang="en-US" dirty="0"/>
              <a:t>, stdin,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0A40-96AE-810B-4A78-412FA1A5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program in Unix (e.g., Linux) has access to any data that may be streamed into it. This data is accessed through what is called stdin.</a:t>
            </a:r>
          </a:p>
          <a:p>
            <a:r>
              <a:rPr lang="en-US" dirty="0"/>
              <a:t>Any program that outputs data via print, is sending this data to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r>
              <a:rPr lang="en-US" dirty="0"/>
              <a:t>When your program generates system errors when run, it sends output to a third stream called stderr.</a:t>
            </a:r>
          </a:p>
          <a:p>
            <a:r>
              <a:rPr lang="en-US" dirty="0"/>
              <a:t>Hadoop streaming uses this to communicate/transfer data with mappers and reducers.</a:t>
            </a:r>
          </a:p>
          <a:p>
            <a:pPr lvl="1"/>
            <a:r>
              <a:rPr lang="en-US" dirty="0"/>
              <a:t>This allows us to use Languages other than Java to create MR jobs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4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9738EED-C3A3-7190-743D-DC83FC44A483}"/>
              </a:ext>
            </a:extLst>
          </p:cNvPr>
          <p:cNvSpPr/>
          <p:nvPr/>
        </p:nvSpPr>
        <p:spPr>
          <a:xfrm>
            <a:off x="6449705" y="34672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A5A5B85-F3F4-2296-98FE-539B880DDCA7}"/>
              </a:ext>
            </a:extLst>
          </p:cNvPr>
          <p:cNvSpPr/>
          <p:nvPr/>
        </p:nvSpPr>
        <p:spPr>
          <a:xfrm>
            <a:off x="6335405" y="33529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589FEA1-AB88-DC0B-EF55-5840AA82EFFD}"/>
              </a:ext>
            </a:extLst>
          </p:cNvPr>
          <p:cNvSpPr/>
          <p:nvPr/>
        </p:nvSpPr>
        <p:spPr>
          <a:xfrm>
            <a:off x="6221105" y="32386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C77AD37-68C6-8A0C-29E7-5CB616EA7C5B}"/>
              </a:ext>
            </a:extLst>
          </p:cNvPr>
          <p:cNvSpPr/>
          <p:nvPr/>
        </p:nvSpPr>
        <p:spPr>
          <a:xfrm>
            <a:off x="6106805" y="31243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F56EA15-342C-EEB6-D10E-BEB2E787C062}"/>
              </a:ext>
            </a:extLst>
          </p:cNvPr>
          <p:cNvSpPr/>
          <p:nvPr/>
        </p:nvSpPr>
        <p:spPr>
          <a:xfrm>
            <a:off x="6106805" y="31243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9050118-3E29-C812-5404-AD158016E4D4}"/>
              </a:ext>
            </a:extLst>
          </p:cNvPr>
          <p:cNvSpPr/>
          <p:nvPr/>
        </p:nvSpPr>
        <p:spPr>
          <a:xfrm>
            <a:off x="5992505" y="30100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reduce.py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5472EBE-4FD4-EC74-C61A-8B2C9CC79ABB}"/>
              </a:ext>
            </a:extLst>
          </p:cNvPr>
          <p:cNvSpPr/>
          <p:nvPr/>
        </p:nvSpPr>
        <p:spPr>
          <a:xfrm>
            <a:off x="2369856" y="2244234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CE02925-F2F1-7A77-6651-9AEFC74DF211}"/>
              </a:ext>
            </a:extLst>
          </p:cNvPr>
          <p:cNvSpPr/>
          <p:nvPr/>
        </p:nvSpPr>
        <p:spPr>
          <a:xfrm>
            <a:off x="2255556" y="2129934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EAA78A9-446B-766B-BCB0-6A2FBBBE10AA}"/>
              </a:ext>
            </a:extLst>
          </p:cNvPr>
          <p:cNvSpPr/>
          <p:nvPr/>
        </p:nvSpPr>
        <p:spPr>
          <a:xfrm>
            <a:off x="2141256" y="2015634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EA71E12-440A-F24D-63FA-EEFB652AB22C}"/>
              </a:ext>
            </a:extLst>
          </p:cNvPr>
          <p:cNvSpPr/>
          <p:nvPr/>
        </p:nvSpPr>
        <p:spPr>
          <a:xfrm>
            <a:off x="2026956" y="1901334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CDE31B7-4ACF-42BB-60AE-5ADAE3C3BC91}"/>
              </a:ext>
            </a:extLst>
          </p:cNvPr>
          <p:cNvSpPr/>
          <p:nvPr/>
        </p:nvSpPr>
        <p:spPr>
          <a:xfrm>
            <a:off x="4033256" y="34672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8736350-B887-17EE-949B-A28F74B774DD}"/>
              </a:ext>
            </a:extLst>
          </p:cNvPr>
          <p:cNvSpPr/>
          <p:nvPr/>
        </p:nvSpPr>
        <p:spPr>
          <a:xfrm>
            <a:off x="3918956" y="33529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FBB06C8-E916-F6EE-D458-9DA370B50FB2}"/>
              </a:ext>
            </a:extLst>
          </p:cNvPr>
          <p:cNvSpPr/>
          <p:nvPr/>
        </p:nvSpPr>
        <p:spPr>
          <a:xfrm>
            <a:off x="3804656" y="32386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E21F1E0-A1DE-5A28-3349-DF0369F3CD4E}"/>
              </a:ext>
            </a:extLst>
          </p:cNvPr>
          <p:cNvSpPr/>
          <p:nvPr/>
        </p:nvSpPr>
        <p:spPr>
          <a:xfrm>
            <a:off x="3690356" y="31243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FF00C08-D221-0B6B-C1D4-E0E16E464645}"/>
              </a:ext>
            </a:extLst>
          </p:cNvPr>
          <p:cNvSpPr/>
          <p:nvPr/>
        </p:nvSpPr>
        <p:spPr>
          <a:xfrm>
            <a:off x="3690356" y="31243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79394-47A2-3554-6827-E717AAB1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Streaming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396555-7931-C719-63F6-21040C84C75A}"/>
              </a:ext>
            </a:extLst>
          </p:cNvPr>
          <p:cNvSpPr/>
          <p:nvPr/>
        </p:nvSpPr>
        <p:spPr>
          <a:xfrm>
            <a:off x="1912656" y="1787034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E4244E-1258-326D-DBCD-90B62992D5FE}"/>
              </a:ext>
            </a:extLst>
          </p:cNvPr>
          <p:cNvSpPr/>
          <p:nvPr/>
        </p:nvSpPr>
        <p:spPr>
          <a:xfrm>
            <a:off x="3576056" y="1776145"/>
            <a:ext cx="134157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411480"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Mapper Stream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F2DA9C-02F8-C053-E10E-858330BE6BA5}"/>
              </a:ext>
            </a:extLst>
          </p:cNvPr>
          <p:cNvSpPr/>
          <p:nvPr/>
        </p:nvSpPr>
        <p:spPr>
          <a:xfrm>
            <a:off x="3576056" y="3010051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mapper.py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79DD9-4A7A-0C04-11C7-BAF0C49DD0EE}"/>
              </a:ext>
            </a:extLst>
          </p:cNvPr>
          <p:cNvSpPr/>
          <p:nvPr/>
        </p:nvSpPr>
        <p:spPr>
          <a:xfrm>
            <a:off x="3683657" y="2902519"/>
            <a:ext cx="398505" cy="176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STDIN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DE7F2-8FC1-ACBD-1613-D4CE6F2823C7}"/>
              </a:ext>
            </a:extLst>
          </p:cNvPr>
          <p:cNvSpPr/>
          <p:nvPr/>
        </p:nvSpPr>
        <p:spPr>
          <a:xfrm>
            <a:off x="4189763" y="2902519"/>
            <a:ext cx="398505" cy="176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STDOUT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CCBFA0-4657-9BFA-6C24-9120A0543507}"/>
              </a:ext>
            </a:extLst>
          </p:cNvPr>
          <p:cNvSpPr/>
          <p:nvPr/>
        </p:nvSpPr>
        <p:spPr>
          <a:xfrm>
            <a:off x="5987109" y="1776145"/>
            <a:ext cx="1099231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Reducer Stream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2A0A29-C886-4D69-1ADF-824F7563B26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52740" y="1998938"/>
            <a:ext cx="744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6DBB76-E4DE-8257-CCB6-F19BD66AD6B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917627" y="1988050"/>
            <a:ext cx="10694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A6C64-3D2B-AA07-743B-1C6928472CF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82909" y="2210992"/>
            <a:ext cx="0" cy="691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673E33-8291-B907-54E8-6D6BF32F146E}"/>
              </a:ext>
            </a:extLst>
          </p:cNvPr>
          <p:cNvCxnSpPr>
            <a:cxnSpLocks/>
          </p:cNvCxnSpPr>
          <p:nvPr/>
        </p:nvCxnSpPr>
        <p:spPr>
          <a:xfrm>
            <a:off x="4389015" y="2199955"/>
            <a:ext cx="0" cy="6915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BC1FA-3E22-FCB2-A4B1-7E1A9FEB4460}"/>
              </a:ext>
            </a:extLst>
          </p:cNvPr>
          <p:cNvSpPr/>
          <p:nvPr/>
        </p:nvSpPr>
        <p:spPr>
          <a:xfrm>
            <a:off x="6094710" y="2898390"/>
            <a:ext cx="398505" cy="176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5784B1-9F17-B64B-D05E-322F0DDFE15A}"/>
              </a:ext>
            </a:extLst>
          </p:cNvPr>
          <p:cNvSpPr/>
          <p:nvPr/>
        </p:nvSpPr>
        <p:spPr>
          <a:xfrm>
            <a:off x="6600816" y="2898390"/>
            <a:ext cx="398505" cy="176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STDOUT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BD9673-B2EA-C3A8-A621-DE10F154209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293963" y="2206864"/>
            <a:ext cx="0" cy="691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70B625-68C8-2741-6BB2-7D637C99E116}"/>
              </a:ext>
            </a:extLst>
          </p:cNvPr>
          <p:cNvCxnSpPr>
            <a:cxnSpLocks/>
          </p:cNvCxnSpPr>
          <p:nvPr/>
        </p:nvCxnSpPr>
        <p:spPr>
          <a:xfrm>
            <a:off x="6800069" y="2195826"/>
            <a:ext cx="0" cy="6915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48A7C3-701B-BE74-7DBC-864FD67690AC}"/>
              </a:ext>
            </a:extLst>
          </p:cNvPr>
          <p:cNvCxnSpPr/>
          <p:nvPr/>
        </p:nvCxnSpPr>
        <p:spPr>
          <a:xfrm>
            <a:off x="7086340" y="1975624"/>
            <a:ext cx="416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AAC8AC-3F5E-316B-7A31-193694E75615}"/>
              </a:ext>
            </a:extLst>
          </p:cNvPr>
          <p:cNvSpPr txBox="1"/>
          <p:nvPr/>
        </p:nvSpPr>
        <p:spPr>
          <a:xfrm>
            <a:off x="4219378" y="2368666"/>
            <a:ext cx="101866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</a:t>
            </a:r>
            <a:r>
              <a:rPr lang="en-US" sz="1050" dirty="0" err="1"/>
              <a:t>key,value</a:t>
            </a:r>
            <a:r>
              <a:rPr lang="en-US" sz="1050" dirty="0"/>
              <a:t>&gt; </a:t>
            </a:r>
            <a:r>
              <a:rPr lang="en-US" sz="900" dirty="0"/>
              <a:t>pairs</a:t>
            </a:r>
            <a:endParaRPr 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AD822-711A-FD7C-DF37-0FB1152E4C61}"/>
              </a:ext>
            </a:extLst>
          </p:cNvPr>
          <p:cNvSpPr txBox="1"/>
          <p:nvPr/>
        </p:nvSpPr>
        <p:spPr>
          <a:xfrm>
            <a:off x="5598650" y="2298711"/>
            <a:ext cx="776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</a:t>
            </a:r>
            <a:r>
              <a:rPr lang="en-US" sz="1050" dirty="0" err="1"/>
              <a:t>key,value</a:t>
            </a:r>
            <a:r>
              <a:rPr lang="en-US" sz="1050" dirty="0"/>
              <a:t>&gt; </a:t>
            </a:r>
            <a:r>
              <a:rPr lang="en-US" sz="900" dirty="0"/>
              <a:t>pairs sorted</a:t>
            </a:r>
            <a:endParaRPr lang="en-US" sz="105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1E790D70-6486-7BE7-F8CC-152B0C99900C}"/>
              </a:ext>
            </a:extLst>
          </p:cNvPr>
          <p:cNvSpPr/>
          <p:nvPr/>
        </p:nvSpPr>
        <p:spPr>
          <a:xfrm>
            <a:off x="3250650" y="3005923"/>
            <a:ext cx="318707" cy="951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89AA5A-0EC4-DC2C-EDB8-00D94D5EC095}"/>
              </a:ext>
            </a:extLst>
          </p:cNvPr>
          <p:cNvSpPr txBox="1"/>
          <p:nvPr/>
        </p:nvSpPr>
        <p:spPr>
          <a:xfrm>
            <a:off x="2018461" y="3159012"/>
            <a:ext cx="14759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err="1"/>
              <a:t>Mapper.py</a:t>
            </a:r>
            <a:r>
              <a:rPr lang="en-US" sz="1050" i="1" dirty="0"/>
              <a:t> is run on each node and processes the </a:t>
            </a:r>
            <a:r>
              <a:rPr lang="en-US" sz="1050" i="1" dirty="0" err="1"/>
              <a:t>hdfs</a:t>
            </a:r>
            <a:r>
              <a:rPr lang="en-US" sz="1050" i="1" dirty="0"/>
              <a:t> file blocks for that local node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22B5-E10B-221A-B098-CC1F6E669AE9}"/>
              </a:ext>
            </a:extLst>
          </p:cNvPr>
          <p:cNvSpPr txBox="1"/>
          <p:nvPr/>
        </p:nvSpPr>
        <p:spPr>
          <a:xfrm>
            <a:off x="353487" y="1708164"/>
            <a:ext cx="14079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Input file being processed is stored in </a:t>
            </a:r>
            <a:r>
              <a:rPr lang="en-US" sz="1050" i="1" dirty="0" err="1"/>
              <a:t>hdfs</a:t>
            </a:r>
            <a:r>
              <a:rPr lang="en-US" sz="1050" i="1" dirty="0"/>
              <a:t>; therefore split into blocks and distributed across multiple nodes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3D82283-A42F-39F3-62A7-5EFB212B392F}"/>
              </a:ext>
            </a:extLst>
          </p:cNvPr>
          <p:cNvSpPr/>
          <p:nvPr/>
        </p:nvSpPr>
        <p:spPr>
          <a:xfrm>
            <a:off x="1563569" y="1716714"/>
            <a:ext cx="318707" cy="951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A58028-632D-0D9E-3906-87710FCA043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576055" y="1988050"/>
            <a:ext cx="306854" cy="1926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C97791-4506-D3A0-55BA-B8C64AF86BE0}"/>
              </a:ext>
            </a:extLst>
          </p:cNvPr>
          <p:cNvCxnSpPr>
            <a:cxnSpLocks/>
          </p:cNvCxnSpPr>
          <p:nvPr/>
        </p:nvCxnSpPr>
        <p:spPr>
          <a:xfrm flipV="1">
            <a:off x="4410606" y="2004004"/>
            <a:ext cx="174643" cy="1733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A46B1E-7CCA-13E1-ACB4-811041CABEB0}"/>
              </a:ext>
            </a:extLst>
          </p:cNvPr>
          <p:cNvSpPr txBox="1"/>
          <p:nvPr/>
        </p:nvSpPr>
        <p:spPr>
          <a:xfrm>
            <a:off x="4515844" y="1862829"/>
            <a:ext cx="45183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Sort by keys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44D6E6-AB52-2DA0-2691-9DC2947BA482}"/>
              </a:ext>
            </a:extLst>
          </p:cNvPr>
          <p:cNvCxnSpPr>
            <a:cxnSpLocks/>
          </p:cNvCxnSpPr>
          <p:nvPr/>
        </p:nvCxnSpPr>
        <p:spPr>
          <a:xfrm>
            <a:off x="5973551" y="1998939"/>
            <a:ext cx="320411" cy="2079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5763B3-9937-2C21-BB93-86640BDB4BCD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800069" y="1988050"/>
            <a:ext cx="286271" cy="1979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E91A8F-05E4-BF7B-C2E3-FC2C134A259B}"/>
              </a:ext>
            </a:extLst>
          </p:cNvPr>
          <p:cNvSpPr txBox="1"/>
          <p:nvPr/>
        </p:nvSpPr>
        <p:spPr>
          <a:xfrm>
            <a:off x="6754526" y="2298995"/>
            <a:ext cx="776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</a:t>
            </a:r>
            <a:r>
              <a:rPr lang="en-US" sz="1050" dirty="0" err="1"/>
              <a:t>key,value</a:t>
            </a:r>
            <a:r>
              <a:rPr lang="en-US" sz="1050" dirty="0"/>
              <a:t>&gt; </a:t>
            </a:r>
            <a:r>
              <a:rPr lang="en-US" sz="900" dirty="0"/>
              <a:t>pairs aggregated</a:t>
            </a:r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4C7DA2-D2ED-B64B-9C73-4B4BE1325277}"/>
              </a:ext>
            </a:extLst>
          </p:cNvPr>
          <p:cNvSpPr txBox="1"/>
          <p:nvPr/>
        </p:nvSpPr>
        <p:spPr>
          <a:xfrm>
            <a:off x="3355086" y="2368666"/>
            <a:ext cx="595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Lines of text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DD4D934-967A-2C8A-F33D-3D4984318F2E}"/>
              </a:ext>
            </a:extLst>
          </p:cNvPr>
          <p:cNvSpPr/>
          <p:nvPr/>
        </p:nvSpPr>
        <p:spPr>
          <a:xfrm rot="16200000">
            <a:off x="7917429" y="957265"/>
            <a:ext cx="260803" cy="1212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6A135-8F4D-DE80-E8A3-BCDE7035944C}"/>
              </a:ext>
            </a:extLst>
          </p:cNvPr>
          <p:cNvSpPr txBox="1"/>
          <p:nvPr/>
        </p:nvSpPr>
        <p:spPr>
          <a:xfrm>
            <a:off x="7294374" y="872349"/>
            <a:ext cx="16887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Output is stored in </a:t>
            </a:r>
            <a:r>
              <a:rPr lang="en-US" sz="1050" i="1" dirty="0" err="1"/>
              <a:t>hdfs</a:t>
            </a:r>
            <a:r>
              <a:rPr lang="en-US" sz="1050" i="1" dirty="0"/>
              <a:t>; as often output can also be ‘big data’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7D230B7-1A5D-06C9-F728-DCA21CB78293}"/>
              </a:ext>
            </a:extLst>
          </p:cNvPr>
          <p:cNvSpPr/>
          <p:nvPr/>
        </p:nvSpPr>
        <p:spPr>
          <a:xfrm>
            <a:off x="7992006" y="2227538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69C1738-92F4-A983-044C-165CB6EA1665}"/>
              </a:ext>
            </a:extLst>
          </p:cNvPr>
          <p:cNvSpPr/>
          <p:nvPr/>
        </p:nvSpPr>
        <p:spPr>
          <a:xfrm>
            <a:off x="7877706" y="2113238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3F97557-AC58-6359-521C-0C5E692133BA}"/>
              </a:ext>
            </a:extLst>
          </p:cNvPr>
          <p:cNvSpPr/>
          <p:nvPr/>
        </p:nvSpPr>
        <p:spPr>
          <a:xfrm>
            <a:off x="7763406" y="1998938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113297-AAFF-8E73-F6C6-E1D6E5B355EB}"/>
              </a:ext>
            </a:extLst>
          </p:cNvPr>
          <p:cNvSpPr/>
          <p:nvPr/>
        </p:nvSpPr>
        <p:spPr>
          <a:xfrm>
            <a:off x="7649106" y="1884638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9937C7D-E972-0CBA-7D1F-DBA1BAB207EA}"/>
              </a:ext>
            </a:extLst>
          </p:cNvPr>
          <p:cNvSpPr/>
          <p:nvPr/>
        </p:nvSpPr>
        <p:spPr>
          <a:xfrm>
            <a:off x="7534806" y="1770338"/>
            <a:ext cx="940085" cy="423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AE6F4E24-4EA9-BE25-5717-6CE5B8630430}"/>
              </a:ext>
            </a:extLst>
          </p:cNvPr>
          <p:cNvSpPr/>
          <p:nvPr/>
        </p:nvSpPr>
        <p:spPr>
          <a:xfrm rot="10800000">
            <a:off x="7552642" y="2939731"/>
            <a:ext cx="318707" cy="951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0869A8-1C64-A6DF-C64A-1FADE66B2BF2}"/>
              </a:ext>
            </a:extLst>
          </p:cNvPr>
          <p:cNvSpPr txBox="1"/>
          <p:nvPr/>
        </p:nvSpPr>
        <p:spPr>
          <a:xfrm>
            <a:off x="7842460" y="3152396"/>
            <a:ext cx="1294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err="1"/>
              <a:t>Reducer.py</a:t>
            </a:r>
            <a:r>
              <a:rPr lang="en-US" sz="1050" i="1" dirty="0"/>
              <a:t> is run on multiple nodes in the Hadoop Cluster</a:t>
            </a:r>
          </a:p>
        </p:txBody>
      </p:sp>
    </p:spTree>
    <p:extLst>
      <p:ext uri="{BB962C8B-B14F-4D97-AF65-F5344CB8AC3E}">
        <p14:creationId xmlns:p14="http://schemas.microsoft.com/office/powerpoint/2010/main" val="230135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C3D03-C60D-9B9A-9B31-D8CD4881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7872"/>
            <a:ext cx="3868340" cy="617934"/>
          </a:xfrm>
        </p:spPr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B2A1D-E501-76B6-E68A-994C97BC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933" y="812800"/>
            <a:ext cx="4227249" cy="382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line.lower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word in words: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(word) == 0: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'%s\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% ("UNKOWN", 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'%s\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% (word,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13FE8-9113-826B-06FE-4F2A38F9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820" y="117872"/>
            <a:ext cx="3887391" cy="617934"/>
          </a:xfrm>
        </p:spPr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6975-FBFA-7AA7-48F9-AD3EC445B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812800"/>
            <a:ext cx="4353983" cy="382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word = None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word, count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('\t')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int(count)   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!= word and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!= None: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'%s\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%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   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word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count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 '%s\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%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778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6A9F-96A9-AAD5-DB59-75E095D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MapReduce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54F2-941C-3F25-9482-E66CE53D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/bin/env bash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777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jar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hadoop-mapreduce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hadoop-streaming.jar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-files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mapper.py,reducer.py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-input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-output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/output01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-mapper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-reducer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98C-E49B-AFC7-DD0E-6B410D1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Supplemental: Permissions in Unix (and HDFS)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4DE6-D58A-E6B5-44CA-6B60DD6C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E101A"/>
                </a:solidFill>
                <a:effectLst/>
              </a:rPr>
              <a:t>Filesystem Objects in Linux and HDFS have Permissions: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0E101A"/>
              </a:solidFill>
              <a:effectLst/>
            </a:endParaRPr>
          </a:p>
          <a:p>
            <a:pPr lvl="1">
              <a:spcBef>
                <a:spcPts val="0"/>
              </a:spcBef>
            </a:pPr>
            <a:endParaRPr lang="en-US" sz="1100" b="1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E101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E101A"/>
                </a:solidFill>
                <a:effectLst/>
              </a:rPr>
              <a:t>Permission Types</a:t>
            </a:r>
            <a:r>
              <a:rPr lang="en-US" sz="1400" dirty="0">
                <a:solidFill>
                  <a:srgbClr val="0E101A"/>
                </a:solidFill>
                <a:effectLst/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E101A"/>
                </a:solidFill>
                <a:effectLst/>
              </a:rPr>
              <a:t>Read (r)</a:t>
            </a:r>
            <a:r>
              <a:rPr lang="en-US" sz="1400" dirty="0">
                <a:solidFill>
                  <a:srgbClr val="0E101A"/>
                </a:solidFill>
                <a:effectLst/>
              </a:rPr>
              <a:t>: Permission to read the file or directory contents.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E101A"/>
                </a:solidFill>
                <a:effectLst/>
              </a:rPr>
              <a:t>Write (w)</a:t>
            </a:r>
            <a:r>
              <a:rPr lang="en-US" sz="1400" dirty="0">
                <a:solidFill>
                  <a:srgbClr val="0E101A"/>
                </a:solidFill>
                <a:effectLst/>
              </a:rPr>
              <a:t>: Permission to modify (or delete) the file or directory.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E101A"/>
                </a:solidFill>
                <a:effectLst/>
              </a:rPr>
              <a:t>Execute (x)</a:t>
            </a:r>
            <a:r>
              <a:rPr lang="en-US" sz="1400" dirty="0">
                <a:solidFill>
                  <a:srgbClr val="0E101A"/>
                </a:solidFill>
                <a:effectLst/>
              </a:rPr>
              <a:t>: Permission to execute a file or search a directory.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0E101A"/>
                </a:solidFill>
                <a:effectLst/>
              </a:rPr>
              <a:t>Purpose of </a:t>
            </a:r>
            <a:r>
              <a:rPr lang="en-US" sz="1400" b="1" dirty="0" err="1">
                <a:solidFill>
                  <a:srgbClr val="0E101A"/>
                </a:solidFill>
                <a:effectLst/>
              </a:rPr>
              <a:t>chmod</a:t>
            </a:r>
            <a:r>
              <a:rPr lang="en-US" sz="1400" dirty="0">
                <a:solidFill>
                  <a:srgbClr val="0E101A"/>
                </a:solidFill>
                <a:effectLst/>
              </a:rPr>
              <a:t>: Changes the access permissions of files and directories.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E101A"/>
                </a:solidFill>
                <a:effectLst/>
              </a:rPr>
              <a:t>Numeric Permission Representation</a:t>
            </a:r>
            <a:r>
              <a:rPr lang="en-US" sz="1400" dirty="0">
                <a:solidFill>
                  <a:srgbClr val="0E101A"/>
                </a:solidFill>
                <a:effectLst/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101A"/>
                </a:solidFill>
                <a:effectLst/>
              </a:rPr>
              <a:t>Each permission is represented by a </a:t>
            </a:r>
            <a:r>
              <a:rPr lang="en-US" sz="1400" b="1" dirty="0">
                <a:solidFill>
                  <a:srgbClr val="0E101A"/>
                </a:solidFill>
                <a:effectLst/>
              </a:rPr>
              <a:t>numeric value: read=4, write=2, execute=1.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101A"/>
                </a:solidFill>
                <a:effectLst/>
              </a:rPr>
              <a:t>Permissions are summed up for each category (owner, group, others) to form a 3-digit number (e.g., 755).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E101A"/>
                </a:solidFill>
                <a:effectLst/>
              </a:rPr>
              <a:t>Common </a:t>
            </a:r>
            <a:r>
              <a:rPr lang="en-US" sz="1400" b="1" dirty="0" err="1">
                <a:solidFill>
                  <a:srgbClr val="0E101A"/>
                </a:solidFill>
                <a:effectLst/>
              </a:rPr>
              <a:t>chmod</a:t>
            </a:r>
            <a:r>
              <a:rPr lang="en-US" sz="1400" b="1" dirty="0">
                <a:solidFill>
                  <a:srgbClr val="0E101A"/>
                </a:solidFill>
                <a:effectLst/>
              </a:rPr>
              <a:t> Settings</a:t>
            </a:r>
            <a:r>
              <a:rPr lang="en-US" sz="1400" dirty="0">
                <a:solidFill>
                  <a:srgbClr val="0E101A"/>
                </a:solidFill>
                <a:effectLst/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E101A"/>
                </a:solidFill>
                <a:effectLst/>
              </a:rPr>
              <a:t>chmod</a:t>
            </a:r>
            <a:r>
              <a:rPr lang="en-US" sz="1400" b="1" dirty="0">
                <a:solidFill>
                  <a:srgbClr val="0E101A"/>
                </a:solidFill>
                <a:effectLst/>
              </a:rPr>
              <a:t> 644</a:t>
            </a:r>
            <a:r>
              <a:rPr lang="en-US" sz="1400" dirty="0">
                <a:solidFill>
                  <a:srgbClr val="0E101A"/>
                </a:solidFill>
                <a:effectLst/>
              </a:rPr>
              <a:t>: Standard file permission (read/write for owner, read-only for others).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E101A"/>
                </a:solidFill>
                <a:effectLst/>
              </a:rPr>
              <a:t>chmod</a:t>
            </a:r>
            <a:r>
              <a:rPr lang="en-US" sz="1400" b="1" dirty="0">
                <a:solidFill>
                  <a:srgbClr val="0E101A"/>
                </a:solidFill>
                <a:effectLst/>
              </a:rPr>
              <a:t> 755</a:t>
            </a:r>
            <a:r>
              <a:rPr lang="en-US" sz="1400" dirty="0">
                <a:solidFill>
                  <a:srgbClr val="0E101A"/>
                </a:solidFill>
                <a:effectLst/>
              </a:rPr>
              <a:t>: Standard permission for executables or directories (full for owner, read/execute for others).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E101A"/>
                </a:solidFill>
                <a:effectLst/>
              </a:rPr>
              <a:t>chmod</a:t>
            </a:r>
            <a:r>
              <a:rPr lang="en-US" sz="1400" b="1" dirty="0">
                <a:solidFill>
                  <a:srgbClr val="0E101A"/>
                </a:solidFill>
                <a:effectLst/>
              </a:rPr>
              <a:t> 777</a:t>
            </a:r>
            <a:r>
              <a:rPr lang="en-US" sz="1400" dirty="0">
                <a:solidFill>
                  <a:srgbClr val="0E101A"/>
                </a:solidFill>
                <a:effectLst/>
              </a:rPr>
              <a:t>: Open permissions (read/write/execute for everyone), used cautiously.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600BA-C2BB-7ABB-5643-615188FF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09" y="1585109"/>
            <a:ext cx="5004224" cy="5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5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11105</TotalTime>
  <Words>1552</Words>
  <Application>Microsoft Macintosh PowerPoint</Application>
  <PresentationFormat>On-screen Show (16:9)</PresentationFormat>
  <Paragraphs>256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Univers 65</vt:lpstr>
      <vt:lpstr>Office Theme</vt:lpstr>
      <vt:lpstr>ISM 6136</vt:lpstr>
      <vt:lpstr>Agenda</vt:lpstr>
      <vt:lpstr>PowerPoint Presentation</vt:lpstr>
      <vt:lpstr>Flow of a MapReduce Job</vt:lpstr>
      <vt:lpstr>stdout, stdin, stderr</vt:lpstr>
      <vt:lpstr>Hadoop Streaming</vt:lpstr>
      <vt:lpstr>PowerPoint Presentation</vt:lpstr>
      <vt:lpstr>Running a MapReduce job</vt:lpstr>
      <vt:lpstr>Supplemental: Permissions in Unix (and HDFS) </vt:lpstr>
      <vt:lpstr>Summary</vt:lpstr>
      <vt:lpstr>PowerPoint Presentation</vt:lpstr>
      <vt:lpstr>Recall: MapReduce</vt:lpstr>
      <vt:lpstr>Hive</vt:lpstr>
      <vt:lpstr>Hive</vt:lpstr>
      <vt:lpstr>Hadoop Ecosystem</vt:lpstr>
      <vt:lpstr>Hue and Hive</vt:lpstr>
      <vt:lpstr>PowerPoint Presentation</vt:lpstr>
      <vt:lpstr>History</vt:lpstr>
      <vt:lpstr>Spark</vt:lpstr>
      <vt:lpstr>What is Spark</vt:lpstr>
      <vt:lpstr>What is an RDD?</vt:lpstr>
      <vt:lpstr>Spark Architecture</vt:lpstr>
      <vt:lpstr>Spark Architecture</vt:lpstr>
      <vt:lpstr>Spark Architecture</vt:lpstr>
      <vt:lpstr>Spark RDD</vt:lpstr>
      <vt:lpstr>Spark vs. HDFS</vt:lpstr>
      <vt:lpstr>Spark vs. HDFS</vt:lpstr>
      <vt:lpstr>Spark vs. HDFS</vt:lpstr>
      <vt:lpstr>Spark vs. HDFS</vt:lpstr>
      <vt:lpstr>Spark vs. HDFS</vt:lpstr>
      <vt:lpstr>Spark Architecture</vt:lpstr>
      <vt:lpstr>Spark versus Hadoop</vt:lpstr>
      <vt:lpstr>Spark API</vt:lpstr>
      <vt:lpstr>Spark API</vt:lpstr>
      <vt:lpstr>PowerPoint Presentation</vt:lpstr>
      <vt:lpstr>Final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521</cp:revision>
  <dcterms:created xsi:type="dcterms:W3CDTF">2019-11-06T18:18:56Z</dcterms:created>
  <dcterms:modified xsi:type="dcterms:W3CDTF">2024-04-14T12:15:31Z</dcterms:modified>
</cp:coreProperties>
</file>