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8" r:id="rId11"/>
    <p:sldId id="270" r:id="rId12"/>
    <p:sldId id="271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727" autoAdjust="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[Book1.xlsx]Sheet5!PivotTable3</c:name>
    <c:fmtId val="2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0690507436570429"/>
          <c:y val="6.9919072615923047E-2"/>
          <c:w val="0.7003184601924759"/>
          <c:h val="0.7270880723242934"/>
        </c:manualLayout>
      </c:layout>
      <c:barChart>
        <c:barDir val="col"/>
        <c:grouping val="clustered"/>
        <c:ser>
          <c:idx val="0"/>
          <c:order val="0"/>
          <c:tx>
            <c:strRef>
              <c:f>Sheet5!$B$3:$B$4</c:f>
              <c:strCache>
                <c:ptCount val="1"/>
                <c:pt idx="0">
                  <c:v>HIGH</c:v>
                </c:pt>
              </c:strCache>
            </c:strRef>
          </c:tx>
          <c:cat>
            <c:strRef>
              <c:f>Sheet5!$A$5:$A$15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Sheet5!$B$5:$B$15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Sheet5!$C$3:$C$4</c:f>
              <c:strCache>
                <c:ptCount val="1"/>
                <c:pt idx="0">
                  <c:v>LOW</c:v>
                </c:pt>
              </c:strCache>
            </c:strRef>
          </c:tx>
          <c:cat>
            <c:strRef>
              <c:f>Sheet5!$A$5:$A$15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Sheet5!$C$5:$C$15</c:f>
              <c:numCache>
                <c:formatCode>General</c:formatCode>
                <c:ptCount val="10"/>
                <c:pt idx="0">
                  <c:v>35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Sheet5!$D$3:$D$4</c:f>
              <c:strCache>
                <c:ptCount val="1"/>
                <c:pt idx="0">
                  <c:v>MED</c:v>
                </c:pt>
              </c:strCache>
            </c:strRef>
          </c:tx>
          <c:cat>
            <c:strRef>
              <c:f>Sheet5!$A$5:$A$15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Sheet5!$D$5:$D$15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Sheet5!$E$3:$E$4</c:f>
              <c:strCache>
                <c:ptCount val="1"/>
                <c:pt idx="0">
                  <c:v>VERY HIGH</c:v>
                </c:pt>
              </c:strCache>
            </c:strRef>
          </c:tx>
          <c:cat>
            <c:strRef>
              <c:f>Sheet5!$A$5:$A$15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Sheet5!$E$5:$E$15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axId val="59494400"/>
        <c:axId val="75914624"/>
      </c:barChart>
      <c:catAx>
        <c:axId val="59494400"/>
        <c:scaling>
          <c:orientation val="minMax"/>
        </c:scaling>
        <c:axPos val="b"/>
        <c:tickLblPos val="nextTo"/>
        <c:crossAx val="75914624"/>
        <c:crosses val="autoZero"/>
        <c:auto val="1"/>
        <c:lblAlgn val="ctr"/>
        <c:lblOffset val="100"/>
      </c:catAx>
      <c:valAx>
        <c:axId val="75914624"/>
        <c:scaling>
          <c:orientation val="minMax"/>
        </c:scaling>
        <c:axPos val="l"/>
        <c:majorGridlines/>
        <c:numFmt formatCode="General" sourceLinked="1"/>
        <c:tickLblPos val="nextTo"/>
        <c:crossAx val="5949440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NAME:ISMAIL ZAKIR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NO:asunm1323312207781</a:t>
            </a:r>
            <a:endParaRPr lang="en-US" sz="2400" dirty="0"/>
          </a:p>
          <a:p>
            <a:r>
              <a:rPr lang="en-US" sz="2400" dirty="0" smtClean="0"/>
              <a:t>DEPARTMENT:B.COM[GENERAL]</a:t>
            </a:r>
            <a:endParaRPr lang="en-US" sz="2400" dirty="0"/>
          </a:p>
          <a:p>
            <a:r>
              <a:rPr lang="en-US" sz="2400" dirty="0" smtClean="0"/>
              <a:t>COLLEGE:QUAID-E-MILLETH COLLEGE FOR 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5274" y="1285860"/>
            <a:ext cx="854872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In conclusion, employee performance management is a critical aspect of organizational success. By leveraging data-driven insights and advanced modeling techniques, organizations can</a:t>
            </a:r>
            <a:r>
              <a:rPr lang="en-US" sz="2400" dirty="0" smtClean="0"/>
              <a:t>: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Improve </a:t>
            </a:r>
            <a:r>
              <a:rPr lang="en-US" sz="2400" dirty="0" smtClean="0"/>
              <a:t>employee performance: Identify areas for growth and development, and provide targeted </a:t>
            </a:r>
            <a:r>
              <a:rPr lang="en-US" sz="2400" dirty="0" smtClean="0"/>
              <a:t>support.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2</a:t>
            </a:r>
            <a:r>
              <a:rPr lang="en-US" sz="2400" dirty="0" smtClean="0"/>
              <a:t>. Enhance talent development: Create personalized development plans and track progress</a:t>
            </a:r>
            <a:r>
              <a:rPr lang="en-US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3</a:t>
            </a:r>
            <a:r>
              <a:rPr lang="en-US" sz="2400" dirty="0" smtClean="0"/>
              <a:t>. Inform strategic decisions: Use data to guide talent acquisition, retention, and succession planning</a:t>
            </a:r>
            <a:r>
              <a:rPr lang="en-US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4</a:t>
            </a:r>
            <a:r>
              <a:rPr lang="en-US" sz="2400" dirty="0" smtClean="0"/>
              <a:t>. Boost employee engagement: Foster a culture of continuous feedback, growth, and recognition</a:t>
            </a:r>
            <a:r>
              <a:rPr lang="en-US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5</a:t>
            </a:r>
            <a:r>
              <a:rPr lang="en-US" sz="2400" dirty="0" smtClean="0"/>
              <a:t>. Drive business outcomes: Align employee performance with organizational objectives and goals.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AND DISCUSSION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5274" y="1214423"/>
            <a:ext cx="85487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Discussion</a:t>
            </a:r>
            <a:r>
              <a:rPr lang="en-US" sz="2400" dirty="0" smtClean="0"/>
              <a:t>:- The results demonstrate the effectiveness of using data-driven approaches to predict and manage employee performance.- The key predictors identified by the model align with existing research on employee performance and motivation.- The model's findings suggest that organizations should focus on providing supportive management, opportunities for growth and development, and regular feedback and coaching to enhance employee performance.- The results also highlight the importance of employee engagement and motivation in driving performance outcomes.- Future research could explore the application of this model in different organizational contexts and the development of more advanced predictive analytics techniques.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523836" y="1214422"/>
          <a:ext cx="8643998" cy="5214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53388" y="3000372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882082" y="192880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endParaRPr sz="4250" u="sng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2" name="Rectangle 11"/>
          <p:cNvSpPr/>
          <p:nvPr/>
        </p:nvSpPr>
        <p:spPr>
          <a:xfrm>
            <a:off x="452398" y="1428736"/>
            <a:ext cx="750099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i="1" dirty="0" smtClean="0"/>
              <a:t>"How to improve employee productivity and efficiency in meeting job requirements?“</a:t>
            </a:r>
          </a:p>
          <a:p>
            <a:pPr marL="342900" indent="-342900">
              <a:buAutoNum type="arabicPeriod"/>
            </a:pPr>
            <a:r>
              <a:rPr lang="en-US" b="1" i="1" dirty="0" smtClean="0"/>
              <a:t>2. "What are the key factors contributing to low employee engagement and motivation?“</a:t>
            </a:r>
          </a:p>
          <a:p>
            <a:pPr marL="342900" indent="-342900">
              <a:buAutoNum type="arabicPeriod"/>
            </a:pPr>
            <a:r>
              <a:rPr lang="en-US" b="1" i="1" dirty="0" smtClean="0"/>
              <a:t>3. "How to address inconsistent employee performance and achieve more reliable results?“</a:t>
            </a:r>
          </a:p>
          <a:p>
            <a:pPr marL="342900" indent="-342900">
              <a:buAutoNum type="arabicPeriod"/>
            </a:pPr>
            <a:r>
              <a:rPr lang="en-US" b="1" i="1" dirty="0" smtClean="0"/>
              <a:t>4. "What strategies can be implemented to enhance employee skills and knowledge in a rapidly changing industry?“</a:t>
            </a:r>
          </a:p>
          <a:p>
            <a:pPr marL="342900" indent="-342900">
              <a:buAutoNum type="arabicPeriod"/>
            </a:pPr>
            <a:r>
              <a:rPr lang="en-US" b="1" i="1" dirty="0" smtClean="0"/>
              <a:t>5. "How to reduce employee turnover and improve retention rates?“</a:t>
            </a:r>
          </a:p>
          <a:p>
            <a:pPr marL="342900" indent="-342900">
              <a:buAutoNum type="arabicPeriod"/>
            </a:pPr>
            <a:r>
              <a:rPr lang="en-US" b="1" i="1" dirty="0" smtClean="0"/>
              <a:t>6. "What are the barriers to effective communication and collaboration among team members?“</a:t>
            </a:r>
          </a:p>
          <a:p>
            <a:pPr marL="342900" indent="-342900">
              <a:buAutoNum type="arabicPeriod"/>
            </a:pPr>
            <a:r>
              <a:rPr lang="en-US" b="1" i="1" dirty="0" smtClean="0"/>
              <a:t>7. "How to create a fair and transparent performance evaluation process?“</a:t>
            </a:r>
          </a:p>
          <a:p>
            <a:pPr marL="342900" indent="-342900">
              <a:buAutoNum type="arabicPeriod"/>
            </a:pPr>
            <a:r>
              <a:rPr lang="en-US" b="1" i="1" dirty="0" smtClean="0"/>
              <a:t>8. "What initiatives can be taken to promote employee well-being and work-life balance?“</a:t>
            </a:r>
          </a:p>
          <a:p>
            <a:pPr marL="342900" indent="-342900">
              <a:buAutoNum type="arabicPeriod"/>
            </a:pPr>
            <a:r>
              <a:rPr lang="en-US" b="1" i="1" dirty="0" smtClean="0"/>
              <a:t>9. "How to identify and develop future leaders within the organization?“</a:t>
            </a:r>
          </a:p>
          <a:p>
            <a:pPr marL="342900" indent="-342900">
              <a:buAutoNum type="arabicPeriod"/>
            </a:pPr>
            <a:r>
              <a:rPr lang="en-US" b="1" i="1" dirty="0" smtClean="0"/>
              <a:t>10. "What metrics or KPIs can be used to measure employee performance and progress?"</a:t>
            </a:r>
            <a:endParaRPr lang="en-US" b="1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9522" y="1500174"/>
            <a:ext cx="73581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u="sng" dirty="0" smtClean="0"/>
              <a:t>Project Objective</a:t>
            </a:r>
            <a:r>
              <a:rPr lang="en-US" b="1" i="1" dirty="0" smtClean="0"/>
              <a:t>:- Improve employee performance and productivity by 20% within the next 6 months- Enhance employee engagement and motivation- Develop a fair and transparent performance evaluation process- Identify and address skill gaps and training needs- Improve communication and collaboration among team members</a:t>
            </a:r>
          </a:p>
          <a:p>
            <a:r>
              <a:rPr lang="en-US" b="1" i="1" u="sng" dirty="0" smtClean="0"/>
              <a:t>Scope</a:t>
            </a:r>
            <a:r>
              <a:rPr lang="en-US" b="1" i="1" dirty="0" smtClean="0"/>
              <a:t>:- All employees across the organization- Performance management processes and systems- Training and development programs- Communication and collaboration tools and practices</a:t>
            </a:r>
          </a:p>
          <a:p>
            <a:r>
              <a:rPr lang="en-US" b="1" i="1" u="sng" dirty="0" smtClean="0"/>
              <a:t>Deliverables</a:t>
            </a:r>
            <a:r>
              <a:rPr lang="en-US" b="1" i="1" dirty="0" smtClean="0"/>
              <a:t>:- A comprehensive performance management framework- A training and development plan- A communication and collaboration strategy- A performance evaluation and feedback process- A dashboard to track key performance indicators (KPIs)</a:t>
            </a:r>
          </a:p>
          <a:p>
            <a:r>
              <a:rPr lang="en-US" b="1" i="1" u="sng" dirty="0" smtClean="0"/>
              <a:t>Timeline</a:t>
            </a:r>
            <a:r>
              <a:rPr lang="en-US" b="1" i="1" dirty="0" smtClean="0"/>
              <a:t>:- Month 1-2: Analyze current performance management processes and identify areas for improvement- Month 3-4: Develop and implement new performance management framework and training programs</a:t>
            </a:r>
            <a:endParaRPr lang="en-US" b="1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452398" y="1500174"/>
            <a:ext cx="850112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u="sng" dirty="0" smtClean="0"/>
              <a:t>Primary End-Users:1</a:t>
            </a:r>
            <a:r>
              <a:rPr lang="en-US" sz="1600" b="1" i="1" dirty="0" smtClean="0"/>
              <a:t>. Employees: The individuals whose performance is being evaluated and managed.2. Managers/Supervisors: The individuals responsible for evaluating employee performance, providing feedback, and setting goals</a:t>
            </a:r>
            <a:r>
              <a:rPr lang="en-US" sz="1600" b="1" i="1" dirty="0" smtClean="0"/>
              <a:t>.</a:t>
            </a:r>
          </a:p>
          <a:p>
            <a:r>
              <a:rPr lang="en-US" sz="1600" b="1" i="1" dirty="0" smtClean="0"/>
              <a:t> </a:t>
            </a:r>
            <a:r>
              <a:rPr lang="en-US" sz="1600" b="1" i="1" u="sng" dirty="0" smtClean="0"/>
              <a:t>Secondary </a:t>
            </a:r>
            <a:r>
              <a:rPr lang="en-US" sz="1600" b="1" i="1" u="sng" dirty="0" smtClean="0"/>
              <a:t>End-Users</a:t>
            </a:r>
            <a:r>
              <a:rPr lang="en-US" sz="1600" b="1" i="1" dirty="0" smtClean="0"/>
              <a:t>:1. HR Representatives: The individuals responsible for administering the performance management process, providing support, and ensuring compliance.2. Department Heads: The individuals responsible for overseeing performance management within their departments.3. Team Leads: The individuals responsible for guiding and supporting team members in their performance management</a:t>
            </a:r>
            <a:r>
              <a:rPr lang="en-US" sz="1600" b="1" i="1" dirty="0" smtClean="0"/>
              <a:t>.</a:t>
            </a:r>
          </a:p>
          <a:p>
            <a:r>
              <a:rPr lang="en-US" sz="1600" b="1" i="1" u="sng" dirty="0" smtClean="0"/>
              <a:t>Tertiary </a:t>
            </a:r>
            <a:r>
              <a:rPr lang="en-US" sz="1600" b="1" i="1" u="sng" dirty="0" smtClean="0"/>
              <a:t>End-Users</a:t>
            </a:r>
            <a:r>
              <a:rPr lang="en-US" sz="1600" b="1" i="1" dirty="0" smtClean="0"/>
              <a:t>:1. Senior Leadership: The individuals responsible for setting organizational goals and objectives, and ensuring alignment with performance management.2. Training and Development Teams: The individuals responsible for identifying training needs and providing development opportunities.3. IT Support: The individuals responsible for maintaining and troubleshooting the performance management </a:t>
            </a:r>
            <a:r>
              <a:rPr lang="en-US" sz="1600" b="1" i="1" dirty="0" smtClean="0"/>
              <a:t>system . These </a:t>
            </a:r>
            <a:r>
              <a:rPr lang="en-US" sz="1600" b="1" i="1" dirty="0" smtClean="0"/>
              <a:t>end-users will interact with the performance management system to achieve their specific goals and objectives, such as:- Employees: Track their performance, set goals, and request feedback.- Managers/Supervisors: Evaluate employee performance, provide feedback, and set goals.- HR Representatives: Administer the performance management process, ensure compliance, and provide support</a:t>
            </a:r>
            <a:endParaRPr lang="en-US" sz="1600" b="1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2738414" y="1500174"/>
            <a:ext cx="72152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Value Proposition</a:t>
            </a:r>
            <a:r>
              <a:rPr lang="en-US" dirty="0" smtClean="0"/>
              <a:t>:1. Improved Performance: Set clear goals, track progress, and receive regular feedback to enhance employee performance.2. Increased Transparency: Clearly communicate expectations, provide regular check-ins, and ensure fair evaluations.3. Enhanced Engagement: Encourage employee participation, recognize achievements, and foster a culture of continuous improvement.4. Data-Driven Decisions: Leverage analytics and insights to inform talent development, succession planning, and strategic workforce decisions.5. Streamlined Processes: Automate administrative tasks, reduce paperwork, and save time for valuable activities.6. Better Alignment: Connect employee goals to organizational objectives, ensuring everyone works towards common targets.7. Development Opportunities: Identify skill gaps, provide targeted training, and support career growth.8. Enhanced Manager-Employee Relationships: Foster open communication, trust, and collaboration</a:t>
            </a:r>
            <a:r>
              <a:rPr lang="en-US" dirty="0" smtClean="0"/>
              <a:t>.</a:t>
            </a:r>
          </a:p>
          <a:p>
            <a:r>
              <a:rPr lang="en-US" b="1" u="sng" dirty="0" smtClean="0"/>
              <a:t>Solution</a:t>
            </a:r>
            <a:r>
              <a:rPr lang="en-US" dirty="0" smtClean="0"/>
              <a:t> </a:t>
            </a:r>
            <a:r>
              <a:rPr lang="en-US" b="1" u="sng" dirty="0" smtClean="0"/>
              <a:t>Features</a:t>
            </a:r>
            <a:r>
              <a:rPr lang="en-US" dirty="0" smtClean="0"/>
              <a:t>:1. Goal Setting and Tracking2. Regular Feedback and Check-Ins3. Performance Evaluations and Ratings4. 360-Degree Feedback5. Analytics and Reporting6. Talent Development and Succession Planning7. Automated Workflows and Reminders8. Mobile Accessibility and User-Friendly Interface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09588" y="1214422"/>
            <a:ext cx="735811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/>
              <a:t>Dataset Name</a:t>
            </a:r>
            <a:r>
              <a:rPr lang="en-US" sz="2000" dirty="0" smtClean="0"/>
              <a:t>: Employee Performance </a:t>
            </a:r>
            <a:r>
              <a:rPr lang="en-US" sz="2000" dirty="0" smtClean="0"/>
              <a:t>Data</a:t>
            </a:r>
          </a:p>
          <a:p>
            <a:endParaRPr lang="en-US" sz="2000" b="1" u="sng" dirty="0" smtClean="0"/>
          </a:p>
          <a:p>
            <a:r>
              <a:rPr lang="en-US" sz="2000" b="1" u="sng" dirty="0" smtClean="0"/>
              <a:t>Description</a:t>
            </a:r>
            <a:r>
              <a:rPr lang="en-US" sz="2000" dirty="0" smtClean="0"/>
              <a:t>: This dataset contains information on employee performance, including demographic details, job information, performance ratings, and development </a:t>
            </a:r>
            <a:r>
              <a:rPr lang="en-US" sz="2000" dirty="0" smtClean="0"/>
              <a:t>plans.</a:t>
            </a:r>
          </a:p>
          <a:p>
            <a:endParaRPr lang="en-US" sz="2000" b="1" u="sng" dirty="0" smtClean="0"/>
          </a:p>
          <a:p>
            <a:r>
              <a:rPr lang="en-US" sz="2000" b="1" u="sng" dirty="0" smtClean="0"/>
              <a:t>Variables</a:t>
            </a:r>
            <a:r>
              <a:rPr lang="en-US" sz="2000" dirty="0" smtClean="0"/>
              <a:t>.</a:t>
            </a:r>
            <a:r>
              <a:rPr lang="en-US" sz="2000" b="1" u="sng" dirty="0" smtClean="0"/>
              <a:t> 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1</a:t>
            </a:r>
            <a:r>
              <a:rPr lang="en-US" sz="2000" dirty="0" smtClean="0"/>
              <a:t>. Employee ID (unique identifier)2. Name3. Department4. Job Title5. Hire Date6. Age7. Gender8. Performance Rating (scale: 1-5)9. Performance Review Date10. Goals (list of employee goals)11. Development Plan (list of development activities)12. Training Completed (list of training courses)13. Promotion Eligibility (yes/no)14. Turnover Risk (high/medium/low)15. Salary16. Job Satisfaction (scale: 1-5)17. Engagement Level (scale: 1-5)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380960" y="1071545"/>
            <a:ext cx="876304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Employee performance modeling involves using statistical and machine learning techniques to analyze and predict employee performance. Here's a general outline of the modeling process</a:t>
            </a:r>
            <a:r>
              <a:rPr lang="en-US" sz="16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Data </a:t>
            </a:r>
            <a:r>
              <a:rPr lang="en-US" sz="1600" dirty="0" smtClean="0"/>
              <a:t>Preparation:    - Collect and integrate relevant data sources (e.g., HRIS, performance reviews, training records)    - Clean and preprocess data (e.g., handle missing values, normalize variables</a:t>
            </a:r>
            <a:r>
              <a:rPr lang="en-US" sz="1600" dirty="0" smtClean="0"/>
              <a:t>)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2</a:t>
            </a:r>
            <a:r>
              <a:rPr lang="en-US" sz="1600" dirty="0" smtClean="0"/>
              <a:t>. Feature Engineering:    - Extract relevant features from the data (e.g., job tenure, training hours, performance ratings)    - Create new features through transformations (e.g., calculate average performance rating</a:t>
            </a:r>
            <a:r>
              <a:rPr lang="en-US" sz="1600" dirty="0" smtClean="0"/>
              <a:t>)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3</a:t>
            </a:r>
            <a:r>
              <a:rPr lang="en-US" sz="1600" dirty="0" smtClean="0"/>
              <a:t>. Model Selection:    - Choose appropriate modeling techniques (e.g., regression, decision trees, clustering)    - Consider factors like data distribution, relationships, and performance </a:t>
            </a:r>
            <a:r>
              <a:rPr lang="en-US" sz="1600" dirty="0" smtClean="0"/>
              <a:t>metrics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4</a:t>
            </a:r>
            <a:r>
              <a:rPr lang="en-US" sz="1600" dirty="0" smtClean="0"/>
              <a:t>. Model Training:    - Train models using the prepared data    - Tune </a:t>
            </a:r>
            <a:r>
              <a:rPr lang="en-US" sz="1600" dirty="0" err="1" smtClean="0"/>
              <a:t>hyperparameters</a:t>
            </a:r>
            <a:r>
              <a:rPr lang="en-US" sz="1600" dirty="0" smtClean="0"/>
              <a:t> for optimal </a:t>
            </a:r>
            <a:r>
              <a:rPr lang="en-US" sz="1600" dirty="0" smtClean="0"/>
              <a:t>performance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5</a:t>
            </a:r>
            <a:r>
              <a:rPr lang="en-US" sz="1600" dirty="0" smtClean="0"/>
              <a:t>. Model Evaluation:    - Assess model performance using metrics (e.g., accuracy, precision, recall, F1 score)    - Compare models to determine the best </a:t>
            </a:r>
            <a:r>
              <a:rPr lang="en-US" sz="1600" dirty="0" smtClean="0"/>
              <a:t>approach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6</a:t>
            </a:r>
            <a:r>
              <a:rPr lang="en-US" sz="1600" dirty="0" smtClean="0"/>
              <a:t>. Model Deployment:    - Implement the chosen model in a production-ready environment    - Monitor and update the model as </a:t>
            </a:r>
            <a:r>
              <a:rPr lang="en-US" sz="1600" dirty="0" smtClean="0"/>
              <a:t>needed.</a:t>
            </a:r>
          </a:p>
          <a:p>
            <a:pPr marL="342900" indent="-342900"/>
            <a:r>
              <a:rPr lang="en-US" sz="1600" dirty="0" smtClean="0"/>
              <a:t>Some </a:t>
            </a:r>
            <a:r>
              <a:rPr lang="en-US" sz="1600" dirty="0" smtClean="0"/>
              <a:t>common employee performance modeling techniques include</a:t>
            </a:r>
            <a:r>
              <a:rPr lang="en-US" sz="16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Linear </a:t>
            </a:r>
            <a:r>
              <a:rPr lang="en-US" sz="1600" dirty="0" smtClean="0"/>
              <a:t>Regression: Predicting continuous performance metrics (e.g., ratings</a:t>
            </a:r>
            <a:r>
              <a:rPr lang="en-US" sz="1600" dirty="0" smtClean="0"/>
              <a:t>)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2</a:t>
            </a:r>
            <a:r>
              <a:rPr lang="en-US" sz="1600" dirty="0" smtClean="0"/>
              <a:t>. Logistic Regression: Predicting binary outcomes (e.g., promotion eligibility</a:t>
            </a:r>
            <a:r>
              <a:rPr lang="en-US" sz="1600" dirty="0" smtClean="0"/>
              <a:t>)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3</a:t>
            </a:r>
            <a:r>
              <a:rPr lang="en-US" sz="1600" dirty="0" smtClean="0"/>
              <a:t>. Decision Trees: Identifying key factors influencing </a:t>
            </a:r>
            <a:r>
              <a:rPr lang="en-US" sz="1600" dirty="0" smtClean="0"/>
              <a:t>performance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4</a:t>
            </a:r>
            <a:r>
              <a:rPr lang="en-US" sz="1600" dirty="0" smtClean="0"/>
              <a:t>. Clustering: Grouping employees by performance </a:t>
            </a:r>
            <a:r>
              <a:rPr lang="en-US" sz="1600" dirty="0" smtClean="0"/>
              <a:t>profiles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5</a:t>
            </a:r>
            <a:r>
              <a:rPr lang="en-US" sz="1600" dirty="0" smtClean="0"/>
              <a:t>. Neural Networks: Modeling complex relationships between variables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1335</Words>
  <Application>Microsoft Office PowerPoint</Application>
  <PresentationFormat>Custom</PresentationFormat>
  <Paragraphs>83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Slide 9</vt:lpstr>
      <vt:lpstr>conclusion</vt:lpstr>
      <vt:lpstr>RESULT AND DISCUSSION</vt:lpstr>
      <vt:lpstr>RESULT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LASIK</cp:lastModifiedBy>
  <cp:revision>19</cp:revision>
  <dcterms:created xsi:type="dcterms:W3CDTF">2024-03-29T15:07:22Z</dcterms:created>
  <dcterms:modified xsi:type="dcterms:W3CDTF">2024-08-30T18:51:04Z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