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22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31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1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8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5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54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8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90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5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06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DF77-F0FA-4416-B7BB-049038E2CE56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C9E1-F57F-4E27-BEA7-BC13ACCCD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9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прецедентов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Лабораторная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78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Постусловия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Описывают</a:t>
            </a:r>
            <a:r>
              <a:rPr lang="ru-RU" dirty="0"/>
              <a:t>, какие условия обязательно должны выполняться в случае успешного завершения сценария. Эти результаты должны удовлетворять интересам всех заинтересованных лиц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Предусловия: </a:t>
            </a:r>
            <a:r>
              <a:rPr lang="ru-RU" dirty="0"/>
              <a:t>Кассир идентифицирован и аутентифицирован.</a:t>
            </a:r>
          </a:p>
          <a:p>
            <a:pPr marL="0" indent="0">
              <a:buNone/>
            </a:pPr>
            <a:r>
              <a:rPr lang="ru-RU" b="1" dirty="0" smtClean="0"/>
              <a:t>Постусловия: </a:t>
            </a:r>
            <a:r>
              <a:rPr lang="ru-RU" dirty="0"/>
              <a:t>Данные о продаже сохранены. Налоги </a:t>
            </a:r>
            <a:r>
              <a:rPr lang="ru-RU" dirty="0" smtClean="0"/>
              <a:t>вычислены</a:t>
            </a:r>
            <a:r>
              <a:rPr lang="ru-RU" dirty="0"/>
              <a:t>. Бухгалтерские и складские данные обновлены. Комиссионные начислены. Чек сгенерирован.</a:t>
            </a:r>
          </a:p>
        </p:txBody>
      </p:sp>
    </p:spTree>
    <p:extLst>
      <p:ext uri="{BB962C8B-B14F-4D97-AF65-F5344CB8AC3E}">
        <p14:creationId xmlns:p14="http://schemas.microsoft.com/office/powerpoint/2010/main" val="416931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8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успешный сценарий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</a:t>
            </a:r>
            <a:r>
              <a:rPr lang="ru-RU" dirty="0"/>
              <a:t>ё</a:t>
            </a:r>
            <a:r>
              <a:rPr lang="ru-RU" dirty="0" smtClean="0"/>
              <a:t>м </a:t>
            </a:r>
            <a:r>
              <a:rPr lang="ru-RU" dirty="0"/>
              <a:t>описывается типичная последовательность действий, </a:t>
            </a:r>
            <a:r>
              <a:rPr lang="ru-RU" dirty="0" smtClean="0"/>
              <a:t>приводящая </a:t>
            </a:r>
            <a:r>
              <a:rPr lang="ru-RU" dirty="0"/>
              <a:t>к успешному завершению сценария и удовлетворяющая потребности всех заинтересованных лиц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Имена </a:t>
            </a:r>
            <a:r>
              <a:rPr lang="ru-RU" dirty="0"/>
              <a:t>исполнителей принято начинать </a:t>
            </a:r>
            <a:r>
              <a:rPr lang="ru-RU" b="1" i="1" dirty="0"/>
              <a:t>с заглавной буквы</a:t>
            </a:r>
            <a:r>
              <a:rPr lang="ru-RU" dirty="0"/>
              <a:t> для облегчения их идентификации. Повторяющиеся действия </a:t>
            </a:r>
            <a:r>
              <a:rPr lang="ru-RU" b="1" i="1" dirty="0"/>
              <a:t>выделяются курсивом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58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80288"/>
            <a:ext cx="10515600" cy="5396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Основной сценарий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1. Покупатель подходит к кассовому аппарату </a:t>
            </a:r>
            <a:r>
              <a:rPr lang="ru-RU" dirty="0" smtClean="0"/>
              <a:t>с </a:t>
            </a:r>
            <a:r>
              <a:rPr lang="ru-RU" dirty="0"/>
              <a:t>выбранными товарами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Кассир открывает новую продажу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Кассир вводит идентификатор товара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</a:t>
            </a:r>
            <a:r>
              <a:rPr lang="ru-RU" dirty="0" smtClean="0"/>
              <a:t>. …</a:t>
            </a:r>
            <a:endParaRPr lang="ru-RU" dirty="0"/>
          </a:p>
          <a:p>
            <a:pPr marL="0" indent="0">
              <a:buNone/>
            </a:pPr>
            <a:r>
              <a:rPr lang="ru-RU" i="1" dirty="0"/>
              <a:t>Кассир повторяет действия, описанные в </a:t>
            </a:r>
            <a:r>
              <a:rPr lang="ru-RU" i="1" dirty="0" smtClean="0"/>
              <a:t>п. </a:t>
            </a:r>
            <a:r>
              <a:rPr lang="ru-RU" i="1" dirty="0"/>
              <a:t>3-4, для каждого наименования товара</a:t>
            </a:r>
            <a:r>
              <a:rPr lang="ru-RU" i="1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5</a:t>
            </a:r>
            <a:r>
              <a:rPr lang="ru-RU" dirty="0" smtClean="0"/>
              <a:t>. …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17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Альтернативный сценарий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Здесь </a:t>
            </a:r>
            <a:r>
              <a:rPr lang="ru-RU" dirty="0"/>
              <a:t>указываются все остальные сценарии или ветви, </a:t>
            </a:r>
            <a:r>
              <a:rPr lang="ru-RU" dirty="0" smtClean="0"/>
              <a:t>приводящие и к </a:t>
            </a:r>
            <a:r>
              <a:rPr lang="ru-RU" dirty="0"/>
              <a:t>успешному </a:t>
            </a:r>
            <a:r>
              <a:rPr lang="ru-RU" dirty="0" smtClean="0"/>
              <a:t>и к </a:t>
            </a:r>
            <a:r>
              <a:rPr lang="ru-RU" dirty="0"/>
              <a:t>неудачному завершению </a:t>
            </a:r>
            <a:r>
              <a:rPr lang="ru-RU" dirty="0" smtClean="0"/>
              <a:t>прецедента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описании прецедента основной успешный сценарий и его расширения должны охватывать почти</a:t>
            </a:r>
            <a:r>
              <a:rPr lang="ru-RU" i="1" dirty="0"/>
              <a:t> </a:t>
            </a:r>
            <a:r>
              <a:rPr lang="ru-RU" dirty="0"/>
              <a:t>все интересы заинтересованных лиц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88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3296"/>
            <a:ext cx="10515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Альтернативные сценарии </a:t>
            </a:r>
            <a:r>
              <a:rPr lang="ru-RU" dirty="0"/>
              <a:t>— это ответвления от основного сценария. Например, при реализации </a:t>
            </a:r>
            <a:r>
              <a:rPr lang="ru-RU" dirty="0" smtClean="0"/>
              <a:t>п.3 </a:t>
            </a:r>
            <a:r>
              <a:rPr lang="ru-RU" dirty="0"/>
              <a:t>основного сценария идентификатор товара может оказаться неправильным либо по причине некорректного ввода, либо из-за его отсутствия в системе. В расширении </a:t>
            </a:r>
            <a:r>
              <a:rPr lang="ru-RU" dirty="0" smtClean="0"/>
              <a:t>3а </a:t>
            </a:r>
            <a:r>
              <a:rPr lang="ru-RU" b="1" i="1" dirty="0"/>
              <a:t>сначала определяются условия, а затем реакция на них</a:t>
            </a:r>
            <a:r>
              <a:rPr lang="ru-RU" b="1" i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Расширения </a:t>
            </a:r>
            <a:r>
              <a:rPr lang="ru-RU" dirty="0"/>
              <a:t>для </a:t>
            </a:r>
            <a:r>
              <a:rPr lang="ru-RU" dirty="0" smtClean="0"/>
              <a:t>каждого </a:t>
            </a:r>
            <a:r>
              <a:rPr lang="ru-RU" dirty="0"/>
              <a:t>пункта основного сценария обозначаются последовательностью, состоящей из номера этого пункта и буквы алфавита. Например, расширения для </a:t>
            </a:r>
            <a:r>
              <a:rPr lang="ru-RU" dirty="0" smtClean="0"/>
              <a:t>п.3 </a:t>
            </a:r>
            <a:r>
              <a:rPr lang="ru-RU" dirty="0"/>
              <a:t>будут нумероваться За, </a:t>
            </a:r>
            <a:r>
              <a:rPr lang="ru-RU" dirty="0" smtClean="0"/>
              <a:t>3б </a:t>
            </a:r>
            <a:r>
              <a:rPr lang="ru-RU" dirty="0"/>
              <a:t>и т.д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За. Неправильный идентификатор.</a:t>
            </a:r>
          </a:p>
          <a:p>
            <a:pPr marL="457200" lvl="1" indent="0">
              <a:buNone/>
            </a:pPr>
            <a:r>
              <a:rPr lang="ru-RU" sz="2800" dirty="0" smtClean="0"/>
              <a:t>1. Система уведомляет об ошибке и отменяет ввод данного наименования товара.</a:t>
            </a:r>
          </a:p>
          <a:p>
            <a:pPr marL="0" indent="0">
              <a:buNone/>
            </a:pP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34973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73024"/>
            <a:ext cx="10515600" cy="560393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окончании обработки </a:t>
            </a:r>
            <a:r>
              <a:rPr lang="ru-RU" dirty="0" smtClean="0"/>
              <a:t>альтернативного сценария </a:t>
            </a:r>
            <a:r>
              <a:rPr lang="ru-RU" dirty="0"/>
              <a:t>по умолчанию выполняется возврат к основному сценарию, если </a:t>
            </a:r>
            <a:r>
              <a:rPr lang="ru-RU" dirty="0" smtClean="0"/>
              <a:t>не </a:t>
            </a:r>
            <a:r>
              <a:rPr lang="ru-RU" dirty="0"/>
              <a:t>предусмотрен другой ход событий (например, завершение работы системы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89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51104"/>
            <a:ext cx="10515600" cy="5725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нужно описать условия, которые могут возникнуть в любой момент, то в обозначении пункта можно использовать символ </a:t>
            </a:r>
            <a:r>
              <a:rPr lang="ru-RU" dirty="0" smtClean="0"/>
              <a:t>*.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*б. При каждом выходе системы из строя.</a:t>
            </a:r>
          </a:p>
          <a:p>
            <a:pPr marL="457200" lvl="1" indent="0">
              <a:buNone/>
            </a:pPr>
            <a:r>
              <a:rPr lang="ru-RU" sz="2800" dirty="0"/>
              <a:t>Для ввода системы в строй и корректной обработки платежа нужно обеспечить восстановление всех транзакций и событий с любого шага сценария.</a:t>
            </a:r>
          </a:p>
          <a:p>
            <a:pPr marL="457200" lvl="1" indent="0">
              <a:buNone/>
            </a:pPr>
            <a:r>
              <a:rPr lang="ru-RU" sz="2800" dirty="0" smtClean="0"/>
              <a:t>1</a:t>
            </a:r>
            <a:r>
              <a:rPr lang="ru-RU" sz="2800" dirty="0"/>
              <a:t>. Кассир перезапускает систему, регистрируется и предлагает восстановить предыдущее состояние.</a:t>
            </a:r>
          </a:p>
          <a:p>
            <a:pPr marL="457200" lvl="1" indent="0">
              <a:buNone/>
            </a:pPr>
            <a:r>
              <a:rPr lang="ru-RU" sz="2800" dirty="0" smtClean="0"/>
              <a:t>2</a:t>
            </a:r>
            <a:r>
              <a:rPr lang="ru-RU" sz="2800" dirty="0"/>
              <a:t>. Система восстанавливает предыдущее состояние.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87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описания сценариев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Существует много способов оформлять прецеденты, при выполнении лабораторных следует оформлять </a:t>
            </a:r>
            <a:r>
              <a:rPr lang="ru-RU" b="1" i="1" dirty="0"/>
              <a:t>в виде двух колонок</a:t>
            </a:r>
            <a:r>
              <a:rPr lang="ru-RU" dirty="0"/>
              <a:t>, обращая внимание на факт взаимодействия исполнителей и системы.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66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938002"/>
              </p:ext>
            </p:extLst>
          </p:nvPr>
        </p:nvGraphicFramePr>
        <p:xfrm>
          <a:off x="789432" y="182309"/>
          <a:ext cx="10515600" cy="6477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320813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7564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Действия исполнителя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Отклик системы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1. Покупатель подходит к кассовому аппарату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4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2. Кассир открывает новую продажу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0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3. Кассир вводит идентификатор товара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4. </a:t>
                      </a:r>
                      <a:r>
                        <a:rPr lang="ru-RU" sz="2100" u="none" strike="noStrike" kern="1200" baseline="0" dirty="0" smtClean="0"/>
                        <a:t>Система записывает наименование товара и выдаёт его описание, цену и общую стоимость. Цена вычисляется на основе набора правил.</a:t>
                      </a:r>
                      <a:endParaRPr lang="ru-RU" sz="2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u="none" strike="noStrike" kern="1200" baseline="0" dirty="0" smtClean="0"/>
                        <a:t>Кассир повторяет действия, описанные в пп.3-4 для каждого товара.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5. </a:t>
                      </a:r>
                      <a:r>
                        <a:rPr lang="ru-RU" sz="2100" u="none" strike="noStrike" kern="1200" baseline="0" dirty="0" smtClean="0"/>
                        <a:t>Система вычисляет общую стоимость покупки с налогом.</a:t>
                      </a:r>
                      <a:endParaRPr lang="ru-RU" sz="2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85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6. </a:t>
                      </a:r>
                      <a:r>
                        <a:rPr lang="ru-RU" sz="2100" u="none" strike="noStrike" kern="1200" baseline="0" dirty="0" smtClean="0"/>
                        <a:t>Кассир сообщает покупателю общую стоимость и предлагает оплатить покупку.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1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7. </a:t>
                      </a:r>
                      <a:r>
                        <a:rPr lang="ru-RU" sz="2100" u="none" strike="noStrike" kern="1200" baseline="0" dirty="0" smtClean="0"/>
                        <a:t>Покупатель оплачивает покупку.</a:t>
                      </a:r>
                      <a:endParaRPr lang="ru-RU" sz="2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u="none" strike="noStrike" kern="1200" baseline="0" dirty="0" smtClean="0"/>
                        <a:t>8. Система обрабатывает платёж.</a:t>
                      </a:r>
                      <a:endParaRPr lang="ru-RU" sz="2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100" u="none" strike="noStrike" kern="1200" baseline="0" dirty="0" smtClean="0"/>
                        <a:t>9. Система регистрирует продажу и отправляет информацию о ней бухгалтерской системе и системе складского учёта (для обновления данных). Система выдаёт товарный чек.</a:t>
                      </a:r>
                      <a:endParaRPr lang="ru-RU" sz="21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7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7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Прецеденты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повествовательные истории об использовании системы, которые используются для формулировки требований.</a:t>
            </a:r>
          </a:p>
          <a:p>
            <a:pPr marL="0" indent="0">
              <a:buNone/>
            </a:pPr>
            <a:r>
              <a:rPr lang="ru-RU" b="1" dirty="0" smtClean="0"/>
              <a:t>Прецеденты – это не диаграммы, а текстовые описания. </a:t>
            </a:r>
            <a:r>
              <a:rPr lang="ru-RU" dirty="0" smtClean="0"/>
              <a:t>Диаграммы имеют второстепенное значение.</a:t>
            </a:r>
          </a:p>
          <a:p>
            <a:pPr marL="0" indent="0">
              <a:buNone/>
            </a:pPr>
            <a:r>
              <a:rPr lang="ru-RU" dirty="0" smtClean="0"/>
              <a:t>Основная </a:t>
            </a:r>
            <a:r>
              <a:rPr lang="ru-RU" dirty="0"/>
              <a:t>идея состоит в исследовании и формулировке функциональных требований </a:t>
            </a:r>
            <a:r>
              <a:rPr lang="ru-RU" dirty="0" smtClean="0"/>
              <a:t>путём </a:t>
            </a:r>
            <a:r>
              <a:rPr lang="ru-RU" dirty="0"/>
              <a:t>написания историй “из жизни системы”. Эти истории помогают сформулировать различные задачи и представляют собой сценарии использования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99343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Базовый стиль описания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 smtClean="0"/>
              <a:t>Не уделяйте </a:t>
            </a:r>
            <a:r>
              <a:rPr lang="ru-RU" b="1" i="1" dirty="0"/>
              <a:t>внимания вопросам интерфейса пользователя, сосредоточьте внимание на содержательной стороне </a:t>
            </a:r>
            <a:r>
              <a:rPr lang="ru-RU" b="1" i="1" dirty="0" smtClean="0"/>
              <a:t>вопроса.</a:t>
            </a:r>
          </a:p>
          <a:p>
            <a:pPr marL="0" indent="0">
              <a:buNone/>
            </a:pPr>
            <a:r>
              <a:rPr lang="ru-RU" dirty="0" smtClean="0"/>
              <a:t>Базовый </a:t>
            </a:r>
            <a:r>
              <a:rPr lang="ru-RU" dirty="0"/>
              <a:t>стиль описания предполагает изложение на уровне </a:t>
            </a:r>
            <a:r>
              <a:rPr lang="ru-RU" i="1" dirty="0"/>
              <a:t>намерений </a:t>
            </a:r>
            <a:r>
              <a:rPr lang="ru-RU" dirty="0"/>
              <a:t>пользователя и </a:t>
            </a:r>
            <a:r>
              <a:rPr lang="ru-RU" i="1" dirty="0"/>
              <a:t>обязанностей </a:t>
            </a:r>
            <a:r>
              <a:rPr lang="ru-RU" dirty="0"/>
              <a:t>системы, а не на уровне их конкретных действий. При таком стиле описания не нужно углубляться в детали технологии и механизма реализации, особенно при рассмотрении вопросов, связанных с интерфейсом </a:t>
            </a:r>
            <a:r>
              <a:rPr lang="ru-RU" dirty="0" smtClean="0"/>
              <a:t>пользователя.</a:t>
            </a:r>
          </a:p>
          <a:p>
            <a:pPr marL="0" indent="0">
              <a:buNone/>
            </a:pPr>
            <a:r>
              <a:rPr lang="ru-RU" b="1" i="1" dirty="0" smtClean="0"/>
              <a:t>При выполнении задания использовать базовый стиль.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62793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Конкретный стиль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таком стиле описания проектные решения, относящиеся к пользовательскому интерфейсу, внедряются в описание прецедента. В тексте описания могут, например, даже содержаться копии экранов, описываться элементы управления и другие элементы пользовательского интерфейса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Такое </a:t>
            </a:r>
            <a:r>
              <a:rPr lang="ru-RU" dirty="0"/>
              <a:t>конкретное описание потребуется на </a:t>
            </a:r>
            <a:r>
              <a:rPr lang="ru-RU" dirty="0" smtClean="0"/>
              <a:t>этапах </a:t>
            </a:r>
            <a:r>
              <a:rPr lang="ru-RU" dirty="0"/>
              <a:t>проектирования GUI, а не стадии анализа требований.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5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7" y="364427"/>
            <a:ext cx="5157787" cy="823912"/>
          </a:xfrm>
        </p:spPr>
        <p:txBody>
          <a:bodyPr/>
          <a:lstStyle/>
          <a:p>
            <a:r>
              <a:rPr lang="ru-RU" sz="2800" dirty="0" smtClean="0">
                <a:solidFill>
                  <a:srgbClr val="00B050"/>
                </a:solidFill>
              </a:rPr>
              <a:t>Базовый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>
                <a:solidFill>
                  <a:srgbClr val="00B050"/>
                </a:solidFill>
              </a:rPr>
              <a:t>стиль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839788" y="1402080"/>
            <a:ext cx="5157787" cy="478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Администратор идентифицирует себя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Система выполняет аутентификацию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3. …</a:t>
            </a:r>
            <a:endParaRPr lang="ru-RU" dirty="0"/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36442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Конкретный стиль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172200" y="1402080"/>
            <a:ext cx="5183188" cy="478758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</a:t>
            </a:r>
            <a:r>
              <a:rPr lang="ru-RU" dirty="0"/>
              <a:t>. Администратор вводит идентификатор и пароль в диалоговом окне.</a:t>
            </a:r>
          </a:p>
          <a:p>
            <a:pPr marL="0" indent="0">
              <a:buNone/>
            </a:pPr>
            <a:r>
              <a:rPr lang="ru-RU" dirty="0"/>
              <a:t>2. Система аутентифицирует администратора.</a:t>
            </a:r>
          </a:p>
          <a:p>
            <a:pPr marL="0" indent="0">
              <a:buNone/>
            </a:pPr>
            <a:r>
              <a:rPr lang="ru-RU" dirty="0"/>
              <a:t>3. Система отображает окно Изменение </a:t>
            </a:r>
            <a:r>
              <a:rPr lang="ru-RU" dirty="0" smtClean="0"/>
              <a:t>пользователей.</a:t>
            </a:r>
          </a:p>
          <a:p>
            <a:pPr marL="0" indent="0">
              <a:buNone/>
            </a:pPr>
            <a:r>
              <a:rPr lang="ru-RU" dirty="0" smtClean="0"/>
              <a:t>4. …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71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прецедентов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Описания </a:t>
            </a:r>
            <a:r>
              <a:rPr lang="ru-RU" dirty="0">
                <a:solidFill>
                  <a:schemeClr val="tx1"/>
                </a:solidFill>
              </a:rPr>
              <a:t>прецедентов должны быть </a:t>
            </a:r>
            <a:r>
              <a:rPr lang="ru-RU" dirty="0" smtClean="0">
                <a:solidFill>
                  <a:schemeClr val="tx1"/>
                </a:solidFill>
              </a:rPr>
              <a:t>лаконичными. Избегайте </a:t>
            </a:r>
            <a:r>
              <a:rPr lang="ru-RU" dirty="0">
                <a:solidFill>
                  <a:schemeClr val="tx1"/>
                </a:solidFill>
              </a:rPr>
              <a:t>ненужных слов, старайтесь сокращать каждое предложение.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3103111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прецедента в формате “</a:t>
            </a:r>
            <a:r>
              <a:rPr lang="ru-RU" dirty="0" smtClean="0"/>
              <a:t>чёрный </a:t>
            </a:r>
            <a:r>
              <a:rPr lang="ru-RU" dirty="0"/>
              <a:t>ящик”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самый типичный и рекомендуемый тип описания прецедентов. Они не описывают внутреннюю работу системы, </a:t>
            </a:r>
            <a:r>
              <a:rPr lang="ru-RU" dirty="0" smtClean="0"/>
              <a:t>её </a:t>
            </a:r>
            <a:r>
              <a:rPr lang="ru-RU" dirty="0"/>
              <a:t>компоненты или дизайн. Наоборот, системе вменяются некоторые </a:t>
            </a:r>
            <a:r>
              <a:rPr lang="ru-RU" i="1" dirty="0" smtClean="0"/>
              <a:t>обязанности.</a:t>
            </a:r>
          </a:p>
          <a:p>
            <a:pPr marL="0" indent="0">
              <a:buNone/>
            </a:pPr>
            <a:r>
              <a:rPr lang="ru-RU" dirty="0" smtClean="0"/>
              <a:t>Определяя </a:t>
            </a:r>
            <a:r>
              <a:rPr lang="ru-RU" dirty="0"/>
              <a:t>обязанности системы через прецеденты типа “</a:t>
            </a:r>
            <a:r>
              <a:rPr lang="ru-RU" dirty="0" smtClean="0"/>
              <a:t>чёрный </a:t>
            </a:r>
            <a:r>
              <a:rPr lang="ru-RU" dirty="0"/>
              <a:t>ящик”, можно указать, </a:t>
            </a:r>
            <a:r>
              <a:rPr lang="ru-RU" i="1" dirty="0"/>
              <a:t>что </a:t>
            </a:r>
            <a:r>
              <a:rPr lang="ru-RU" dirty="0"/>
              <a:t>должна делать </a:t>
            </a:r>
            <a:r>
              <a:rPr lang="ru-RU" dirty="0" smtClean="0"/>
              <a:t>система, </a:t>
            </a:r>
            <a:r>
              <a:rPr lang="ru-RU" dirty="0"/>
              <a:t>не расписывая, </a:t>
            </a:r>
            <a:r>
              <a:rPr lang="ru-RU" i="1" dirty="0"/>
              <a:t>как </a:t>
            </a:r>
            <a:r>
              <a:rPr lang="ru-RU" dirty="0"/>
              <a:t>это делать (не выполняя проектирование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10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8" y="857251"/>
            <a:ext cx="5157787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Чёрный ящик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Система </a:t>
            </a:r>
            <a:r>
              <a:rPr lang="ru-RU" dirty="0"/>
              <a:t>регистрирует покупку	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857251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Другой стиль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Система </a:t>
            </a:r>
            <a:r>
              <a:rPr lang="ru-RU" dirty="0"/>
              <a:t>записывает сведения о покупке в базу данных.</a:t>
            </a:r>
          </a:p>
          <a:p>
            <a:r>
              <a:rPr lang="ru-RU" dirty="0" smtClean="0"/>
              <a:t>Система </a:t>
            </a:r>
            <a:r>
              <a:rPr lang="ru-RU" dirty="0"/>
              <a:t>генерирует оператор SQL </a:t>
            </a:r>
            <a:r>
              <a:rPr lang="ru-RU" dirty="0" err="1"/>
              <a:t>insert</a:t>
            </a:r>
            <a:r>
              <a:rPr lang="ru-RU" dirty="0"/>
              <a:t> для данной продажи...	</a:t>
            </a:r>
          </a:p>
        </p:txBody>
      </p:sp>
    </p:spTree>
    <p:extLst>
      <p:ext uri="{BB962C8B-B14F-4D97-AF65-F5344CB8AC3E}">
        <p14:creationId xmlns:p14="http://schemas.microsoft.com/office/powerpoint/2010/main" val="774117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выделять прецеденты?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81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1. Определение рамок системы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Является </a:t>
            </a:r>
            <a:r>
              <a:rPr lang="ru-RU" dirty="0"/>
              <a:t>ли она программным приложением, аппаратно-программным комплексом, включает ли в себя своих пользователей или всю организацию</a:t>
            </a:r>
            <a:r>
              <a:rPr lang="ru-RU" dirty="0" smtClean="0"/>
              <a:t>?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определения рамок системы следует, в первую очередь, указать, что к ней не относится, т.е. определить внешних основных и вспомогательных исполнителей.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возлагается ли на систему полная ответственность за авторизацию платежей? Нет, эту задачу выполняет внешний исполнитель — служба авторизации платежей.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22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4907"/>
          </a:xfrm>
        </p:spPr>
        <p:txBody>
          <a:bodyPr>
            <a:normAutofit/>
          </a:bodyPr>
          <a:lstStyle/>
          <a:p>
            <a:r>
              <a:rPr lang="ru-RU" dirty="0" smtClean="0"/>
              <a:t>Шаг 2 и 3. Определение </a:t>
            </a:r>
            <a:r>
              <a:rPr lang="ru-RU" dirty="0"/>
              <a:t>основных исполнителей и задач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r>
              <a:rPr lang="ru-RU" dirty="0" smtClean="0"/>
              <a:t>Идентифицируйте </a:t>
            </a:r>
            <a:r>
              <a:rPr lang="ru-RU" dirty="0"/>
              <a:t>основных исполнителей, потребности (цели) которых удовлетворяются с помощью системы</a:t>
            </a:r>
            <a:r>
              <a:rPr lang="ru-RU" dirty="0" smtClean="0"/>
              <a:t>. Для </a:t>
            </a:r>
            <a:r>
              <a:rPr lang="ru-RU" dirty="0"/>
              <a:t>каждого исполнителя определите его задачи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При построении диаграммы прецедентов имена прецедентов можно рассматривать как задачи системы.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838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4. Определение прецедентов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Определите </a:t>
            </a:r>
            <a:r>
              <a:rPr lang="ru-RU" dirty="0"/>
              <a:t>прецеденты, удовлетворяющие потребности каждого исполнителя, и присвойте им имена в соответствии с задачами. Обычно основные прецеденты соответствуют задачам </a:t>
            </a:r>
            <a:r>
              <a:rPr lang="ru-RU" dirty="0" smtClean="0"/>
              <a:t>пользователей</a:t>
            </a:r>
            <a:r>
              <a:rPr lang="ru-RU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правило, каждой задаче пользователя соответствует один прецедент. Его имя должно соответствовать названию задачи, например, задаче оформления продажи должен соответствовать прецедент </a:t>
            </a:r>
            <a:r>
              <a:rPr lang="ru-RU" dirty="0">
                <a:latin typeface="Consolas" panose="020B0609020204030204" pitchFamily="49" charset="0"/>
              </a:rPr>
              <a:t>Оформление продажи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b="1" i="1" dirty="0" smtClean="0"/>
              <a:t>Имя </a:t>
            </a:r>
            <a:r>
              <a:rPr lang="ru-RU" b="1" i="1" dirty="0"/>
              <a:t>прецедента начинается с существительного, описывающего действие.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02168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Исполнитель (</a:t>
            </a:r>
            <a:r>
              <a:rPr lang="en-US" dirty="0" smtClean="0"/>
              <a:t>actor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ущность, обладающая </a:t>
            </a:r>
            <a:r>
              <a:rPr lang="ru-RU" dirty="0"/>
              <a:t>поведением, например, </a:t>
            </a:r>
            <a:r>
              <a:rPr lang="ru-RU" dirty="0" smtClean="0"/>
              <a:t>человек </a:t>
            </a:r>
            <a:r>
              <a:rPr lang="ru-RU" dirty="0"/>
              <a:t>(</a:t>
            </a:r>
            <a:r>
              <a:rPr lang="ru-RU" dirty="0" smtClean="0"/>
              <a:t>идентифицируемый </a:t>
            </a:r>
            <a:r>
              <a:rPr lang="ru-RU" dirty="0"/>
              <a:t>по </a:t>
            </a:r>
            <a:r>
              <a:rPr lang="ru-RU" b="1" dirty="0"/>
              <a:t>роли</a:t>
            </a:r>
            <a:r>
              <a:rPr lang="ru-RU" dirty="0"/>
              <a:t>, к примеру, </a:t>
            </a:r>
            <a:r>
              <a:rPr lang="ru-RU" dirty="0" smtClean="0"/>
              <a:t>кассир), компьютерная система </a:t>
            </a:r>
            <a:r>
              <a:rPr lang="ru-RU" dirty="0"/>
              <a:t>или </a:t>
            </a:r>
            <a:r>
              <a:rPr lang="ru-RU" dirty="0" err="1" smtClean="0"/>
              <a:t>организациа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2950" y="1593977"/>
            <a:ext cx="1829562" cy="38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27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выделения прецедентов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Критерий </a:t>
            </a:r>
            <a:r>
              <a:rPr lang="ru-RU" dirty="0"/>
              <a:t>одобрения </a:t>
            </a:r>
            <a:r>
              <a:rPr lang="ru-RU" dirty="0" smtClean="0"/>
              <a:t>руководством</a:t>
            </a:r>
            <a:endParaRPr lang="ru-RU" dirty="0"/>
          </a:p>
          <a:p>
            <a:r>
              <a:rPr lang="ru-RU" dirty="0" smtClean="0"/>
              <a:t>Критерий ЕВР</a:t>
            </a:r>
            <a:endParaRPr lang="ru-RU" dirty="0"/>
          </a:p>
          <a:p>
            <a:r>
              <a:rPr lang="ru-RU" dirty="0" smtClean="0"/>
              <a:t>Критерий размера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98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одобрения </a:t>
            </a:r>
            <a:r>
              <a:rPr lang="ru-RU" dirty="0" smtClean="0"/>
              <a:t>руководством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14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Если в ответ на вопрос руководителя “Чем вы занимались целый день?” вы ответите “Регистрировался в системе”, вряд ли это вызовет одобрение вашего шефа.</a:t>
            </a:r>
          </a:p>
          <a:p>
            <a:pPr marL="0" indent="0">
              <a:buNone/>
            </a:pPr>
            <a:r>
              <a:rPr lang="ru-RU" dirty="0"/>
              <a:t>Это означает, что прецедент </a:t>
            </a:r>
            <a:r>
              <a:rPr lang="ru-RU" dirty="0">
                <a:latin typeface="Consolas" panose="020B0609020204030204" pitchFamily="49" charset="0"/>
              </a:rPr>
              <a:t>Регистрация в системе </a:t>
            </a:r>
            <a:r>
              <a:rPr lang="ru-RU" dirty="0"/>
              <a:t>не удовлетворяет критерию одобрения руководством, поскольку напрямую не связан с функциональными обязанностями. Не следует концентрировать на нём внимание на этапе анализа требований.</a:t>
            </a:r>
          </a:p>
          <a:p>
            <a:pPr marL="0" indent="0">
              <a:buNone/>
            </a:pPr>
            <a:r>
              <a:rPr lang="ru-RU" dirty="0"/>
              <a:t>Это не означает, что для выделения всех прецедентов необходимо получать одобрение руководства. </a:t>
            </a:r>
            <a:r>
              <a:rPr lang="ru-RU" dirty="0">
                <a:latin typeface="Consolas" panose="020B0609020204030204" pitchFamily="49" charset="0"/>
              </a:rPr>
              <a:t>Аутентификация пользователя</a:t>
            </a:r>
            <a:r>
              <a:rPr lang="ru-RU" dirty="0"/>
              <a:t>, хотя и не удовлетворяет данному критерию, является важным и сложным компонентом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070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smtClean="0"/>
              <a:t>ЕВР (элементарный бизнес-процесс)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Прецедент </a:t>
            </a:r>
            <a:r>
              <a:rPr lang="ru-RU" dirty="0"/>
              <a:t>— это не один маленький </a:t>
            </a:r>
            <a:r>
              <a:rPr lang="ru-RU" dirty="0" smtClean="0"/>
              <a:t>шаг, основное </a:t>
            </a:r>
            <a:r>
              <a:rPr lang="ru-RU" dirty="0"/>
              <a:t>внимание уделяется получению ощутимого (измеримого) результата и переходу системы и данных в устойчивое состояние.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483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размера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888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Обычно </a:t>
            </a:r>
            <a:r>
              <a:rPr lang="ru-RU" dirty="0"/>
              <a:t>описание прецедентов охватывает не единственное действие исполнителя, а состоит из нескольких </a:t>
            </a:r>
            <a:r>
              <a:rPr lang="ru-RU" dirty="0" smtClean="0"/>
              <a:t>шагов. </a:t>
            </a:r>
            <a:r>
              <a:rPr lang="ru-RU" dirty="0"/>
              <a:t>Типичной ошибкой является рассмотрение прецедентов на слишком низком уровне, когда сценарий выполняется за один шаг, например </a:t>
            </a:r>
            <a:r>
              <a:rPr lang="ru-RU" dirty="0">
                <a:latin typeface="Consolas" panose="020B0609020204030204" pitchFamily="49" charset="0"/>
              </a:rPr>
              <a:t>Ввод идентификатора товара</a:t>
            </a:r>
            <a:r>
              <a:rPr lang="ru-RU" dirty="0"/>
              <a:t>. Поэтому слишком короткое описание прецедента может служить сигналом о неправильной идентификации прецедента.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818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Зачастую </a:t>
            </a:r>
            <a:r>
              <a:rPr lang="ru-RU" dirty="0"/>
              <a:t>полезно создавать отдельные прецеденты более низкого уровня, представляющие подзадачи или </a:t>
            </a:r>
            <a:r>
              <a:rPr lang="ru-RU" dirty="0" err="1"/>
              <a:t>подпоследовательности</a:t>
            </a:r>
            <a:r>
              <a:rPr lang="ru-RU" dirty="0"/>
              <a:t> действий в рамках основного </a:t>
            </a:r>
            <a:r>
              <a:rPr lang="ru-RU" dirty="0" smtClean="0"/>
              <a:t>прецедента</a:t>
            </a:r>
            <a:r>
              <a:rPr lang="ru-RU" dirty="0"/>
              <a:t>. То есть, могут существовать прецеденты, не соответствующие элементарным бизнес-процессам, а функционирующие на более низком уровне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Например, </a:t>
            </a:r>
            <a:r>
              <a:rPr lang="ru-RU" dirty="0" smtClean="0"/>
              <a:t>подзадача (</a:t>
            </a:r>
            <a:r>
              <a:rPr lang="en-US" dirty="0" smtClean="0"/>
              <a:t>include</a:t>
            </a:r>
            <a:r>
              <a:rPr lang="ru-RU" dirty="0" smtClean="0"/>
              <a:t>) </a:t>
            </a:r>
            <a:r>
              <a:rPr lang="ru-RU" dirty="0"/>
              <a:t>или </a:t>
            </a:r>
            <a:r>
              <a:rPr lang="ru-RU" dirty="0" smtClean="0"/>
              <a:t>расширение</a:t>
            </a:r>
            <a:r>
              <a:rPr lang="en-US" dirty="0" smtClean="0"/>
              <a:t> (extent)</a:t>
            </a:r>
            <a:r>
              <a:rPr lang="ru-RU" dirty="0" smtClean="0"/>
              <a:t> “Оплата </a:t>
            </a:r>
            <a:r>
              <a:rPr lang="ru-RU" dirty="0"/>
              <a:t>по кредитной </a:t>
            </a:r>
            <a:r>
              <a:rPr lang="ru-RU" dirty="0" smtClean="0"/>
              <a:t>карточке” </a:t>
            </a:r>
            <a:r>
              <a:rPr lang="ru-RU" dirty="0"/>
              <a:t>может быть представлена в нескольких основных прецедентах. Поэтому </a:t>
            </a:r>
            <a:r>
              <a:rPr lang="ru-RU" dirty="0" smtClean="0"/>
              <a:t>е</a:t>
            </a:r>
            <a:r>
              <a:rPr lang="ru-RU" dirty="0"/>
              <a:t>ё</a:t>
            </a:r>
            <a:r>
              <a:rPr lang="ru-RU" dirty="0" smtClean="0"/>
              <a:t> </a:t>
            </a:r>
            <a:r>
              <a:rPr lang="ru-RU" dirty="0"/>
              <a:t>желательно выделить в отдельный прецедент (не удовлетворяющий условиям </a:t>
            </a:r>
            <a:r>
              <a:rPr lang="ru-RU" dirty="0"/>
              <a:t>ЕВР</a:t>
            </a:r>
            <a:r>
              <a:rPr lang="ru-RU" dirty="0" smtClean="0"/>
              <a:t>) </a:t>
            </a:r>
            <a:r>
              <a:rPr lang="ru-RU" dirty="0"/>
              <a:t>и связать с несколькими основными прецедентами, чтобы избежать дублирования информации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421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прецедентов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677225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Диаграммы </a:t>
            </a:r>
            <a:r>
              <a:rPr lang="ru-RU" sz="2800" dirty="0">
                <a:solidFill>
                  <a:schemeClr val="tx1"/>
                </a:solidFill>
              </a:rPr>
              <a:t>прецедентов и их взаимосвязей имеют второстепенное значение при работе над прецедентами. Прецеденты — это текстовые документы. Работать над прецедентами — значит составлять текстовые описания.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73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381" y="304800"/>
            <a:ext cx="8758619" cy="58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7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51104"/>
            <a:ext cx="10515600" cy="57258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Диаграмма </a:t>
            </a:r>
            <a:r>
              <a:rPr lang="ru-RU" dirty="0"/>
              <a:t>прецедентов — это отличное изображение системного контекста, поскольку она отображает границы системы, внешние для системы понятия и способы использования системы. Она подытоживает поведение системы и ее исполнителей.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13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специальная последовательность действий </a:t>
            </a:r>
            <a:r>
              <a:rPr lang="ru-RU" dirty="0" smtClean="0"/>
              <a:t>или взаимодействий </a:t>
            </a:r>
            <a:r>
              <a:rPr lang="ru-RU" dirty="0"/>
              <a:t>между исполнителями и системой.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один конкретный сценарий использования </a:t>
            </a:r>
            <a:r>
              <a:rPr lang="ru-RU" dirty="0" smtClean="0"/>
              <a:t>системы, </a:t>
            </a:r>
            <a:r>
              <a:rPr lang="ru-RU" dirty="0"/>
              <a:t>например, сценарий успешной покупки товаров за наличный </a:t>
            </a:r>
            <a:r>
              <a:rPr lang="ru-RU" dirty="0" smtClean="0"/>
              <a:t>расчёт </a:t>
            </a:r>
            <a:r>
              <a:rPr lang="ru-RU" dirty="0"/>
              <a:t>либо сценарий неудачного завершения покупки из-за прерванной транзакции по обработке данных кредитной карточки.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Т.е. покупка товара – прецедент один, а сценариев несколько.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9744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Прецедент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набор сценариев использования, в котором каждый экземпляр сценария представляет собой последовательность действий, выполняемых системой для достижения ощутимого для конкретного исполнителя </a:t>
            </a:r>
            <a:r>
              <a:rPr lang="ru-RU" dirty="0" smtClean="0"/>
              <a:t>результата.</a:t>
            </a:r>
          </a:p>
          <a:p>
            <a:pPr marL="0" indent="0">
              <a:buNone/>
            </a:pPr>
            <a:r>
              <a:rPr lang="ru-RU" dirty="0" smtClean="0"/>
              <a:t>Прецедент состоит из набора взаимосвязанных </a:t>
            </a:r>
            <a:r>
              <a:rPr lang="ru-RU" dirty="0"/>
              <a:t>успешных и неудачных сценариев, описывающий использование системы исполнителем для решения одной из задач. </a:t>
            </a:r>
          </a:p>
        </p:txBody>
      </p:sp>
    </p:spTree>
    <p:extLst>
      <p:ext uri="{BB962C8B-B14F-4D97-AF65-F5344CB8AC3E}">
        <p14:creationId xmlns:p14="http://schemas.microsoft.com/office/powerpoint/2010/main" val="251000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Три типа исполнителей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87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прецеденте могут участвовать основные и </a:t>
            </a:r>
            <a:r>
              <a:rPr lang="ru-RU" dirty="0" smtClean="0"/>
              <a:t>вспомогательные </a:t>
            </a:r>
            <a:r>
              <a:rPr lang="ru-RU" dirty="0"/>
              <a:t>исполнители. Исполнителями являются </a:t>
            </a:r>
            <a:r>
              <a:rPr lang="ru-RU" b="1" i="1" dirty="0"/>
              <a:t>не только люди</a:t>
            </a:r>
            <a:r>
              <a:rPr lang="ru-RU" dirty="0"/>
              <a:t>, но и организации, </a:t>
            </a:r>
            <a:r>
              <a:rPr lang="ru-RU" dirty="0" smtClean="0"/>
              <a:t>программы</a:t>
            </a:r>
            <a:r>
              <a:rPr lang="ru-RU" dirty="0"/>
              <a:t>. Существует три типа внешних по отношению к разрабатываемой системе </a:t>
            </a:r>
            <a:r>
              <a:rPr lang="ru-RU" dirty="0" smtClean="0"/>
              <a:t>исполнителей: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Основной исполнитель - его задачи выполняются с использованием системы. Например, кассир.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Вспомогательный исполнитель - обслуживает систему (например, предоставляет информацию). Например, служба авторизации платежей.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Закулисный исполнитель - заинтересован в реализации прецедента, но не является основным или вспомогательным исполнителем. Например, налоговая служба.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2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прецедентов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5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Сжатый </a:t>
            </a:r>
            <a:r>
              <a:rPr lang="ru-RU" dirty="0"/>
              <a:t>— аннотация в виде одного абзаца. Обычно она описывает только главный успешный сценарий.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Свободный — неформальный стиль описания. Описание прецедента занимает несколько абзацев и охватывает различные сценарии.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Развёрнутый </a:t>
            </a:r>
            <a:r>
              <a:rPr lang="ru-RU" dirty="0"/>
              <a:t>— наиболее подробный стиль описания. При таком подходе детально описываются все шаги и варианты развития сценария, а также предусловия и результаты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i="1" dirty="0" smtClean="0"/>
              <a:t>При выполнении лабораторных, необходимо придерживаться развёрнутого формата, однако не стоит сильно погружаться в детализацию и стараться описать все нюансы.</a:t>
            </a:r>
            <a:endParaRPr lang="ru-RU" b="1" i="1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61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Предусловия и постусловия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Этот </a:t>
            </a:r>
            <a:r>
              <a:rPr lang="ru-RU" dirty="0">
                <a:solidFill>
                  <a:schemeClr val="tx1"/>
                </a:solidFill>
              </a:rPr>
              <a:t>раздел можно опустить, если предусловия и постусловия являются очевидными. Не следует перегружать описание требований излишней информацией.</a:t>
            </a:r>
          </a:p>
        </p:txBody>
      </p:sp>
    </p:spTree>
    <p:extLst>
      <p:ext uri="{BB962C8B-B14F-4D97-AF65-F5344CB8AC3E}">
        <p14:creationId xmlns:p14="http://schemas.microsoft.com/office/powerpoint/2010/main" val="62813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5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перечень предпосылок, которые всегда должны выполняться до начала сценария прецедента. Предусловия не проверяются при реализации прецедента. То есть, это условия, которые считаются истинными.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 </a:t>
            </a:r>
            <a:r>
              <a:rPr lang="ru-RU" dirty="0"/>
              <a:t>в качестве предусловия выступает успешный результат выполнения другого сценария, например, загрузки или авторизации.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качестве </a:t>
            </a:r>
            <a:r>
              <a:rPr lang="ru-RU" dirty="0"/>
              <a:t>предусловий перечисляются не все возможные истинные условия. Например, никто не упоминает в предусловиях наличие напряжения в электросети. </a:t>
            </a:r>
            <a:endParaRPr lang="ru-RU" dirty="0" smtClean="0"/>
          </a:p>
          <a:p>
            <a:pPr marL="0" indent="0">
              <a:buNone/>
            </a:pPr>
            <a:r>
              <a:rPr lang="ru-RU" b="1" i="1" dirty="0" smtClean="0"/>
              <a:t>Предусловия </a:t>
            </a:r>
            <a:r>
              <a:rPr lang="ru-RU" b="1" i="1" dirty="0"/>
              <a:t>— это те предпосылки, на выполнение которых разработчик прецедента хочет обратить особое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11429346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1783</Words>
  <Application>Microsoft Office PowerPoint</Application>
  <PresentationFormat>Широкоэкранный</PresentationFormat>
  <Paragraphs>136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Тема Office</vt:lpstr>
      <vt:lpstr>Описание прецедентов</vt:lpstr>
      <vt:lpstr>Прецеденты</vt:lpstr>
      <vt:lpstr>Исполнитель (actor)</vt:lpstr>
      <vt:lpstr>Сценарий</vt:lpstr>
      <vt:lpstr>Прецедент</vt:lpstr>
      <vt:lpstr>Три типа исполнителей</vt:lpstr>
      <vt:lpstr>Форматы прецедентов</vt:lpstr>
      <vt:lpstr> Предусловия и постусловия</vt:lpstr>
      <vt:lpstr>Предусловия</vt:lpstr>
      <vt:lpstr>Постусловия</vt:lpstr>
      <vt:lpstr>Сценарии</vt:lpstr>
      <vt:lpstr>Основной успешный сценарий</vt:lpstr>
      <vt:lpstr>Презентация PowerPoint</vt:lpstr>
      <vt:lpstr>Альтернативный сценарий</vt:lpstr>
      <vt:lpstr>Презентация PowerPoint</vt:lpstr>
      <vt:lpstr>Презентация PowerPoint</vt:lpstr>
      <vt:lpstr>Презентация PowerPoint</vt:lpstr>
      <vt:lpstr>Формат описания сценариев</vt:lpstr>
      <vt:lpstr>Презентация PowerPoint</vt:lpstr>
      <vt:lpstr>Базовый стиль описания</vt:lpstr>
      <vt:lpstr>Конкретный стиль</vt:lpstr>
      <vt:lpstr>Презентация PowerPoint</vt:lpstr>
      <vt:lpstr>Описание прецедентов</vt:lpstr>
      <vt:lpstr>Описание прецедента в формате “чёрный ящик”</vt:lpstr>
      <vt:lpstr>Презентация PowerPoint</vt:lpstr>
      <vt:lpstr>Как выделять прецеденты?</vt:lpstr>
      <vt:lpstr>Шаг 1. Определение рамок системы</vt:lpstr>
      <vt:lpstr>Шаг 2 и 3. Определение основных исполнителей и задач</vt:lpstr>
      <vt:lpstr>Шаг 4. Определение прецедентов</vt:lpstr>
      <vt:lpstr>Критерии выделения прецедентов</vt:lpstr>
      <vt:lpstr>Критерий одобрения руководством</vt:lpstr>
      <vt:lpstr>Критерий ЕВР (элементарный бизнес-процесс)</vt:lpstr>
      <vt:lpstr>Критерий размера</vt:lpstr>
      <vt:lpstr>Исключения</vt:lpstr>
      <vt:lpstr>Диаграммы прецедентов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прецедентов</dc:title>
  <dc:creator>Иван</dc:creator>
  <cp:lastModifiedBy>Иван</cp:lastModifiedBy>
  <cp:revision>19</cp:revision>
  <dcterms:created xsi:type="dcterms:W3CDTF">2020-08-18T09:56:12Z</dcterms:created>
  <dcterms:modified xsi:type="dcterms:W3CDTF">2020-08-18T16:14:43Z</dcterms:modified>
</cp:coreProperties>
</file>